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308" r:id="rId2"/>
    <p:sldId id="256" r:id="rId3"/>
    <p:sldId id="260" r:id="rId4"/>
    <p:sldId id="289" r:id="rId5"/>
    <p:sldId id="290" r:id="rId6"/>
    <p:sldId id="291" r:id="rId7"/>
    <p:sldId id="292" r:id="rId8"/>
    <p:sldId id="293" r:id="rId9"/>
    <p:sldId id="299" r:id="rId10"/>
    <p:sldId id="295" r:id="rId11"/>
    <p:sldId id="296" r:id="rId12"/>
    <p:sldId id="300" r:id="rId13"/>
    <p:sldId id="303" r:id="rId14"/>
    <p:sldId id="304" r:id="rId15"/>
    <p:sldId id="305" r:id="rId16"/>
    <p:sldId id="306" r:id="rId17"/>
    <p:sldId id="30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1046DF-C758-4EDD-B7AD-94665289993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B88FD5-27F2-4270-B293-979B462826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7026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8.12.2012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8.12.2012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  <p:transition spd="slow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8.12.2012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8.12.2012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  <p:transition spd="slow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8.12.2012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8.12.2012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  <p:transition spd="slow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edge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f/f2/Aleksander-d-store.jpg" TargetMode="External"/><Relationship Id="rId3" Type="http://schemas.openxmlformats.org/officeDocument/2006/relationships/hyperlink" Target="http://upload.wikimedia.org/wikipedia/commons/3/3a/Persian_Empire,_490_BC.png?uselang=cs" TargetMode="External"/><Relationship Id="rId7" Type="http://schemas.openxmlformats.org/officeDocument/2006/relationships/hyperlink" Target="http://upload.wikimedia.org/wikipedia/commons/e/e5/Filip_II_Macedonia.jpg" TargetMode="External"/><Relationship Id="rId2" Type="http://schemas.openxmlformats.org/officeDocument/2006/relationships/hyperlink" Target="http://commons.wikimedia.org/wiki/File:Map_Greco-Persian_Wars-en.sv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Map_Macedonia_336_BC-fr.svg?uselang=cs" TargetMode="External"/><Relationship Id="rId5" Type="http://schemas.openxmlformats.org/officeDocument/2006/relationships/hyperlink" Target="http://upload.wikimedia.org/wikipedia/commons/3/3e/Model_of_a_greek_trireme.jpg" TargetMode="External"/><Relationship Id="rId4" Type="http://schemas.openxmlformats.org/officeDocument/2006/relationships/hyperlink" Target="http://upload.wikimedia.org/wikipedia/commons/8/8a/Statue_of_Pheidippides_along_the_Marathon_Road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764704"/>
            <a:ext cx="7848872" cy="5760640"/>
          </a:xfrm>
        </p:spPr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endParaRPr lang="cs-CZ" sz="1700" dirty="0" smtClean="0"/>
          </a:p>
          <a:p>
            <a:endParaRPr lang="cs-CZ" sz="1700" dirty="0" smtClean="0"/>
          </a:p>
          <a:p>
            <a:r>
              <a:rPr lang="cs-CZ" sz="1900" dirty="0" smtClean="0"/>
              <a:t>	ŠKOLA:		Základní škola a Mateřská škola Nemilany</a:t>
            </a:r>
          </a:p>
          <a:p>
            <a:r>
              <a:rPr lang="cs-CZ" sz="1900" dirty="0" smtClean="0"/>
              <a:t>	VYUČUJÍCÍ:		Mgr. Iveta Šlahařová	</a:t>
            </a:r>
          </a:p>
          <a:p>
            <a:r>
              <a:rPr lang="cs-CZ" sz="1900" dirty="0" smtClean="0"/>
              <a:t>	TÉMATICKÁ OBLAST:	Starověk			 </a:t>
            </a:r>
          </a:p>
          <a:p>
            <a:r>
              <a:rPr lang="cs-CZ" sz="1900" dirty="0" smtClean="0"/>
              <a:t> </a:t>
            </a:r>
          </a:p>
          <a:p>
            <a:r>
              <a:rPr lang="cs-CZ" sz="1900" dirty="0" smtClean="0"/>
              <a:t>	PŘEDMĚT:	D	ROČNÍK: 	6. 	 </a:t>
            </a:r>
          </a:p>
          <a:p>
            <a:r>
              <a:rPr lang="cs-CZ" sz="1900" dirty="0" smtClean="0"/>
              <a:t/>
            </a:r>
            <a:br>
              <a:rPr lang="cs-CZ" sz="1900" dirty="0" smtClean="0"/>
            </a:br>
            <a:r>
              <a:rPr lang="cs-CZ" sz="1900" dirty="0" smtClean="0"/>
              <a:t>	NÁZEV MATERIÁLU:	Starověké Řecko- období klasické a 				helénské</a:t>
            </a:r>
          </a:p>
          <a:p>
            <a:r>
              <a:rPr lang="cs-CZ" sz="1900" dirty="0" smtClean="0"/>
              <a:t> </a:t>
            </a:r>
            <a:br>
              <a:rPr lang="cs-CZ" sz="1900" dirty="0" smtClean="0"/>
            </a:br>
            <a:r>
              <a:rPr lang="cs-CZ" sz="1900" dirty="0" smtClean="0"/>
              <a:t>	TYP DOKUMENTU:		Microsoft PowerPoint</a:t>
            </a:r>
          </a:p>
          <a:p>
            <a:r>
              <a:rPr lang="cs-CZ" sz="1900" dirty="0" smtClean="0"/>
              <a:t> </a:t>
            </a:r>
          </a:p>
          <a:p>
            <a:r>
              <a:rPr lang="cs-CZ" sz="1900" dirty="0" smtClean="0"/>
              <a:t/>
            </a:r>
            <a:br>
              <a:rPr lang="cs-CZ" sz="1900" dirty="0" smtClean="0"/>
            </a:br>
            <a:r>
              <a:rPr lang="cs-CZ" sz="1900" dirty="0" smtClean="0"/>
              <a:t>		ANOTACE:</a:t>
            </a:r>
          </a:p>
          <a:p>
            <a:r>
              <a:rPr lang="cs-CZ" sz="1900" dirty="0" smtClean="0"/>
              <a:t>		Materiál je určen pro práci na interaktivní tabuli. </a:t>
            </a:r>
          </a:p>
          <a:p>
            <a:r>
              <a:rPr lang="cs-CZ" sz="1900" dirty="0" smtClean="0"/>
              <a:t>		Prezentace se věnuje posledním dvěma obdobím 			starověkého Řecka- klasickému a helénskému. 			Informuje o průběhu řecko-perských válek a o válce 		peloponéské, a o 	Řecku v době nadvlády Makedonie. 		Prezentace je doplněna obrazovým materiálem. </a:t>
            </a:r>
            <a:endParaRPr lang="cs-CZ" sz="1900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5" name="obrázek 1" descr="Popis: 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10848"/>
            <a:ext cx="5534025" cy="1114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edg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95736" y="2852936"/>
            <a:ext cx="6748264" cy="3113112"/>
          </a:xfrm>
        </p:spPr>
        <p:txBody>
          <a:bodyPr>
            <a:noAutofit/>
          </a:bodyPr>
          <a:lstStyle/>
          <a:p>
            <a:r>
              <a:rPr lang="cs-CZ" sz="7200" dirty="0" smtClean="0"/>
              <a:t>STAROVĚKÉ ŘECKO</a:t>
            </a:r>
            <a:endParaRPr lang="cs-CZ" sz="7200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1184" cy="1143000"/>
          </a:xfrm>
          <a:ln w="31750">
            <a:solidFill>
              <a:schemeClr val="accent1"/>
            </a:solidFill>
          </a:ln>
        </p:spPr>
        <p:txBody>
          <a:bodyPr/>
          <a:lstStyle/>
          <a:p>
            <a:pPr algn="ctr"/>
            <a:r>
              <a:rPr lang="cs-CZ" b="1" dirty="0" smtClean="0"/>
              <a:t>Období vývoje starověkého Řecka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772816"/>
            <a:ext cx="7571184" cy="4701136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>
              <a:spcBef>
                <a:spcPts val="0"/>
              </a:spcBef>
              <a:buNone/>
            </a:pPr>
            <a:r>
              <a:rPr lang="cs-CZ" sz="1800" dirty="0" smtClean="0"/>
              <a:t>	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	1)	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období egejské kultury </a:t>
            </a:r>
            <a:r>
              <a:rPr lang="cs-CZ" dirty="0" smtClean="0"/>
              <a:t>	</a:t>
            </a:r>
            <a:r>
              <a:rPr lang="cs-CZ" i="1" dirty="0" smtClean="0"/>
              <a:t>(2000-1100 </a:t>
            </a:r>
            <a:r>
              <a:rPr lang="cs-CZ" i="1" dirty="0" err="1" smtClean="0"/>
              <a:t>přnl</a:t>
            </a:r>
            <a:r>
              <a:rPr lang="cs-CZ" i="1" dirty="0" smtClean="0"/>
              <a:t>.)</a:t>
            </a:r>
          </a:p>
          <a:p>
            <a:pPr>
              <a:spcBef>
                <a:spcPts val="4200"/>
              </a:spcBef>
              <a:buNone/>
            </a:pPr>
            <a:r>
              <a:rPr lang="cs-CZ" dirty="0" smtClean="0"/>
              <a:t>	2)	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homérské období</a:t>
            </a:r>
            <a:r>
              <a:rPr lang="cs-CZ" dirty="0" smtClean="0">
                <a:solidFill>
                  <a:schemeClr val="tx2"/>
                </a:solidFill>
              </a:rPr>
              <a:t>	</a:t>
            </a:r>
            <a:r>
              <a:rPr lang="cs-CZ" dirty="0" smtClean="0"/>
              <a:t>	</a:t>
            </a:r>
            <a:r>
              <a:rPr lang="cs-CZ" i="1" dirty="0" smtClean="0"/>
              <a:t>(1100-800 </a:t>
            </a:r>
            <a:r>
              <a:rPr lang="cs-CZ" i="1" dirty="0" err="1" smtClean="0"/>
              <a:t>přnl</a:t>
            </a:r>
            <a:r>
              <a:rPr lang="cs-CZ" i="1" dirty="0" smtClean="0"/>
              <a:t>.)</a:t>
            </a:r>
          </a:p>
          <a:p>
            <a:pPr>
              <a:spcBef>
                <a:spcPts val="4200"/>
              </a:spcBef>
              <a:buNone/>
            </a:pPr>
            <a:r>
              <a:rPr lang="cs-CZ" dirty="0" smtClean="0"/>
              <a:t>	3)	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archaické období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dirty="0" smtClean="0"/>
              <a:t>	</a:t>
            </a:r>
            <a:r>
              <a:rPr lang="cs-CZ" i="1" dirty="0" smtClean="0"/>
              <a:t>(800-500 </a:t>
            </a:r>
            <a:r>
              <a:rPr lang="cs-CZ" i="1" dirty="0" err="1" smtClean="0"/>
              <a:t>přnl</a:t>
            </a:r>
            <a:r>
              <a:rPr lang="cs-CZ" i="1" dirty="0" smtClean="0"/>
              <a:t>.)</a:t>
            </a:r>
          </a:p>
          <a:p>
            <a:pPr>
              <a:spcBef>
                <a:spcPts val="4200"/>
              </a:spcBef>
              <a:buNone/>
            </a:pPr>
            <a:r>
              <a:rPr lang="cs-CZ" dirty="0" smtClean="0"/>
              <a:t>	4)	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klasické období</a:t>
            </a:r>
            <a:r>
              <a:rPr lang="cs-CZ" dirty="0" smtClean="0"/>
              <a:t>		</a:t>
            </a:r>
            <a:r>
              <a:rPr lang="cs-CZ" i="1" dirty="0" smtClean="0"/>
              <a:t>(500-338 </a:t>
            </a:r>
            <a:r>
              <a:rPr lang="cs-CZ" i="1" dirty="0" err="1" smtClean="0"/>
              <a:t>přnl</a:t>
            </a:r>
            <a:r>
              <a:rPr lang="cs-CZ" i="1" dirty="0" smtClean="0"/>
              <a:t>.)</a:t>
            </a:r>
          </a:p>
          <a:p>
            <a:pPr>
              <a:spcBef>
                <a:spcPts val="4200"/>
              </a:spcBef>
              <a:buNone/>
            </a:pPr>
            <a:r>
              <a:rPr lang="cs-CZ" dirty="0" smtClean="0"/>
              <a:t>	5)	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helénské období</a:t>
            </a:r>
            <a:r>
              <a:rPr lang="cs-CZ" dirty="0" smtClean="0"/>
              <a:t>		</a:t>
            </a:r>
            <a:r>
              <a:rPr lang="cs-CZ" i="1" dirty="0" smtClean="0"/>
              <a:t>(338 </a:t>
            </a:r>
            <a:r>
              <a:rPr lang="cs-CZ" i="1" dirty="0" err="1" smtClean="0"/>
              <a:t>přnl</a:t>
            </a:r>
            <a:r>
              <a:rPr lang="cs-CZ" i="1" dirty="0" smtClean="0"/>
              <a:t>.- 1.st. </a:t>
            </a:r>
            <a:r>
              <a:rPr lang="cs-CZ" i="1" dirty="0" err="1" smtClean="0"/>
              <a:t>nl</a:t>
            </a:r>
            <a:r>
              <a:rPr lang="cs-CZ" i="1" dirty="0" smtClean="0"/>
              <a:t>.)</a:t>
            </a:r>
            <a:endParaRPr lang="cs-CZ" i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2060848"/>
            <a:ext cx="7169224" cy="4413104"/>
          </a:xfrm>
        </p:spPr>
        <p:txBody>
          <a:bodyPr/>
          <a:lstStyle/>
          <a:p>
            <a:pPr algn="ctr"/>
            <a:r>
              <a:rPr lang="cs-CZ" dirty="0" smtClean="0"/>
              <a:t>období řecko-perských válek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403648" y="548680"/>
            <a:ext cx="5976664" cy="1143000"/>
          </a:xfrm>
          <a:ln w="31750"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4) 	KLASICKÉ OBDOBÍ</a:t>
            </a:r>
            <a:br>
              <a:rPr lang="cs-CZ" sz="3200" b="1" dirty="0" smtClean="0"/>
            </a:br>
            <a:r>
              <a:rPr lang="cs-CZ" sz="3200" b="1" dirty="0" smtClean="0"/>
              <a:t>	(500- 338 </a:t>
            </a:r>
            <a:r>
              <a:rPr lang="cs-CZ" sz="3200" b="1" cap="none" dirty="0" err="1" smtClean="0">
                <a:latin typeface="Arial" pitchFamily="34" charset="0"/>
                <a:cs typeface="Arial" pitchFamily="34" charset="0"/>
              </a:rPr>
              <a:t>přnl</a:t>
            </a:r>
            <a:r>
              <a:rPr lang="cs-CZ" sz="3200" b="1" dirty="0" smtClean="0"/>
              <a:t>.)</a:t>
            </a:r>
            <a:endParaRPr lang="cs-CZ" sz="1600" b="1" dirty="0"/>
          </a:p>
        </p:txBody>
      </p:sp>
      <p:pic>
        <p:nvPicPr>
          <p:cNvPr id="6" name="Obrázek 5" descr="750px-Map_Greco-Persian_Wars-en_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9712" y="2564904"/>
            <a:ext cx="4886021" cy="3908817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00200"/>
            <a:ext cx="8496944" cy="4873752"/>
          </a:xfrm>
        </p:spPr>
        <p:txBody>
          <a:bodyPr/>
          <a:lstStyle/>
          <a:p>
            <a:r>
              <a:rPr lang="cs-CZ" dirty="0" smtClean="0"/>
              <a:t>490-449 </a:t>
            </a:r>
            <a:r>
              <a:rPr lang="cs-CZ" dirty="0" err="1" smtClean="0"/>
              <a:t>přnl</a:t>
            </a:r>
            <a:r>
              <a:rPr lang="cs-CZ" dirty="0" smtClean="0"/>
              <a:t>.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záminka:</a:t>
            </a:r>
            <a:r>
              <a:rPr lang="cs-CZ" dirty="0" smtClean="0"/>
              <a:t>	rozpínavost Peršanů v Malé Asii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→</a:t>
            </a:r>
            <a:r>
              <a:rPr lang="cs-CZ" dirty="0" smtClean="0">
                <a:latin typeface="Calibri"/>
              </a:rPr>
              <a:t> </a:t>
            </a:r>
            <a:r>
              <a:rPr lang="cs-CZ" dirty="0" smtClean="0"/>
              <a:t>povstání 			řeckých osadníků za podpory Athéňanů</a:t>
            </a:r>
          </a:p>
          <a:p>
            <a:pPr>
              <a:buNone/>
            </a:pPr>
            <a:r>
              <a:rPr lang="cs-CZ" dirty="0" smtClean="0"/>
              <a:t>			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=</a:t>
            </a:r>
            <a:r>
              <a:rPr lang="cs-CZ" dirty="0" smtClean="0"/>
              <a:t> útok Peršanů na pevninské Řecko</a:t>
            </a:r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331640" y="332656"/>
            <a:ext cx="6408712" cy="1008112"/>
          </a:xfrm>
          <a:ln w="31750"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počátek </a:t>
            </a:r>
            <a:r>
              <a:rPr lang="cs-CZ" sz="3300" b="1" dirty="0" smtClean="0"/>
              <a:t>řecko-perských válek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endParaRPr lang="cs-CZ" sz="1600" b="1" dirty="0"/>
          </a:p>
        </p:txBody>
      </p:sp>
      <p:pic>
        <p:nvPicPr>
          <p:cNvPr id="6" name="Obrázek 5" descr="Persian_Empire,_490_BC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39752" y="3356992"/>
            <a:ext cx="4320480" cy="3137163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931224" cy="1138138"/>
          </a:xfrm>
          <a:ln w="31750"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1. </a:t>
            </a:r>
            <a:r>
              <a:rPr lang="cs-CZ" sz="3300" b="1" dirty="0" smtClean="0"/>
              <a:t>řecko-perská válka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endParaRPr lang="cs-CZ" sz="16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1700808"/>
            <a:ext cx="3657600" cy="4752528"/>
          </a:xfrm>
          <a:solidFill>
            <a:schemeClr val="accent1">
              <a:lumMod val="20000"/>
              <a:lumOff val="80000"/>
            </a:schemeClr>
          </a:solidFill>
          <a:ln w="19050"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pPr algn="ctr">
              <a:buNone/>
            </a:pP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cs-CZ" b="1" u="sng" dirty="0" smtClean="0">
                <a:solidFill>
                  <a:schemeClr val="accent1">
                    <a:lumMod val="75000"/>
                  </a:schemeClr>
                </a:solidFill>
              </a:rPr>
              <a:t>Řecko</a:t>
            </a:r>
          </a:p>
          <a:p>
            <a:pPr algn="ctr">
              <a:buNone/>
            </a:pP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spcBef>
                <a:spcPts val="1800"/>
              </a:spcBef>
            </a:pPr>
            <a:r>
              <a:rPr lang="cs-CZ" dirty="0" smtClean="0"/>
              <a:t>velitel </a:t>
            </a:r>
            <a:r>
              <a:rPr lang="cs-CZ" dirty="0" err="1" smtClean="0"/>
              <a:t>Miltiadés</a:t>
            </a:r>
            <a:endParaRPr lang="cs-CZ" dirty="0" smtClean="0"/>
          </a:p>
          <a:p>
            <a:pPr algn="ctr">
              <a:spcBef>
                <a:spcPts val="1800"/>
              </a:spcBef>
            </a:pPr>
            <a:r>
              <a:rPr lang="cs-CZ" dirty="0" smtClean="0"/>
              <a:t>asi 10 000 vojáků</a:t>
            </a:r>
          </a:p>
          <a:p>
            <a:pPr algn="ctr">
              <a:spcBef>
                <a:spcPts val="1800"/>
              </a:spcBef>
            </a:pPr>
            <a:r>
              <a:rPr lang="cs-CZ" dirty="0" smtClean="0"/>
              <a:t>výborný bojový plán</a:t>
            </a:r>
          </a:p>
          <a:p>
            <a:pPr algn="ctr">
              <a:spcBef>
                <a:spcPts val="1800"/>
              </a:spcBef>
            </a:pPr>
            <a:r>
              <a:rPr lang="cs-CZ" dirty="0" smtClean="0"/>
              <a:t>vítězství (192 padlých vojáků)</a:t>
            </a:r>
          </a:p>
          <a:p>
            <a:pPr algn="ctr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716016" y="1700808"/>
            <a:ext cx="3657600" cy="4752528"/>
          </a:xfrm>
          <a:solidFill>
            <a:schemeClr val="accent1">
              <a:lumMod val="20000"/>
              <a:lumOff val="80000"/>
            </a:schemeClr>
          </a:solidFill>
          <a:ln w="22225"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pPr algn="ctr">
              <a:buNone/>
            </a:pP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cs-CZ" b="1" u="sng" dirty="0" smtClean="0">
                <a:solidFill>
                  <a:schemeClr val="accent1">
                    <a:lumMod val="75000"/>
                  </a:schemeClr>
                </a:solidFill>
              </a:rPr>
              <a:t>Persie</a:t>
            </a:r>
          </a:p>
          <a:p>
            <a:pPr algn="ctr">
              <a:buNone/>
            </a:pP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spcBef>
                <a:spcPts val="1800"/>
              </a:spcBef>
            </a:pPr>
            <a:r>
              <a:rPr lang="cs-CZ" dirty="0" smtClean="0"/>
              <a:t>král </a:t>
            </a:r>
            <a:r>
              <a:rPr lang="cs-CZ" dirty="0" err="1" smtClean="0"/>
              <a:t>Dáreios</a:t>
            </a:r>
            <a:endParaRPr lang="cs-CZ" dirty="0" smtClean="0"/>
          </a:p>
          <a:p>
            <a:pPr algn="ctr">
              <a:spcBef>
                <a:spcPts val="1800"/>
              </a:spcBef>
            </a:pPr>
            <a:r>
              <a:rPr lang="cs-CZ" dirty="0" smtClean="0"/>
              <a:t>asi 40 000 vojáků</a:t>
            </a:r>
          </a:p>
          <a:p>
            <a:pPr algn="ctr">
              <a:spcBef>
                <a:spcPts val="1800"/>
              </a:spcBef>
            </a:pPr>
            <a:r>
              <a:rPr lang="cs-CZ" dirty="0" smtClean="0"/>
              <a:t>pověstné salvy šípů</a:t>
            </a:r>
          </a:p>
          <a:p>
            <a:pPr algn="ctr">
              <a:spcBef>
                <a:spcPts val="1800"/>
              </a:spcBef>
            </a:pPr>
            <a:r>
              <a:rPr lang="cs-CZ" dirty="0" smtClean="0"/>
              <a:t>drtivá prohra (6400 padlých vojáků)</a:t>
            </a:r>
          </a:p>
          <a:p>
            <a:pPr algn="ctr">
              <a:buNone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3429000"/>
            <a:ext cx="7920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</a:rPr>
              <a:t>X</a:t>
            </a:r>
            <a:endParaRPr lang="cs-CZ" sz="60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4"/>
          <p:cNvSpPr txBox="1">
            <a:spLocks/>
          </p:cNvSpPr>
          <p:nvPr/>
        </p:nvSpPr>
        <p:spPr>
          <a:xfrm>
            <a:off x="395536" y="4149080"/>
            <a:ext cx="8280920" cy="237626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9050">
            <a:solidFill>
              <a:schemeClr val="accent1">
                <a:lumMod val="50000"/>
              </a:schemeClr>
            </a:solidFill>
          </a:ln>
        </p:spPr>
        <p:txBody>
          <a:bodyPr vert="horz">
            <a:normAutofit/>
          </a:bodyPr>
          <a:lstStyle/>
          <a:p>
            <a:pPr marL="274320" lvl="0" indent="-274320" algn="ctr">
              <a:spcBef>
                <a:spcPts val="600"/>
              </a:spcBef>
              <a:buClr>
                <a:schemeClr val="accent1"/>
              </a:buClr>
              <a:buSzPct val="70000"/>
            </a:pPr>
            <a:endParaRPr lang="cs-CZ" sz="1400" b="1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74320" lvl="0" indent="-274320" algn="ctr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</a:pPr>
            <a:r>
              <a:rPr lang="cs-CZ" sz="2400" b="1" i="1" err="1" smtClean="0">
                <a:solidFill>
                  <a:schemeClr val="accent1">
                    <a:lumMod val="75000"/>
                  </a:schemeClr>
                </a:solidFill>
              </a:rPr>
              <a:t>Feidippidés</a:t>
            </a:r>
            <a:r>
              <a:rPr lang="cs-CZ" sz="2400" b="1" i="1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i="1" smtClean="0">
                <a:solidFill>
                  <a:schemeClr val="accent1">
                    <a:lumMod val="75000"/>
                  </a:schemeClr>
                </a:solidFill>
              </a:rPr>
              <a:t>– e  </a:t>
            </a:r>
            <a:r>
              <a:rPr lang="cs-CZ" sz="2400" dirty="0" smtClean="0"/>
              <a:t>běh z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Marathónu</a:t>
            </a:r>
            <a:r>
              <a:rPr lang="cs-CZ" sz="2400" dirty="0" smtClean="0"/>
              <a:t> do Athén</a:t>
            </a:r>
          </a:p>
          <a:p>
            <a:pPr marL="274320" lvl="0" indent="-274320" algn="ctr">
              <a:spcBef>
                <a:spcPts val="600"/>
              </a:spcBef>
              <a:buClr>
                <a:schemeClr val="accent1"/>
              </a:buClr>
              <a:buSzPct val="70000"/>
            </a:pPr>
            <a:endParaRPr lang="cs-CZ" sz="2400" b="1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74320" lvl="0" indent="-274320" algn="ctr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</a:pPr>
            <a:r>
              <a:rPr kumimoji="0" lang="cs-CZ" sz="2400" b="1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Themistoklés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–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400" b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„odňal athénských vojákům kopí a štít a     přikoval je k </a:t>
            </a:r>
            <a:r>
              <a:rPr kumimoji="0" lang="cs-CZ" sz="2400" b="1" u="none" strike="noStrike" kern="1200" cap="none" spc="0" normalizeH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lodní lavici a veslu</a:t>
            </a:r>
            <a:r>
              <a:rPr kumimoji="0" lang="cs-CZ" sz="2400" b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“</a:t>
            </a:r>
            <a:endParaRPr kumimoji="0" lang="cs-CZ" sz="2400" b="0" i="1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" name="Obrázek 9" descr="Statue_of_Pheidippides_along_the_Marathon_Roa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19672" y="332656"/>
            <a:ext cx="5832648" cy="3648439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843808" y="692696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athénská triéra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7" name="Zástupný symbol pro obsah 6" descr="Model_of_a_greek_trireme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1772816"/>
            <a:ext cx="7467600" cy="4348223"/>
          </a:xfrm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80920" cy="1138138"/>
          </a:xfrm>
          <a:ln w="31750"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2. </a:t>
            </a:r>
            <a:r>
              <a:rPr lang="cs-CZ" sz="3300" b="1" dirty="0" smtClean="0"/>
              <a:t>řecko-perská válka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endParaRPr lang="cs-CZ" sz="16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395536" y="1844824"/>
            <a:ext cx="3729608" cy="4536504"/>
          </a:xfrm>
          <a:solidFill>
            <a:schemeClr val="accent1">
              <a:lumMod val="20000"/>
              <a:lumOff val="80000"/>
            </a:schemeClr>
          </a:solidFill>
          <a:ln w="19050"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pPr algn="ctr">
              <a:buNone/>
            </a:pP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cs-CZ" b="1" u="sng" dirty="0" smtClean="0">
                <a:solidFill>
                  <a:schemeClr val="accent1">
                    <a:lumMod val="75000"/>
                  </a:schemeClr>
                </a:solidFill>
              </a:rPr>
              <a:t>Řecko</a:t>
            </a:r>
          </a:p>
          <a:p>
            <a:pPr algn="ctr">
              <a:buNone/>
            </a:pPr>
            <a:endParaRPr lang="cs-CZ" sz="1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spcBef>
                <a:spcPts val="1800"/>
              </a:spcBef>
            </a:pPr>
            <a:r>
              <a:rPr lang="cs-CZ" dirty="0" smtClean="0"/>
              <a:t>spartský král </a:t>
            </a:r>
            <a:r>
              <a:rPr lang="cs-CZ" dirty="0" err="1" smtClean="0"/>
              <a:t>Leónidas</a:t>
            </a:r>
            <a:endParaRPr lang="cs-CZ" dirty="0" smtClean="0"/>
          </a:p>
          <a:p>
            <a:pPr algn="ctr">
              <a:spcBef>
                <a:spcPts val="1800"/>
              </a:spcBef>
            </a:pPr>
            <a:r>
              <a:rPr lang="cs-CZ" dirty="0" smtClean="0"/>
              <a:t>nejprve 6 000 vojáků, později asi 65 000</a:t>
            </a:r>
          </a:p>
          <a:p>
            <a:pPr algn="ctr">
              <a:spcBef>
                <a:spcPts val="1800"/>
              </a:spcBef>
            </a:pPr>
            <a:r>
              <a:rPr lang="cs-CZ" dirty="0" smtClean="0"/>
              <a:t>po několika prohrách nakonec zvítězilo</a:t>
            </a:r>
          </a:p>
          <a:p>
            <a:pPr algn="ctr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5004048" y="1844824"/>
            <a:ext cx="3657600" cy="4536504"/>
          </a:xfrm>
          <a:solidFill>
            <a:schemeClr val="accent1">
              <a:lumMod val="20000"/>
              <a:lumOff val="80000"/>
            </a:schemeClr>
          </a:solidFill>
          <a:ln w="22225"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pPr algn="ctr">
              <a:buNone/>
            </a:pP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cs-CZ" b="1" u="sng" dirty="0" smtClean="0">
                <a:solidFill>
                  <a:schemeClr val="accent1">
                    <a:lumMod val="75000"/>
                  </a:schemeClr>
                </a:solidFill>
              </a:rPr>
              <a:t>Persie</a:t>
            </a:r>
          </a:p>
          <a:p>
            <a:pPr algn="ctr">
              <a:buNone/>
            </a:pPr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spcBef>
                <a:spcPts val="2400"/>
              </a:spcBef>
            </a:pPr>
            <a:r>
              <a:rPr lang="cs-CZ" dirty="0" smtClean="0"/>
              <a:t>král Xerxes</a:t>
            </a:r>
          </a:p>
          <a:p>
            <a:pPr algn="ctr">
              <a:spcBef>
                <a:spcPts val="2400"/>
              </a:spcBef>
            </a:pPr>
            <a:r>
              <a:rPr lang="cs-CZ" dirty="0" smtClean="0"/>
              <a:t>až 1,5 mil. vojáků</a:t>
            </a:r>
          </a:p>
          <a:p>
            <a:pPr algn="ctr">
              <a:spcBef>
                <a:spcPts val="2400"/>
              </a:spcBef>
            </a:pPr>
            <a:r>
              <a:rPr lang="cs-CZ" dirty="0" smtClean="0"/>
              <a:t>definitivně poražena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11960" y="3573016"/>
            <a:ext cx="7920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</a:rPr>
              <a:t>X</a:t>
            </a:r>
            <a:endParaRPr lang="cs-CZ" sz="60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4"/>
          <p:cNvSpPr txBox="1">
            <a:spLocks noGrp="1"/>
          </p:cNvSpPr>
          <p:nvPr>
            <p:ph sz="quarter" idx="1"/>
          </p:nvPr>
        </p:nvSpPr>
        <p:spPr>
          <a:xfrm>
            <a:off x="251520" y="1412776"/>
            <a:ext cx="8424936" cy="504056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9050">
            <a:solidFill>
              <a:schemeClr val="accent1">
                <a:lumMod val="50000"/>
              </a:schemeClr>
            </a:solidFill>
          </a:ln>
        </p:spPr>
        <p:txBody>
          <a:bodyPr vert="horz">
            <a:normAutofit lnSpcReduction="10000"/>
          </a:bodyPr>
          <a:lstStyle/>
          <a:p>
            <a:pPr marL="274320" lvl="0" indent="-274320">
              <a:spcBef>
                <a:spcPts val="0"/>
              </a:spcBef>
              <a:buClr>
                <a:schemeClr val="accent1"/>
              </a:buClr>
              <a:buSzPct val="70000"/>
              <a:buFont typeface="Wingdings"/>
              <a:buChar char=""/>
            </a:pPr>
            <a:endParaRPr kumimoji="0" lang="cs-CZ" sz="2000" b="1" u="none" strike="noStrike" kern="1200" cap="none" spc="-70" normalizeH="0" baseline="0" noProof="0" dirty="0" smtClean="0">
              <a:ln>
                <a:noFill/>
              </a:ln>
              <a:solidFill>
                <a:schemeClr val="accent1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lvl="0" indent="-274320">
              <a:spcBef>
                <a:spcPts val="0"/>
              </a:spcBef>
              <a:buClr>
                <a:schemeClr val="accent1"/>
              </a:buClr>
              <a:buSzPct val="70000"/>
              <a:buFont typeface="Wingdings"/>
              <a:buChar char=""/>
            </a:pPr>
            <a:r>
              <a:rPr kumimoji="0" lang="cs-CZ" sz="2400" b="1" u="none" strike="noStrike" kern="1200" cap="none" spc="-7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 Thermopyl 	- 480 </a:t>
            </a:r>
            <a:r>
              <a:rPr kumimoji="0" lang="cs-CZ" sz="2400" b="1" u="none" strike="noStrike" kern="1200" cap="none" spc="-70" normalizeH="0" baseline="0" noProof="0" dirty="0" err="1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přnl</a:t>
            </a:r>
            <a:r>
              <a:rPr kumimoji="0" lang="cs-CZ" sz="2400" b="1" u="none" strike="noStrike" kern="1200" cap="none" spc="-7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</a:p>
          <a:p>
            <a:pPr marL="274320" lvl="0" indent="-274320">
              <a:spcBef>
                <a:spcPts val="0"/>
              </a:spcBef>
              <a:buClr>
                <a:schemeClr val="accent1"/>
              </a:buClr>
              <a:buSzPct val="70000"/>
              <a:buNone/>
            </a:pPr>
            <a:r>
              <a:rPr lang="cs-CZ" b="1" spc="-70" dirty="0" smtClean="0">
                <a:solidFill>
                  <a:schemeClr val="accent1">
                    <a:lumMod val="75000"/>
                  </a:schemeClr>
                </a:solidFill>
              </a:rPr>
              <a:t>				</a:t>
            </a:r>
            <a:r>
              <a:rPr lang="cs-CZ" spc="-70" dirty="0" smtClean="0"/>
              <a:t>- nečekaný útok Peršanů</a:t>
            </a:r>
          </a:p>
          <a:p>
            <a:pPr marL="274320" lvl="0" indent="-274320">
              <a:spcBef>
                <a:spcPts val="0"/>
              </a:spcBef>
              <a:buClr>
                <a:schemeClr val="accent1"/>
              </a:buClr>
              <a:buSzPct val="70000"/>
              <a:buNone/>
            </a:pPr>
            <a:r>
              <a:rPr kumimoji="0" lang="cs-CZ" sz="2400" b="0" u="none" strike="noStrike" kern="1200" cap="none" spc="-7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				</a:t>
            </a:r>
            <a:r>
              <a:rPr kumimoji="0" lang="cs-CZ" sz="2400" b="0" u="none" strike="noStrike" kern="1200" cap="none" spc="-7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</a:rPr>
              <a:t>→</a:t>
            </a:r>
            <a:r>
              <a:rPr kumimoji="0" lang="cs-CZ" sz="2400" b="0" u="none" strike="noStrike" kern="1200" cap="none" spc="-7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porážka Řeků,</a:t>
            </a:r>
            <a:r>
              <a:rPr kumimoji="0" lang="cs-CZ" sz="2400" b="0" u="none" strike="noStrike" kern="1200" cap="none" spc="-70" normalizeH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Peršané útočí na 				Athény</a:t>
            </a:r>
          </a:p>
          <a:p>
            <a:pPr marL="274320" lvl="0" indent="-274320">
              <a:spcBef>
                <a:spcPts val="0"/>
              </a:spcBef>
              <a:buClr>
                <a:schemeClr val="accent1"/>
              </a:buClr>
              <a:buSzPct val="70000"/>
              <a:buNone/>
            </a:pPr>
            <a:endParaRPr kumimoji="0" lang="cs-CZ" sz="2400" b="0" u="none" strike="noStrike" kern="1200" cap="none" spc="-70" normalizeH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lvl="0" indent="-274320">
              <a:spcBef>
                <a:spcPts val="0"/>
              </a:spcBef>
              <a:buClr>
                <a:schemeClr val="accent1"/>
              </a:buClr>
              <a:buSzPct val="70000"/>
            </a:pPr>
            <a:r>
              <a:rPr lang="cs-CZ" sz="2400" b="1" spc="-70" dirty="0" smtClean="0">
                <a:solidFill>
                  <a:schemeClr val="accent1">
                    <a:lumMod val="75000"/>
                  </a:schemeClr>
                </a:solidFill>
              </a:rPr>
              <a:t>u </a:t>
            </a:r>
            <a:r>
              <a:rPr lang="cs-CZ" sz="2400" b="1" spc="-70" dirty="0" err="1" smtClean="0">
                <a:solidFill>
                  <a:schemeClr val="accent1">
                    <a:lumMod val="75000"/>
                  </a:schemeClr>
                </a:solidFill>
              </a:rPr>
              <a:t>Salamíny</a:t>
            </a:r>
            <a:r>
              <a:rPr lang="cs-CZ" sz="2400" b="1" spc="-70" dirty="0" smtClean="0">
                <a:solidFill>
                  <a:schemeClr val="accent1">
                    <a:lumMod val="75000"/>
                  </a:schemeClr>
                </a:solidFill>
              </a:rPr>
              <a:t>		- 480 </a:t>
            </a:r>
            <a:r>
              <a:rPr lang="cs-CZ" sz="2400" b="1" spc="-70" dirty="0" err="1" smtClean="0">
                <a:solidFill>
                  <a:schemeClr val="accent1">
                    <a:lumMod val="75000"/>
                  </a:schemeClr>
                </a:solidFill>
              </a:rPr>
              <a:t>přnl</a:t>
            </a:r>
            <a:r>
              <a:rPr lang="cs-CZ" sz="2400" b="1" spc="-7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pPr marL="274320" lvl="0" indent="-274320">
              <a:spcBef>
                <a:spcPts val="0"/>
              </a:spcBef>
              <a:buClr>
                <a:schemeClr val="accent1"/>
              </a:buClr>
              <a:buSzPct val="70000"/>
              <a:buNone/>
            </a:pPr>
            <a:r>
              <a:rPr kumimoji="0" lang="cs-CZ" b="0" u="none" strike="noStrike" kern="1200" cap="none" spc="-7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				- hluboký</a:t>
            </a:r>
            <a:r>
              <a:rPr kumimoji="0" lang="cs-CZ" b="0" u="none" strike="noStrike" kern="1200" cap="none" spc="-70" normalizeH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ponor lodí a neznalost terénu 		                      	 ze strany Peršanů</a:t>
            </a:r>
          </a:p>
          <a:p>
            <a:pPr lvl="0">
              <a:spcBef>
                <a:spcPts val="0"/>
              </a:spcBef>
              <a:buNone/>
            </a:pPr>
            <a:r>
              <a:rPr lang="cs-CZ" sz="2400" spc="-70" baseline="0" dirty="0" smtClean="0"/>
              <a:t>				</a:t>
            </a:r>
            <a:r>
              <a:rPr lang="cs-CZ" spc="-70" dirty="0" smtClean="0">
                <a:latin typeface="Calibri" pitchFamily="34" charset="0"/>
              </a:rPr>
              <a:t>→</a:t>
            </a:r>
            <a:r>
              <a:rPr lang="cs-CZ" spc="-70" dirty="0" smtClean="0"/>
              <a:t> porážka Peršanů</a:t>
            </a:r>
          </a:p>
          <a:p>
            <a:pPr lvl="0">
              <a:spcBef>
                <a:spcPts val="0"/>
              </a:spcBef>
              <a:buNone/>
            </a:pPr>
            <a:endParaRPr kumimoji="0" lang="cs-CZ" sz="2400" b="0" u="none" strike="noStrike" kern="1200" cap="none" spc="-70" normalizeH="0" baseline="0" noProof="0" dirty="0" smtClean="0">
              <a:ln>
                <a:noFill/>
              </a:ln>
              <a:effectLst/>
              <a:uLnTx/>
              <a:uFillTx/>
              <a:ea typeface="+mn-ea"/>
              <a:cs typeface="+mn-cs"/>
            </a:endParaRPr>
          </a:p>
          <a:p>
            <a:pPr>
              <a:spcBef>
                <a:spcPts val="0"/>
              </a:spcBef>
            </a:pPr>
            <a:r>
              <a:rPr lang="cs-CZ" b="1" spc="-70" dirty="0" smtClean="0">
                <a:solidFill>
                  <a:schemeClr val="accent1">
                    <a:lumMod val="75000"/>
                  </a:schemeClr>
                </a:solidFill>
              </a:rPr>
              <a:t>u </a:t>
            </a:r>
            <a:r>
              <a:rPr lang="cs-CZ" b="1" spc="-70" dirty="0" err="1" smtClean="0">
                <a:solidFill>
                  <a:schemeClr val="accent1">
                    <a:lumMod val="75000"/>
                  </a:schemeClr>
                </a:solidFill>
              </a:rPr>
              <a:t>Plataj</a:t>
            </a:r>
            <a:r>
              <a:rPr lang="cs-CZ" b="1" spc="-70" dirty="0" smtClean="0">
                <a:solidFill>
                  <a:schemeClr val="accent1">
                    <a:lumMod val="75000"/>
                  </a:schemeClr>
                </a:solidFill>
              </a:rPr>
              <a:t>		- 479 </a:t>
            </a:r>
            <a:r>
              <a:rPr lang="cs-CZ" b="1" spc="-70" dirty="0" err="1" smtClean="0">
                <a:solidFill>
                  <a:schemeClr val="accent1">
                    <a:lumMod val="75000"/>
                  </a:schemeClr>
                </a:solidFill>
              </a:rPr>
              <a:t>přnl</a:t>
            </a:r>
            <a:r>
              <a:rPr lang="cs-CZ" b="1" spc="-7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pPr>
              <a:spcBef>
                <a:spcPts val="0"/>
              </a:spcBef>
              <a:buNone/>
            </a:pPr>
            <a:r>
              <a:rPr kumimoji="0" lang="cs-CZ" sz="2400" b="0" u="none" strike="noStrike" kern="1200" cap="none" spc="-70" normalizeH="0" baseline="0" noProof="0" dirty="0" smtClean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				- spojení všech řeckých sil </a:t>
            </a:r>
          </a:p>
          <a:p>
            <a:pPr>
              <a:spcBef>
                <a:spcPts val="0"/>
              </a:spcBef>
              <a:buNone/>
            </a:pPr>
            <a:r>
              <a:rPr lang="cs-CZ" spc="-70" dirty="0" smtClean="0"/>
              <a:t>				</a:t>
            </a:r>
            <a:r>
              <a:rPr lang="cs-CZ" spc="-70" dirty="0" smtClean="0">
                <a:latin typeface="Calibri"/>
              </a:rPr>
              <a:t>→ </a:t>
            </a:r>
            <a:r>
              <a:rPr lang="cs-CZ" spc="-70" dirty="0" smtClean="0"/>
              <a:t>perský velitel zabit, Peršané poraženi</a:t>
            </a:r>
            <a:endParaRPr kumimoji="0" lang="cs-CZ" sz="2400" b="0" u="none" strike="noStrike" kern="1200" cap="none" spc="-70" normalizeH="0" baseline="0" noProof="0" dirty="0">
              <a:ln>
                <a:noFill/>
              </a:ln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24936" cy="922114"/>
          </a:xfrm>
          <a:ln w="31750"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bitvy 2. řecko-perské války:</a:t>
            </a:r>
            <a:br>
              <a:rPr lang="cs-CZ" sz="3200" b="1" dirty="0" smtClean="0"/>
            </a:br>
            <a:endParaRPr lang="cs-CZ" sz="1600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276872"/>
            <a:ext cx="8075240" cy="4197080"/>
          </a:xfrm>
        </p:spPr>
        <p:txBody>
          <a:bodyPr/>
          <a:lstStyle/>
          <a:p>
            <a:pPr algn="ctr">
              <a:buNone/>
            </a:pPr>
            <a:endParaRPr lang="cs-CZ" sz="1000" dirty="0" smtClean="0"/>
          </a:p>
          <a:p>
            <a:pPr algn="ctr">
              <a:spcBef>
                <a:spcPts val="3000"/>
              </a:spcBef>
            </a:pPr>
            <a:r>
              <a:rPr lang="cs-CZ" dirty="0" smtClean="0"/>
              <a:t>mír sepsán až 449 </a:t>
            </a:r>
            <a:r>
              <a:rPr lang="cs-CZ" dirty="0" err="1" smtClean="0"/>
              <a:t>přnl</a:t>
            </a:r>
            <a:r>
              <a:rPr lang="cs-CZ" dirty="0" smtClean="0"/>
              <a:t>.</a:t>
            </a:r>
          </a:p>
          <a:p>
            <a:pPr algn="ctr">
              <a:spcBef>
                <a:spcPts val="3000"/>
              </a:spcBef>
            </a:pPr>
            <a:r>
              <a:rPr lang="cs-CZ" dirty="0" smtClean="0"/>
              <a:t>Řekové uhájili oblast Egejského moře a Malé Asie</a:t>
            </a:r>
          </a:p>
          <a:p>
            <a:pPr algn="ctr">
              <a:spcBef>
                <a:spcPts val="3000"/>
              </a:spcBef>
            </a:pPr>
            <a:r>
              <a:rPr lang="cs-CZ" dirty="0" smtClean="0"/>
              <a:t>soupeření mezi Athénami a Spartou</a:t>
            </a:r>
          </a:p>
          <a:p>
            <a:pPr algn="ctr">
              <a:spcBef>
                <a:spcPts val="1200"/>
              </a:spcBef>
            </a:pPr>
            <a:endParaRPr lang="cs-CZ" dirty="0" smtClean="0"/>
          </a:p>
          <a:p>
            <a:pPr algn="ctr">
              <a:spcBef>
                <a:spcPts val="1200"/>
              </a:spcBef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075240" cy="1143000"/>
          </a:xfrm>
          <a:ln w="31750"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výsledky </a:t>
            </a:r>
            <a:r>
              <a:rPr lang="cs-CZ" sz="3300" b="1" dirty="0" smtClean="0"/>
              <a:t>řecko-perských válek: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endParaRPr lang="cs-CZ" sz="1600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8424936" cy="1008112"/>
          </a:xfrm>
          <a:ln w="31750"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Peloponéská válka</a:t>
            </a:r>
            <a:br>
              <a:rPr lang="cs-CZ" sz="3200" b="1" dirty="0" smtClean="0"/>
            </a:br>
            <a:endParaRPr lang="cs-CZ" sz="16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251520" y="1556792"/>
            <a:ext cx="4032448" cy="2736304"/>
          </a:xfrm>
          <a:solidFill>
            <a:schemeClr val="accent1">
              <a:lumMod val="20000"/>
              <a:lumOff val="80000"/>
            </a:schemeClr>
          </a:solidFill>
          <a:ln w="19050"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endParaRPr lang="cs-CZ" sz="1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cs-CZ" b="1" u="sng" dirty="0" smtClean="0">
                <a:solidFill>
                  <a:schemeClr val="accent1">
                    <a:lumMod val="75000"/>
                  </a:schemeClr>
                </a:solidFill>
              </a:rPr>
              <a:t>Athény</a:t>
            </a:r>
          </a:p>
          <a:p>
            <a:pPr algn="ctr">
              <a:buNone/>
            </a:pPr>
            <a:endParaRPr lang="cs-CZ" sz="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b="1" i="1" spc="-60" dirty="0" err="1" smtClean="0"/>
              <a:t>Periklés</a:t>
            </a:r>
            <a:r>
              <a:rPr lang="cs-CZ" spc="-60" dirty="0" smtClean="0"/>
              <a:t> (rozvoj obchodu, řemesel, měst, demokracie) = </a:t>
            </a:r>
            <a:r>
              <a:rPr lang="cs-CZ" b="1" i="1" spc="-60" dirty="0" smtClean="0"/>
              <a:t>bohatství</a:t>
            </a:r>
          </a:p>
          <a:p>
            <a:pPr algn="ctr"/>
            <a:r>
              <a:rPr lang="cs-CZ" spc="-50" dirty="0" smtClean="0"/>
              <a:t> athénský námořní spolek</a:t>
            </a:r>
          </a:p>
          <a:p>
            <a:pPr algn="ctr">
              <a:buNone/>
            </a:pPr>
            <a:endParaRPr lang="cs-CZ" spc="-50" dirty="0" smtClean="0"/>
          </a:p>
          <a:p>
            <a:pPr algn="ctr">
              <a:buNone/>
            </a:pPr>
            <a:endParaRPr lang="cs-CZ" spc="-5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860032" y="1556792"/>
            <a:ext cx="3801616" cy="2736304"/>
          </a:xfrm>
          <a:solidFill>
            <a:schemeClr val="accent1">
              <a:lumMod val="20000"/>
              <a:lumOff val="80000"/>
            </a:schemeClr>
          </a:solidFill>
          <a:ln w="22225"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endParaRPr lang="cs-CZ" sz="1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cs-CZ" b="1" u="sng" spc="-50" dirty="0" smtClean="0">
                <a:solidFill>
                  <a:schemeClr val="accent1">
                    <a:lumMod val="75000"/>
                  </a:schemeClr>
                </a:solidFill>
              </a:rPr>
              <a:t>Sparta</a:t>
            </a:r>
          </a:p>
          <a:p>
            <a:pPr algn="ctr">
              <a:buNone/>
            </a:pPr>
            <a:endParaRPr lang="cs-CZ" sz="1400" b="1" spc="-5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spc="-50" dirty="0" smtClean="0"/>
              <a:t>řemesla i obchod na nízké úrovní = </a:t>
            </a:r>
            <a:r>
              <a:rPr lang="cs-CZ" b="1" i="1" spc="-50" dirty="0" smtClean="0"/>
              <a:t>chudoba</a:t>
            </a:r>
          </a:p>
          <a:p>
            <a:pPr algn="ctr"/>
            <a:r>
              <a:rPr lang="cs-CZ" spc="-50" dirty="0" smtClean="0"/>
              <a:t>peloponéský spolek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211960" y="2420888"/>
            <a:ext cx="7920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</a:rPr>
              <a:t>X</a:t>
            </a:r>
            <a:endParaRPr lang="cs-CZ" sz="6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Zástupný symbol pro obsah 4"/>
          <p:cNvSpPr txBox="1">
            <a:spLocks/>
          </p:cNvSpPr>
          <p:nvPr/>
        </p:nvSpPr>
        <p:spPr>
          <a:xfrm>
            <a:off x="251520" y="4437112"/>
            <a:ext cx="8424936" cy="21602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9050">
            <a:solidFill>
              <a:schemeClr val="accent1">
                <a:lumMod val="50000"/>
              </a:schemeClr>
            </a:solidFill>
          </a:ln>
        </p:spPr>
        <p:txBody>
          <a:bodyPr vert="horz">
            <a:normAutofit/>
          </a:bodyPr>
          <a:lstStyle/>
          <a:p>
            <a:pPr marL="274320" lvl="0" indent="-274320">
              <a:buClr>
                <a:schemeClr val="accent1"/>
              </a:buClr>
              <a:buSzPct val="70000"/>
            </a:pPr>
            <a:endParaRPr lang="cs-CZ" sz="800" b="1" spc="-5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74320" lvl="0" indent="-274320">
              <a:buClr>
                <a:schemeClr val="accent1"/>
              </a:buClr>
              <a:buSzPct val="70000"/>
            </a:pPr>
            <a:r>
              <a:rPr lang="cs-CZ" sz="2400" b="1" spc="-50" dirty="0" smtClean="0">
                <a:solidFill>
                  <a:schemeClr val="accent1">
                    <a:lumMod val="75000"/>
                  </a:schemeClr>
                </a:solidFill>
              </a:rPr>
              <a:t>Peloponéská válka	  </a:t>
            </a:r>
            <a:r>
              <a:rPr lang="cs-CZ" sz="2400" b="1" spc="-50" dirty="0" smtClean="0"/>
              <a:t>- </a:t>
            </a:r>
            <a:r>
              <a:rPr lang="cs-CZ" sz="2400" spc="-50" noProof="0" dirty="0" smtClean="0"/>
              <a:t>431-405 </a:t>
            </a:r>
            <a:r>
              <a:rPr lang="cs-CZ" sz="2400" spc="-50" noProof="0" dirty="0" err="1" smtClean="0"/>
              <a:t>přnl</a:t>
            </a:r>
            <a:r>
              <a:rPr lang="cs-CZ" sz="2400" spc="-50" noProof="0" dirty="0" smtClean="0"/>
              <a:t>.</a:t>
            </a:r>
          </a:p>
          <a:p>
            <a:pPr marL="274320" lvl="0" indent="-274320">
              <a:buClr>
                <a:schemeClr val="accent1"/>
              </a:buClr>
              <a:buSzPct val="70000"/>
            </a:pPr>
            <a:r>
              <a:rPr kumimoji="0" lang="cs-CZ" sz="2400" u="none" strike="noStrike" kern="1200" cap="none" spc="-50" normalizeH="0" baseline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				</a:t>
            </a:r>
            <a:r>
              <a:rPr kumimoji="0" lang="cs-CZ" sz="2400" u="none" strike="noStrike" kern="1200" cap="none" spc="-50" normalizeH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 </a:t>
            </a:r>
            <a:r>
              <a:rPr kumimoji="0" lang="cs-CZ" sz="2400" u="none" strike="noStrike" kern="1200" cap="none" spc="-50" normalizeH="0" baseline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- Řekové proti</a:t>
            </a:r>
            <a:r>
              <a:rPr kumimoji="0" lang="cs-CZ" sz="2400" u="none" strike="noStrike" kern="1200" cap="none" spc="-50" normalizeH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Řekům</a:t>
            </a:r>
          </a:p>
          <a:p>
            <a:pPr marL="274320" lvl="0" indent="-274320">
              <a:buClr>
                <a:schemeClr val="accent1"/>
              </a:buClr>
              <a:buSzPct val="70000"/>
            </a:pPr>
            <a:r>
              <a:rPr lang="cs-CZ" sz="2400" spc="-50" baseline="0" noProof="0" dirty="0" smtClean="0"/>
              <a:t>				</a:t>
            </a:r>
            <a:r>
              <a:rPr lang="cs-CZ" sz="2400" spc="-50" noProof="0" dirty="0" smtClean="0"/>
              <a:t>  </a:t>
            </a:r>
            <a:r>
              <a:rPr lang="cs-CZ" sz="2400" spc="-50" baseline="0" noProof="0" dirty="0" smtClean="0"/>
              <a:t>-</a:t>
            </a:r>
            <a:r>
              <a:rPr lang="cs-CZ" sz="2400" spc="-50" noProof="0" dirty="0" smtClean="0"/>
              <a:t> athénské loďstvo x sparťanská armáda</a:t>
            </a:r>
          </a:p>
          <a:p>
            <a:pPr marL="274320" lvl="0" indent="-274320">
              <a:buClr>
                <a:schemeClr val="accent1"/>
              </a:buClr>
              <a:buSzPct val="70000"/>
            </a:pPr>
            <a:r>
              <a:rPr kumimoji="0" lang="cs-CZ" sz="2400" u="none" strike="noStrike" kern="1200" cap="none" spc="-50" normalizeH="0" baseline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				</a:t>
            </a:r>
            <a:r>
              <a:rPr kumimoji="0" lang="cs-CZ" sz="2400" u="none" strike="noStrike" kern="1200" cap="none" spc="-50" normalizeH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 - morová epidemie v Athénách</a:t>
            </a:r>
          </a:p>
          <a:p>
            <a:pPr marL="274320" lvl="0" indent="-274320">
              <a:buClr>
                <a:schemeClr val="accent1"/>
              </a:buClr>
              <a:buSzPct val="70000"/>
            </a:pPr>
            <a:r>
              <a:rPr lang="cs-CZ" sz="2400" spc="-50" baseline="0" noProof="0" dirty="0" smtClean="0"/>
              <a:t>				</a:t>
            </a:r>
            <a:r>
              <a:rPr lang="cs-CZ" sz="2400" spc="-50" noProof="0" dirty="0" smtClean="0"/>
              <a:t>  </a:t>
            </a:r>
            <a:r>
              <a:rPr lang="cs-CZ" sz="2400" spc="-50" noProof="0" dirty="0" smtClean="0">
                <a:latin typeface="Calibri"/>
              </a:rPr>
              <a:t>→ </a:t>
            </a:r>
            <a:r>
              <a:rPr lang="cs-CZ" sz="2400" b="1" spc="-50" noProof="0" dirty="0" smtClean="0">
                <a:solidFill>
                  <a:schemeClr val="accent1">
                    <a:lumMod val="75000"/>
                  </a:schemeClr>
                </a:solidFill>
              </a:rPr>
              <a:t>porážka Athén</a:t>
            </a:r>
            <a:endParaRPr kumimoji="0" lang="cs-CZ" sz="2400" b="1" u="none" strike="noStrike" kern="1200" cap="none" spc="-50" normalizeH="0" baseline="0" noProof="0" dirty="0">
              <a:ln>
                <a:noFill/>
              </a:ln>
              <a:solidFill>
                <a:schemeClr val="accent1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1844824"/>
            <a:ext cx="7169224" cy="4629128"/>
          </a:xfrm>
        </p:spPr>
        <p:txBody>
          <a:bodyPr/>
          <a:lstStyle/>
          <a:p>
            <a:pPr algn="ctr"/>
            <a:r>
              <a:rPr lang="cs-CZ" dirty="0" smtClean="0"/>
              <a:t>období nadvlády Makedonie</a:t>
            </a:r>
          </a:p>
          <a:p>
            <a:pPr algn="ctr"/>
            <a:r>
              <a:rPr lang="cs-CZ" dirty="0" smtClean="0"/>
              <a:t>mísení řecké a východní kultury</a:t>
            </a:r>
          </a:p>
          <a:p>
            <a:pPr algn="ctr"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403648" y="548680"/>
            <a:ext cx="5976664" cy="1143000"/>
          </a:xfrm>
          <a:ln w="31750"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5) 	HELÉNSKÉ OBDOBÍ</a:t>
            </a:r>
            <a:br>
              <a:rPr lang="cs-CZ" sz="3200" b="1" dirty="0" smtClean="0"/>
            </a:br>
            <a:r>
              <a:rPr lang="cs-CZ" sz="3200" b="1" dirty="0" smtClean="0"/>
              <a:t>	(</a:t>
            </a:r>
            <a:r>
              <a:rPr lang="cs-CZ" sz="3200" b="1" cap="none" dirty="0" smtClean="0"/>
              <a:t>338 </a:t>
            </a:r>
            <a:r>
              <a:rPr lang="cs-CZ" sz="3200" b="1" cap="none" dirty="0" err="1" smtClean="0"/>
              <a:t>přnl</a:t>
            </a:r>
            <a:r>
              <a:rPr lang="cs-CZ" sz="3200" b="1" cap="none" dirty="0" smtClean="0"/>
              <a:t>.- 1.st. </a:t>
            </a:r>
            <a:r>
              <a:rPr lang="cs-CZ" sz="3200" b="1" cap="none" dirty="0" err="1" smtClean="0"/>
              <a:t>nl</a:t>
            </a:r>
            <a:r>
              <a:rPr lang="cs-CZ" sz="3200" b="1" cap="none" dirty="0" smtClean="0"/>
              <a:t>.)</a:t>
            </a:r>
            <a:endParaRPr lang="cs-CZ" sz="1600" b="1" cap="none" dirty="0"/>
          </a:p>
        </p:txBody>
      </p:sp>
      <p:pic>
        <p:nvPicPr>
          <p:cNvPr id="5" name="Obrázek 4" descr="750px-Map_Macedonia_336_BC-fr_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95736" y="2852936"/>
            <a:ext cx="4597989" cy="3678391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075240" cy="4873752"/>
          </a:xfrm>
        </p:spPr>
        <p:txBody>
          <a:bodyPr/>
          <a:lstStyle/>
          <a:p>
            <a:pPr>
              <a:spcBef>
                <a:spcPts val="1200"/>
              </a:spcBef>
            </a:pPr>
            <a:r>
              <a:rPr lang="cs-CZ" dirty="0" smtClean="0"/>
              <a:t>polobarbarský stát</a:t>
            </a:r>
          </a:p>
          <a:p>
            <a:pPr>
              <a:spcBef>
                <a:spcPts val="1200"/>
              </a:spcBef>
            </a:pPr>
            <a:r>
              <a:rPr lang="cs-CZ" dirty="0" smtClean="0"/>
              <a:t>obchodní styky s Řeckem</a:t>
            </a:r>
          </a:p>
          <a:p>
            <a:pPr>
              <a:spcBef>
                <a:spcPts val="1200"/>
              </a:spcBef>
            </a:pPr>
            <a:endParaRPr lang="cs-CZ" dirty="0" smtClean="0"/>
          </a:p>
          <a:p>
            <a:pPr>
              <a:spcBef>
                <a:spcPts val="1200"/>
              </a:spcBef>
              <a:buNone/>
            </a:pPr>
            <a:endParaRPr lang="cs-CZ" dirty="0" smtClean="0"/>
          </a:p>
          <a:p>
            <a:pPr>
              <a:spcBef>
                <a:spcPts val="1200"/>
              </a:spcBef>
            </a:pPr>
            <a:endParaRPr lang="cs-CZ" dirty="0" smtClean="0"/>
          </a:p>
          <a:p>
            <a:pPr>
              <a:spcBef>
                <a:spcPts val="1200"/>
              </a:spcBef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ln w="31750"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Makedonie</a:t>
            </a:r>
            <a:br>
              <a:rPr lang="cs-CZ" sz="3200" b="1" dirty="0" smtClean="0"/>
            </a:br>
            <a:endParaRPr lang="cs-CZ" sz="1600" b="1" dirty="0"/>
          </a:p>
        </p:txBody>
      </p:sp>
      <p:sp>
        <p:nvSpPr>
          <p:cNvPr id="7" name="Zástupný symbol pro obsah 4"/>
          <p:cNvSpPr txBox="1">
            <a:spLocks/>
          </p:cNvSpPr>
          <p:nvPr/>
        </p:nvSpPr>
        <p:spPr>
          <a:xfrm>
            <a:off x="467544" y="2852936"/>
            <a:ext cx="8136904" cy="36004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9050">
            <a:solidFill>
              <a:schemeClr val="accent1">
                <a:lumMod val="50000"/>
              </a:schemeClr>
            </a:solidFill>
          </a:ln>
        </p:spPr>
        <p:txBody>
          <a:bodyPr vert="horz">
            <a:normAutofit fontScale="92500" lnSpcReduction="10000"/>
          </a:bodyPr>
          <a:lstStyle/>
          <a:p>
            <a:pPr marL="274320" lvl="0" indent="-274320">
              <a:buClr>
                <a:schemeClr val="accent1"/>
              </a:buClr>
              <a:buSzPct val="70000"/>
            </a:pPr>
            <a:endParaRPr lang="cs-CZ" sz="800" b="1" spc="-5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74320" lvl="0" indent="-274320">
              <a:spcBef>
                <a:spcPts val="600"/>
              </a:spcBef>
              <a:buClr>
                <a:srgbClr val="FE8637"/>
              </a:buClr>
              <a:buSzPct val="70000"/>
            </a:pPr>
            <a:r>
              <a:rPr lang="cs-CZ" sz="2400" dirty="0" smtClean="0">
                <a:solidFill>
                  <a:prstClr val="black"/>
                </a:solidFill>
              </a:rPr>
              <a:t>král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Filip II. Makedonský</a:t>
            </a:r>
            <a:r>
              <a:rPr lang="cs-CZ" sz="2400" dirty="0" smtClean="0">
                <a:solidFill>
                  <a:prstClr val="black"/>
                </a:solidFill>
              </a:rPr>
              <a:t>	- plán na dobytí Řecka a Persie</a:t>
            </a:r>
          </a:p>
          <a:p>
            <a:pPr marL="274320" lvl="0" indent="-274320">
              <a:spcBef>
                <a:spcPts val="600"/>
              </a:spcBef>
              <a:buClr>
                <a:srgbClr val="FE8637"/>
              </a:buClr>
              <a:buSzPct val="70000"/>
            </a:pPr>
            <a:r>
              <a:rPr lang="cs-CZ" sz="2400" dirty="0" smtClean="0">
                <a:solidFill>
                  <a:prstClr val="black"/>
                </a:solidFill>
              </a:rPr>
              <a:t>					</a:t>
            </a:r>
            <a:endParaRPr lang="cs-CZ" sz="1000" dirty="0" smtClean="0">
              <a:solidFill>
                <a:prstClr val="black"/>
              </a:solidFill>
            </a:endParaRPr>
          </a:p>
          <a:p>
            <a:pPr marL="274320" lvl="0" indent="-274320">
              <a:spcBef>
                <a:spcPts val="600"/>
              </a:spcBef>
              <a:buClr>
                <a:srgbClr val="FE8637"/>
              </a:buClr>
              <a:buSzPct val="70000"/>
            </a:pPr>
            <a:r>
              <a:rPr lang="cs-CZ" sz="2400" dirty="0" smtClean="0">
                <a:solidFill>
                  <a:prstClr val="black"/>
                </a:solidFill>
                <a:latin typeface="Calibri"/>
              </a:rPr>
              <a:t>					→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Démosthenés</a:t>
            </a:r>
            <a:r>
              <a:rPr lang="cs-CZ" sz="2400" dirty="0" smtClean="0">
                <a:solidFill>
                  <a:prstClr val="black"/>
                </a:solidFill>
              </a:rPr>
              <a:t> (</a:t>
            </a:r>
            <a:r>
              <a:rPr lang="cs-CZ" sz="2400" i="1" dirty="0" smtClean="0">
                <a:solidFill>
                  <a:prstClr val="black"/>
                </a:solidFill>
              </a:rPr>
              <a:t>Filipiky</a:t>
            </a:r>
            <a:r>
              <a:rPr lang="cs-CZ" sz="2400" dirty="0" smtClean="0">
                <a:solidFill>
                  <a:prstClr val="black"/>
                </a:solidFill>
              </a:rPr>
              <a:t>)</a:t>
            </a:r>
          </a:p>
          <a:p>
            <a:pPr marL="274320" lvl="0" indent="-274320">
              <a:spcBef>
                <a:spcPts val="600"/>
              </a:spcBef>
              <a:buClr>
                <a:srgbClr val="FE8637"/>
              </a:buClr>
              <a:buSzPct val="70000"/>
            </a:pPr>
            <a:r>
              <a:rPr lang="cs-CZ" sz="2400" dirty="0" smtClean="0">
                <a:solidFill>
                  <a:prstClr val="black"/>
                </a:solidFill>
              </a:rPr>
              <a:t>					</a:t>
            </a:r>
            <a:r>
              <a:rPr lang="cs-CZ" sz="2400" dirty="0" smtClean="0">
                <a:solidFill>
                  <a:prstClr val="black"/>
                </a:solidFill>
                <a:latin typeface="Calibri"/>
              </a:rPr>
              <a:t>→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b="1" spc="-70" dirty="0" smtClean="0">
                <a:solidFill>
                  <a:schemeClr val="accent1">
                    <a:lumMod val="75000"/>
                  </a:schemeClr>
                </a:solidFill>
              </a:rPr>
              <a:t>bitva u </a:t>
            </a:r>
            <a:r>
              <a:rPr lang="cs-CZ" sz="2400" b="1" spc="-70" dirty="0" err="1" smtClean="0">
                <a:solidFill>
                  <a:schemeClr val="accent1">
                    <a:lumMod val="75000"/>
                  </a:schemeClr>
                </a:solidFill>
              </a:rPr>
              <a:t>Chaironeie</a:t>
            </a:r>
            <a:r>
              <a:rPr lang="cs-CZ" sz="2400" b="1" spc="-70" dirty="0" smtClean="0">
                <a:solidFill>
                  <a:schemeClr val="accent1">
                    <a:lumMod val="75000"/>
                  </a:schemeClr>
                </a:solidFill>
              </a:rPr>
              <a:t> (338 					</a:t>
            </a:r>
            <a:r>
              <a:rPr lang="cs-CZ" sz="2400" b="1" kern="0" spc="-70" dirty="0" err="1" smtClean="0">
                <a:solidFill>
                  <a:schemeClr val="accent1">
                    <a:lumMod val="75000"/>
                  </a:schemeClr>
                </a:solidFill>
              </a:rPr>
              <a:t>přnl</a:t>
            </a:r>
            <a:r>
              <a:rPr lang="cs-CZ" sz="2400" b="1" kern="0" spc="-70" dirty="0" smtClean="0">
                <a:solidFill>
                  <a:schemeClr val="accent1">
                    <a:lumMod val="75000"/>
                  </a:schemeClr>
                </a:solidFill>
              </a:rPr>
              <a:t>.)</a:t>
            </a:r>
          </a:p>
          <a:p>
            <a:pPr marL="274320" lvl="0" indent="-274320">
              <a:spcBef>
                <a:spcPts val="600"/>
              </a:spcBef>
              <a:buClr>
                <a:srgbClr val="FE8637"/>
              </a:buClr>
              <a:buSzPct val="70000"/>
            </a:pPr>
            <a:r>
              <a:rPr lang="cs-CZ" sz="2400" spc="-140" dirty="0" smtClean="0">
                <a:solidFill>
                  <a:prstClr val="black"/>
                </a:solidFill>
              </a:rPr>
              <a:t>					</a:t>
            </a:r>
            <a:r>
              <a:rPr lang="cs-CZ" sz="2400" spc="-140" dirty="0" smtClean="0">
                <a:solidFill>
                  <a:prstClr val="black"/>
                </a:solidFill>
                <a:latin typeface="Calibri"/>
              </a:rPr>
              <a:t>→ </a:t>
            </a:r>
            <a:r>
              <a:rPr lang="cs-CZ" sz="2400" kern="100" dirty="0" smtClean="0">
                <a:solidFill>
                  <a:schemeClr val="accent1">
                    <a:lumMod val="75000"/>
                  </a:schemeClr>
                </a:solidFill>
              </a:rPr>
              <a:t>Řecko</a:t>
            </a:r>
            <a:r>
              <a:rPr lang="cs-CZ" sz="2400" kern="100" dirty="0" smtClean="0">
                <a:solidFill>
                  <a:prstClr val="black"/>
                </a:solidFill>
              </a:rPr>
              <a:t> </a:t>
            </a:r>
            <a:r>
              <a:rPr lang="cs-CZ" sz="2400" kern="100" dirty="0" smtClean="0">
                <a:solidFill>
                  <a:schemeClr val="accent1">
                    <a:lumMod val="75000"/>
                  </a:schemeClr>
                </a:solidFill>
              </a:rPr>
              <a:t>ovládnuto Makedonií</a:t>
            </a:r>
          </a:p>
          <a:p>
            <a:pPr marL="274320" lvl="0" indent="-274320">
              <a:spcBef>
                <a:spcPts val="600"/>
              </a:spcBef>
              <a:buClr>
                <a:srgbClr val="FE8637"/>
              </a:buClr>
              <a:buSzPct val="70000"/>
            </a:pPr>
            <a:endParaRPr lang="cs-CZ" sz="2400" kern="100" spc="-120" dirty="0" smtClean="0">
              <a:solidFill>
                <a:prstClr val="black"/>
              </a:solidFill>
            </a:endParaRPr>
          </a:p>
          <a:p>
            <a:pPr marL="274320" lvl="0" indent="-274320">
              <a:spcBef>
                <a:spcPts val="600"/>
              </a:spcBef>
              <a:buClr>
                <a:srgbClr val="FE8637"/>
              </a:buClr>
              <a:buSzPct val="70000"/>
            </a:pPr>
            <a:r>
              <a:rPr lang="cs-CZ" sz="2400" kern="100" spc="-120" dirty="0" smtClean="0">
                <a:solidFill>
                  <a:prstClr val="black"/>
                </a:solidFill>
              </a:rPr>
              <a:t>					-  </a:t>
            </a:r>
            <a:r>
              <a:rPr lang="cs-CZ" sz="2400" kern="100" spc="-30" dirty="0" smtClean="0">
                <a:solidFill>
                  <a:prstClr val="black"/>
                </a:solidFill>
              </a:rPr>
              <a:t>Filip navrhuje společný boj     				   proti Persii, ale byl zavražděn</a:t>
            </a:r>
          </a:p>
        </p:txBody>
      </p:sp>
      <p:pic>
        <p:nvPicPr>
          <p:cNvPr id="6" name="Obrázek 5" descr="Filip_II_Macedoni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3501008"/>
            <a:ext cx="1896375" cy="2736304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075240" cy="4873752"/>
          </a:xfrm>
        </p:spPr>
        <p:txBody>
          <a:bodyPr/>
          <a:lstStyle/>
          <a:p>
            <a:pPr>
              <a:spcBef>
                <a:spcPts val="1200"/>
              </a:spcBef>
              <a:buNone/>
            </a:pPr>
            <a:endParaRPr lang="cs-CZ" dirty="0" smtClean="0"/>
          </a:p>
          <a:p>
            <a:pPr>
              <a:spcBef>
                <a:spcPts val="1200"/>
              </a:spcBef>
              <a:buNone/>
            </a:pPr>
            <a:endParaRPr lang="cs-CZ" dirty="0" smtClean="0"/>
          </a:p>
          <a:p>
            <a:pPr>
              <a:spcBef>
                <a:spcPts val="1200"/>
              </a:spcBef>
            </a:pPr>
            <a:endParaRPr lang="cs-CZ" dirty="0" smtClean="0"/>
          </a:p>
          <a:p>
            <a:pPr>
              <a:spcBef>
                <a:spcPts val="1200"/>
              </a:spcBef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24936" cy="1143000"/>
          </a:xfrm>
          <a:ln w="31750"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Makedonie</a:t>
            </a:r>
            <a:br>
              <a:rPr lang="cs-CZ" sz="3200" b="1" dirty="0" smtClean="0"/>
            </a:br>
            <a:endParaRPr lang="cs-CZ" sz="1600" b="1" dirty="0"/>
          </a:p>
        </p:txBody>
      </p:sp>
      <p:sp>
        <p:nvSpPr>
          <p:cNvPr id="7" name="Zástupný symbol pro obsah 4"/>
          <p:cNvSpPr txBox="1">
            <a:spLocks/>
          </p:cNvSpPr>
          <p:nvPr/>
        </p:nvSpPr>
        <p:spPr>
          <a:xfrm>
            <a:off x="251520" y="1556792"/>
            <a:ext cx="8424936" cy="489654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9050">
            <a:solidFill>
              <a:schemeClr val="accent1">
                <a:lumMod val="50000"/>
              </a:schemeClr>
            </a:solidFill>
          </a:ln>
        </p:spPr>
        <p:txBody>
          <a:bodyPr vert="horz">
            <a:normAutofit lnSpcReduction="10000"/>
          </a:bodyPr>
          <a:lstStyle/>
          <a:p>
            <a:pPr marL="274320" lvl="0" indent="-274320">
              <a:buClr>
                <a:schemeClr val="accent1"/>
              </a:buClr>
              <a:buSzPct val="70000"/>
            </a:pPr>
            <a:endParaRPr lang="cs-CZ" sz="800" b="1" spc="-5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74320" lvl="0" indent="-274320">
              <a:spcBef>
                <a:spcPts val="600"/>
              </a:spcBef>
              <a:buClr>
                <a:srgbClr val="FE8637"/>
              </a:buClr>
              <a:buSzPct val="70000"/>
            </a:pPr>
            <a:r>
              <a:rPr lang="cs-CZ" sz="2400" dirty="0" smtClean="0">
                <a:solidFill>
                  <a:prstClr val="black"/>
                </a:solidFill>
              </a:rPr>
              <a:t> král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Alexandr Veliký	</a:t>
            </a:r>
            <a:r>
              <a:rPr lang="cs-CZ" sz="2400" dirty="0" smtClean="0">
                <a:solidFill>
                  <a:prstClr val="black"/>
                </a:solidFill>
              </a:rPr>
              <a:t> – </a:t>
            </a:r>
            <a:r>
              <a:rPr lang="cs-CZ" sz="2400" kern="100" spc="-60" dirty="0" smtClean="0">
                <a:solidFill>
                  <a:prstClr val="black"/>
                </a:solidFill>
              </a:rPr>
              <a:t>zdatný voják, velmi vzdělaný</a:t>
            </a:r>
          </a:p>
          <a:p>
            <a:pPr marL="274320" lvl="0" indent="-274320">
              <a:spcBef>
                <a:spcPts val="600"/>
              </a:spcBef>
              <a:buClr>
                <a:srgbClr val="FE8637"/>
              </a:buClr>
              <a:buSzPct val="70000"/>
            </a:pPr>
            <a:r>
              <a:rPr lang="cs-CZ" sz="2400" kern="100" spc="-30" dirty="0" smtClean="0">
                <a:solidFill>
                  <a:prstClr val="black"/>
                </a:solidFill>
              </a:rPr>
              <a:t>					 </a:t>
            </a:r>
            <a:r>
              <a:rPr lang="cs-CZ" sz="2400" dirty="0" smtClean="0">
                <a:solidFill>
                  <a:prstClr val="black"/>
                </a:solidFill>
              </a:rPr>
              <a:t>–</a:t>
            </a:r>
            <a:r>
              <a:rPr lang="cs-CZ" sz="2400" kern="100" spc="-30" dirty="0" smtClean="0">
                <a:solidFill>
                  <a:prstClr val="black"/>
                </a:solidFill>
              </a:rPr>
              <a:t> </a:t>
            </a:r>
            <a:r>
              <a:rPr lang="cs-CZ" sz="2400" kern="100" spc="-30" dirty="0" smtClean="0">
                <a:solidFill>
                  <a:prstClr val="black"/>
                </a:solidFill>
              </a:rPr>
              <a:t>plán ovládnout celý svět!</a:t>
            </a:r>
          </a:p>
          <a:p>
            <a:pPr marL="274320" lvl="0" indent="-274320">
              <a:buClr>
                <a:srgbClr val="FE8637"/>
              </a:buClr>
              <a:buSzPct val="70000"/>
            </a:pPr>
            <a:r>
              <a:rPr lang="cs-CZ" sz="2400" kern="100" spc="-30" dirty="0" smtClean="0">
                <a:solidFill>
                  <a:prstClr val="black"/>
                </a:solidFill>
              </a:rPr>
              <a:t>					</a:t>
            </a:r>
            <a:r>
              <a:rPr lang="cs-CZ" sz="1000" kern="100" spc="-30" dirty="0" smtClean="0">
                <a:solidFill>
                  <a:prstClr val="black"/>
                </a:solidFill>
              </a:rPr>
              <a:t>   </a:t>
            </a:r>
          </a:p>
          <a:p>
            <a:pPr marL="274320" lvl="0" indent="-274320">
              <a:buClr>
                <a:srgbClr val="FE8637"/>
              </a:buClr>
              <a:buSzPct val="70000"/>
            </a:pPr>
            <a:r>
              <a:rPr lang="cs-CZ" sz="2400" kern="100" spc="-30" dirty="0" smtClean="0">
                <a:solidFill>
                  <a:prstClr val="black"/>
                </a:solidFill>
              </a:rPr>
              <a:t>				 </a:t>
            </a:r>
            <a:r>
              <a:rPr lang="cs-CZ" sz="2400" b="1" i="1" kern="100" spc="-30" dirty="0" smtClean="0"/>
              <a:t>tažení na Persii:</a:t>
            </a:r>
          </a:p>
          <a:p>
            <a:pPr marL="274320" lvl="0" indent="-274320">
              <a:buClr>
                <a:srgbClr val="FE8637"/>
              </a:buClr>
              <a:buSzPct val="70000"/>
            </a:pPr>
            <a:r>
              <a:rPr lang="cs-CZ" sz="2400" kern="100" spc="-30" dirty="0" smtClean="0">
                <a:solidFill>
                  <a:prstClr val="black"/>
                </a:solidFill>
              </a:rPr>
              <a:t>				 1) </a:t>
            </a:r>
            <a:r>
              <a:rPr lang="cs-CZ" sz="2400" kern="100" spc="-40" dirty="0" smtClean="0">
                <a:solidFill>
                  <a:prstClr val="black"/>
                </a:solidFill>
              </a:rPr>
              <a:t>334 </a:t>
            </a:r>
            <a:r>
              <a:rPr lang="cs-CZ" sz="2400" kern="100" spc="-40" dirty="0" err="1" smtClean="0">
                <a:solidFill>
                  <a:prstClr val="black"/>
                </a:solidFill>
              </a:rPr>
              <a:t>přnl</a:t>
            </a:r>
            <a:r>
              <a:rPr lang="cs-CZ" sz="2400" kern="100" spc="-40" dirty="0" smtClean="0">
                <a:solidFill>
                  <a:prstClr val="black"/>
                </a:solidFill>
              </a:rPr>
              <a:t>. </a:t>
            </a:r>
            <a:r>
              <a:rPr lang="cs-CZ" sz="2400" kern="100" spc="-40" dirty="0" smtClean="0">
                <a:solidFill>
                  <a:schemeClr val="accent1">
                    <a:lumMod val="75000"/>
                  </a:schemeClr>
                </a:solidFill>
              </a:rPr>
              <a:t>u </a:t>
            </a:r>
            <a:r>
              <a:rPr lang="cs-CZ" sz="2400" kern="100" spc="-40" dirty="0" err="1" smtClean="0">
                <a:solidFill>
                  <a:schemeClr val="accent1">
                    <a:lumMod val="75000"/>
                  </a:schemeClr>
                </a:solidFill>
              </a:rPr>
              <a:t>Gráníku</a:t>
            </a:r>
            <a:r>
              <a:rPr lang="cs-CZ" sz="2400" kern="100" spc="-4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kern="100" spc="-40" dirty="0" smtClean="0">
                <a:solidFill>
                  <a:prstClr val="black"/>
                </a:solidFill>
              </a:rPr>
              <a:t>(nejtěžší bitva)</a:t>
            </a:r>
          </a:p>
          <a:p>
            <a:pPr marL="274320" lvl="0" indent="-274320">
              <a:buClr>
                <a:srgbClr val="FE8637"/>
              </a:buClr>
              <a:buSzPct val="70000"/>
            </a:pPr>
            <a:r>
              <a:rPr lang="cs-CZ" sz="2400" kern="100" spc="-40" dirty="0" smtClean="0">
                <a:solidFill>
                  <a:prstClr val="black"/>
                </a:solidFill>
              </a:rPr>
              <a:t>				 2) 333 </a:t>
            </a:r>
            <a:r>
              <a:rPr lang="cs-CZ" sz="2400" kern="100" spc="-40" dirty="0" err="1" smtClean="0">
                <a:solidFill>
                  <a:prstClr val="black"/>
                </a:solidFill>
              </a:rPr>
              <a:t>přnl</a:t>
            </a:r>
            <a:r>
              <a:rPr lang="cs-CZ" sz="2400" kern="100" spc="-40" dirty="0" smtClean="0">
                <a:solidFill>
                  <a:prstClr val="black"/>
                </a:solidFill>
              </a:rPr>
              <a:t>. </a:t>
            </a:r>
            <a:r>
              <a:rPr lang="cs-CZ" sz="2400" kern="100" spc="-40" dirty="0" smtClean="0">
                <a:solidFill>
                  <a:schemeClr val="accent1">
                    <a:lumMod val="75000"/>
                  </a:schemeClr>
                </a:solidFill>
              </a:rPr>
              <a:t>u </a:t>
            </a:r>
            <a:r>
              <a:rPr lang="cs-CZ" sz="2400" kern="100" spc="-40" dirty="0" err="1" smtClean="0">
                <a:solidFill>
                  <a:schemeClr val="accent1">
                    <a:lumMod val="75000"/>
                  </a:schemeClr>
                </a:solidFill>
              </a:rPr>
              <a:t>Issu</a:t>
            </a:r>
            <a:r>
              <a:rPr lang="cs-CZ" sz="2400" kern="100" spc="-4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kern="100" spc="-40" dirty="0" smtClean="0">
                <a:solidFill>
                  <a:prstClr val="black"/>
                </a:solidFill>
              </a:rPr>
              <a:t>(</a:t>
            </a:r>
            <a:r>
              <a:rPr lang="cs-CZ" sz="2400" kern="100" spc="-50" dirty="0" smtClean="0">
                <a:solidFill>
                  <a:prstClr val="black"/>
                </a:solidFill>
              </a:rPr>
              <a:t>střet s </a:t>
            </a:r>
            <a:r>
              <a:rPr lang="cs-CZ" sz="2400" kern="100" spc="-50" dirty="0" err="1" smtClean="0">
                <a:solidFill>
                  <a:prstClr val="black"/>
                </a:solidFill>
              </a:rPr>
              <a:t>Dáreiem</a:t>
            </a:r>
            <a:r>
              <a:rPr lang="cs-CZ" sz="2400" kern="100" spc="-50" dirty="0" smtClean="0">
                <a:solidFill>
                  <a:prstClr val="black"/>
                </a:solidFill>
              </a:rPr>
              <a:t> III.)</a:t>
            </a:r>
          </a:p>
          <a:p>
            <a:pPr marL="274320" lvl="0" indent="-274320">
              <a:buClr>
                <a:srgbClr val="FE8637"/>
              </a:buClr>
              <a:buSzPct val="70000"/>
            </a:pPr>
            <a:r>
              <a:rPr lang="cs-CZ" sz="2400" kern="100" spc="-40" dirty="0" smtClean="0">
                <a:solidFill>
                  <a:prstClr val="black"/>
                </a:solidFill>
              </a:rPr>
              <a:t>				 3) </a:t>
            </a:r>
            <a:r>
              <a:rPr lang="cs-CZ" sz="2400" kern="100" spc="-50" dirty="0" smtClean="0">
                <a:solidFill>
                  <a:prstClr val="black"/>
                </a:solidFill>
              </a:rPr>
              <a:t>331 </a:t>
            </a:r>
            <a:r>
              <a:rPr lang="cs-CZ" sz="2400" kern="100" spc="-50" dirty="0" err="1" smtClean="0">
                <a:solidFill>
                  <a:prstClr val="black"/>
                </a:solidFill>
              </a:rPr>
              <a:t>přnl</a:t>
            </a:r>
            <a:r>
              <a:rPr lang="cs-CZ" sz="2400" kern="100" spc="-50" dirty="0" smtClean="0">
                <a:solidFill>
                  <a:prstClr val="black"/>
                </a:solidFill>
              </a:rPr>
              <a:t>. </a:t>
            </a:r>
            <a:r>
              <a:rPr lang="cs-CZ" sz="2400" kern="100" spc="-50" dirty="0" smtClean="0">
                <a:solidFill>
                  <a:schemeClr val="accent1">
                    <a:lumMod val="75000"/>
                  </a:schemeClr>
                </a:solidFill>
              </a:rPr>
              <a:t>u </a:t>
            </a:r>
            <a:r>
              <a:rPr lang="cs-CZ" sz="2400" kern="100" spc="-50" dirty="0" err="1" smtClean="0">
                <a:solidFill>
                  <a:schemeClr val="accent1">
                    <a:lumMod val="75000"/>
                  </a:schemeClr>
                </a:solidFill>
              </a:rPr>
              <a:t>Gaugamel</a:t>
            </a:r>
            <a:r>
              <a:rPr lang="cs-CZ" sz="2400" kern="100" spc="-5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kern="100" spc="-50" dirty="0" smtClean="0">
                <a:solidFill>
                  <a:prstClr val="black"/>
                </a:solidFill>
              </a:rPr>
              <a:t>(porážka Persie)</a:t>
            </a:r>
          </a:p>
          <a:p>
            <a:pPr marL="274320" lvl="0" indent="-274320">
              <a:buClr>
                <a:srgbClr val="FE8637"/>
              </a:buClr>
              <a:buSzPct val="70000"/>
            </a:pPr>
            <a:endParaRPr lang="cs-CZ" sz="2400" kern="100" spc="-50" dirty="0" smtClean="0">
              <a:solidFill>
                <a:prstClr val="black"/>
              </a:solidFill>
            </a:endParaRPr>
          </a:p>
          <a:p>
            <a:pPr marL="274320" lvl="0" indent="-274320">
              <a:buClr>
                <a:srgbClr val="FE8637"/>
              </a:buClr>
              <a:buSzPct val="70000"/>
            </a:pPr>
            <a:r>
              <a:rPr lang="cs-CZ" sz="2400" kern="100" spc="-50" dirty="0" smtClean="0">
                <a:solidFill>
                  <a:prstClr val="black"/>
                </a:solidFill>
              </a:rPr>
              <a:t>				 </a:t>
            </a:r>
            <a:r>
              <a:rPr lang="cs-CZ" sz="2400" kern="100" spc="-50" dirty="0" smtClean="0">
                <a:solidFill>
                  <a:prstClr val="black"/>
                </a:solidFill>
                <a:latin typeface="Calibri"/>
              </a:rPr>
              <a:t>→ </a:t>
            </a:r>
            <a:r>
              <a:rPr lang="cs-CZ" sz="2400" b="1" kern="100" spc="-50" dirty="0" smtClean="0">
                <a:solidFill>
                  <a:schemeClr val="accent1">
                    <a:lumMod val="75000"/>
                  </a:schemeClr>
                </a:solidFill>
              </a:rPr>
              <a:t>Persie ovládnuta Makedonií</a:t>
            </a:r>
          </a:p>
          <a:p>
            <a:pPr marL="274320" lvl="0" indent="-274320">
              <a:buClr>
                <a:srgbClr val="FE8637"/>
              </a:buClr>
              <a:buSzPct val="70000"/>
            </a:pPr>
            <a:endParaRPr lang="cs-CZ" sz="2400" b="1" kern="100" spc="-5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74320" lvl="0" indent="-274320">
              <a:buClr>
                <a:srgbClr val="FE8637"/>
              </a:buClr>
              <a:buSzPct val="70000"/>
            </a:pPr>
            <a:r>
              <a:rPr lang="cs-CZ" sz="2400" b="1" kern="100" spc="-50" dirty="0" smtClean="0">
                <a:solidFill>
                  <a:schemeClr val="accent1">
                    <a:lumMod val="75000"/>
                  </a:schemeClr>
                </a:solidFill>
              </a:rPr>
              <a:t>				 </a:t>
            </a:r>
            <a:r>
              <a:rPr lang="cs-CZ" sz="2400" dirty="0" smtClean="0">
                <a:solidFill>
                  <a:prstClr val="black"/>
                </a:solidFill>
              </a:rPr>
              <a:t>–</a:t>
            </a:r>
            <a:r>
              <a:rPr lang="cs-CZ" sz="2400" kern="100" spc="-50" dirty="0" smtClean="0"/>
              <a:t> </a:t>
            </a:r>
            <a:r>
              <a:rPr lang="cs-CZ" sz="2400" kern="100" spc="-50" dirty="0" smtClean="0"/>
              <a:t>ovládl i </a:t>
            </a:r>
            <a:r>
              <a:rPr lang="cs-CZ" sz="2400" b="1" kern="100" spc="-50" dirty="0" smtClean="0">
                <a:solidFill>
                  <a:schemeClr val="accent1">
                    <a:lumMod val="75000"/>
                  </a:schemeClr>
                </a:solidFill>
              </a:rPr>
              <a:t>Egypt a Indii</a:t>
            </a:r>
          </a:p>
          <a:p>
            <a:pPr marL="274320" lvl="0" indent="-274320">
              <a:buClr>
                <a:srgbClr val="FE8637"/>
              </a:buClr>
              <a:buSzPct val="70000"/>
            </a:pPr>
            <a:r>
              <a:rPr lang="cs-CZ" sz="2400" b="1" kern="100" spc="-50" dirty="0" smtClean="0"/>
              <a:t>			  </a:t>
            </a:r>
          </a:p>
          <a:p>
            <a:pPr marL="274320" lvl="0" indent="-274320">
              <a:buClr>
                <a:srgbClr val="FE8637"/>
              </a:buClr>
              <a:buSzPct val="70000"/>
            </a:pPr>
            <a:r>
              <a:rPr lang="cs-CZ" sz="2400" kern="100" spc="-40" dirty="0" smtClean="0">
                <a:solidFill>
                  <a:prstClr val="black"/>
                </a:solidFill>
              </a:rPr>
              <a:t>				 </a:t>
            </a:r>
            <a:r>
              <a:rPr lang="cs-CZ" sz="2400" kern="100" spc="-40" dirty="0" smtClean="0">
                <a:solidFill>
                  <a:prstClr val="black"/>
                </a:solidFill>
                <a:latin typeface="Calibri"/>
              </a:rPr>
              <a:t>→</a:t>
            </a:r>
            <a:r>
              <a:rPr lang="cs-CZ" sz="2400" kern="100" spc="-40" dirty="0" smtClean="0">
                <a:solidFill>
                  <a:prstClr val="black"/>
                </a:solidFill>
              </a:rPr>
              <a:t>  </a:t>
            </a:r>
            <a:r>
              <a:rPr lang="cs-CZ" sz="2400" kern="100" spc="-40" dirty="0" smtClean="0"/>
              <a:t>vládl </a:t>
            </a:r>
            <a:r>
              <a:rPr lang="cs-CZ" sz="2400" b="1" kern="100" spc="-40" dirty="0" smtClean="0">
                <a:solidFill>
                  <a:schemeClr val="accent1">
                    <a:lumMod val="75000"/>
                  </a:schemeClr>
                </a:solidFill>
              </a:rPr>
              <a:t>největší říši na světě</a:t>
            </a:r>
            <a:r>
              <a:rPr lang="cs-CZ" sz="2400" kern="100" spc="-40" dirty="0" smtClean="0">
                <a:solidFill>
                  <a:prstClr val="black"/>
                </a:solidFill>
              </a:rPr>
              <a:t>		   </a:t>
            </a:r>
          </a:p>
        </p:txBody>
      </p:sp>
      <p:pic>
        <p:nvPicPr>
          <p:cNvPr id="8" name="Obrázek 7" descr="Aleksander-d-stor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2924944"/>
            <a:ext cx="2079174" cy="2780928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4"/>
          <p:cNvSpPr txBox="1">
            <a:spLocks noGrp="1"/>
          </p:cNvSpPr>
          <p:nvPr>
            <p:ph sz="quarter" idx="1"/>
          </p:nvPr>
        </p:nvSpPr>
        <p:spPr>
          <a:xfrm>
            <a:off x="611560" y="1844824"/>
            <a:ext cx="7704856" cy="446449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9050">
            <a:solidFill>
              <a:schemeClr val="accent1">
                <a:lumMod val="50000"/>
              </a:schemeClr>
            </a:solidFill>
          </a:ln>
        </p:spPr>
        <p:txBody>
          <a:bodyPr vert="horz">
            <a:normAutofit/>
          </a:bodyPr>
          <a:lstStyle/>
          <a:p>
            <a:pPr marL="274320" lvl="0" indent="-274320">
              <a:spcBef>
                <a:spcPts val="0"/>
              </a:spcBef>
              <a:buClr>
                <a:schemeClr val="accent1"/>
              </a:buClr>
              <a:buSzPct val="70000"/>
              <a:buNone/>
            </a:pPr>
            <a:endParaRPr lang="cs-CZ" spc="-50" dirty="0" smtClean="0"/>
          </a:p>
          <a:p>
            <a:pPr marL="274320" lvl="0" indent="-274320" algn="ctr">
              <a:spcBef>
                <a:spcPts val="3000"/>
              </a:spcBef>
              <a:buClr>
                <a:schemeClr val="accent1"/>
              </a:buClr>
              <a:buSzPct val="70000"/>
            </a:pPr>
            <a:r>
              <a:rPr lang="cs-CZ" spc="-50" dirty="0" smtClean="0"/>
              <a:t>sídlo v </a:t>
            </a:r>
            <a:r>
              <a:rPr lang="cs-CZ" b="1" spc="-50" dirty="0" smtClean="0">
                <a:solidFill>
                  <a:schemeClr val="accent1">
                    <a:lumMod val="75000"/>
                  </a:schemeClr>
                </a:solidFill>
              </a:rPr>
              <a:t>Babylónu</a:t>
            </a:r>
          </a:p>
          <a:p>
            <a:pPr marL="274320" lvl="0" indent="-274320" algn="ctr">
              <a:spcBef>
                <a:spcPts val="3000"/>
              </a:spcBef>
              <a:buClr>
                <a:schemeClr val="accent1"/>
              </a:buClr>
              <a:buSzPct val="70000"/>
            </a:pPr>
            <a:r>
              <a:rPr lang="cs-CZ" sz="2400" spc="-50" noProof="0" dirty="0" smtClean="0"/>
              <a:t>zakládání </a:t>
            </a:r>
            <a:r>
              <a:rPr lang="cs-CZ" sz="2400" b="1" spc="-50" noProof="0" dirty="0" smtClean="0">
                <a:solidFill>
                  <a:schemeClr val="accent1">
                    <a:lumMod val="75000"/>
                  </a:schemeClr>
                </a:solidFill>
              </a:rPr>
              <a:t>Alexandrií</a:t>
            </a:r>
          </a:p>
          <a:p>
            <a:pPr marL="274320" lvl="0" indent="-274320" algn="ctr">
              <a:spcBef>
                <a:spcPts val="3000"/>
              </a:spcBef>
              <a:buClr>
                <a:schemeClr val="accent1"/>
              </a:buClr>
              <a:buSzPct val="70000"/>
              <a:buNone/>
            </a:pPr>
            <a:endParaRPr lang="cs-CZ" sz="1600" b="1" spc="-50" noProof="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74320" lvl="0" indent="-274320" algn="ctr">
              <a:spcBef>
                <a:spcPts val="0"/>
              </a:spcBef>
              <a:buClr>
                <a:schemeClr val="accent1"/>
              </a:buClr>
              <a:buSzPct val="70000"/>
            </a:pPr>
            <a:r>
              <a:rPr lang="cs-CZ" spc="-50" dirty="0" smtClean="0"/>
              <a:t>rozšíření řecké kultury, umění a vzdělání do dobývaných zemí  mísení řecké a východní kultury </a:t>
            </a:r>
          </a:p>
          <a:p>
            <a:pPr marL="274320" lvl="0" indent="-274320" algn="ctr">
              <a:spcBef>
                <a:spcPts val="0"/>
              </a:spcBef>
              <a:buClr>
                <a:schemeClr val="accent1"/>
              </a:buClr>
              <a:buSzPct val="70000"/>
              <a:buNone/>
            </a:pPr>
            <a:r>
              <a:rPr lang="cs-CZ" spc="-50" dirty="0" smtClean="0"/>
              <a:t>= </a:t>
            </a:r>
            <a:r>
              <a:rPr lang="cs-CZ" b="1" spc="-50" dirty="0" smtClean="0">
                <a:solidFill>
                  <a:schemeClr val="accent1">
                    <a:lumMod val="75000"/>
                  </a:schemeClr>
                </a:solidFill>
              </a:rPr>
              <a:t>helénská kultura</a:t>
            </a:r>
            <a:endParaRPr lang="cs-CZ" sz="2400" b="1" spc="-50" noProof="0" dirty="0" smtClean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7704856" cy="1143000"/>
          </a:xfrm>
          <a:ln w="31750"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Makedonie</a:t>
            </a:r>
            <a:br>
              <a:rPr lang="cs-CZ" sz="3200" b="1" dirty="0" smtClean="0"/>
            </a:br>
            <a:endParaRPr lang="cs-CZ" sz="1600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4638"/>
            <a:ext cx="7169224" cy="706090"/>
          </a:xfrm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36784"/>
            <a:ext cx="7467600" cy="4440488"/>
          </a:xfrm>
        </p:spPr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http://commons.wikimedia.org/wiki/File:Map_Greco-Persian_Wars-en.svg?uselang=cs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http://upload.wikimedia.org/wikipedia/commons/3/3a/Persian_Empire%2C_490_BC.png?uselang=cs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http://upload.wikimedia.org/wikipedia/commons/8/8a/Statue_of_Pheidippides_along_the_Marathon_Road.jpg?uselang=cs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http://upload.wikimedia.org/wikipedia/commons/3/3e/Model_of_a_greek_trireme.jpg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http://commons.wikimedia.org/wiki/File:Map_Macedonia_336_BC-fr.svg?uselang=cs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http://upload.wikimedia.org/wikipedia/commons/e/e5/Filip_II_Macedonia.jpg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http://upload.wikimedia.org/wikipedia/commons/f/f2/Aleksander-d-store.jpg</a:t>
            </a:r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762</TotalTime>
  <Words>227</Words>
  <Application>Microsoft Office PowerPoint</Application>
  <PresentationFormat>Předvádění na obrazovce (4:3)</PresentationFormat>
  <Paragraphs>148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Arkýř</vt:lpstr>
      <vt:lpstr>Snímek 1</vt:lpstr>
      <vt:lpstr>STAROVĚKÉ ŘECKO</vt:lpstr>
      <vt:lpstr>Období vývoje starověkého Řecka</vt:lpstr>
      <vt:lpstr>       4)  KLASICKÉ OBDOBÍ  (500- 338 přnl.)</vt:lpstr>
      <vt:lpstr>       počátek řecko-perských válek </vt:lpstr>
      <vt:lpstr>       1. řecko-perská válka </vt:lpstr>
      <vt:lpstr>Snímek 7</vt:lpstr>
      <vt:lpstr>Snímek 8</vt:lpstr>
      <vt:lpstr>       2. řecko-perská válka </vt:lpstr>
      <vt:lpstr>          bitvy 2. řecko-perské války: </vt:lpstr>
      <vt:lpstr>       výsledky řecko-perských válek: </vt:lpstr>
      <vt:lpstr>       Peloponéská válka </vt:lpstr>
      <vt:lpstr>       5)  HELÉNSKÉ OBDOBÍ  (338 přnl.- 1.st. nl.)</vt:lpstr>
      <vt:lpstr>       Makedonie </vt:lpstr>
      <vt:lpstr>       Makedonie </vt:lpstr>
      <vt:lpstr>       Makedonie 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STAROVĚKÉ ŘECKO</dc:title>
  <dc:creator>6KWG</dc:creator>
  <cp:lastModifiedBy>U1</cp:lastModifiedBy>
  <cp:revision>91</cp:revision>
  <dcterms:modified xsi:type="dcterms:W3CDTF">2012-12-08T21:08:33Z</dcterms:modified>
</cp:coreProperties>
</file>