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56" r:id="rId3"/>
    <p:sldId id="257" r:id="rId4"/>
    <p:sldId id="259" r:id="rId5"/>
    <p:sldId id="260" r:id="rId6"/>
    <p:sldId id="261" r:id="rId7"/>
    <p:sldId id="258" r:id="rId8"/>
    <p:sldId id="263" r:id="rId9"/>
    <p:sldId id="264" r:id="rId10"/>
    <p:sldId id="265" r:id="rId11"/>
    <p:sldId id="266" r:id="rId12"/>
    <p:sldId id="267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1F9595-60BA-4C2C-9AC1-DCEAC1B29087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93112C9C-F201-427E-A634-3D0D20F45EAF}">
      <dgm:prSet phldrT="[Text]" custT="1"/>
      <dgm:spPr>
        <a:solidFill>
          <a:schemeClr val="accent1">
            <a:lumMod val="20000"/>
            <a:lumOff val="80000"/>
          </a:schemeClr>
        </a:solidFill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400" dirty="0" smtClean="0">
            <a:solidFill>
              <a:schemeClr val="accent2"/>
            </a:solidFill>
          </a:endParaRPr>
        </a:p>
        <a:p>
          <a:pPr>
            <a:lnSpc>
              <a:spcPct val="100000"/>
            </a:lnSpc>
            <a:spcAft>
              <a:spcPts val="0"/>
            </a:spcAft>
          </a:pPr>
          <a:endParaRPr lang="cs-CZ" sz="2400" dirty="0" smtClean="0">
            <a:solidFill>
              <a:schemeClr val="accent2"/>
            </a:solidFill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400" b="1" dirty="0" smtClean="0">
              <a:solidFill>
                <a:schemeClr val="accent2"/>
              </a:solidFill>
            </a:rPr>
            <a:t>patricijové</a:t>
          </a:r>
          <a:endParaRPr lang="cs-CZ" sz="2400" b="1" dirty="0">
            <a:solidFill>
              <a:schemeClr val="accent2"/>
            </a:solidFill>
          </a:endParaRPr>
        </a:p>
      </dgm:t>
    </dgm:pt>
    <dgm:pt modelId="{04B43732-2023-472E-936F-67DD40371774}" type="parTrans" cxnId="{F519A0C3-E09F-48D6-AC21-58EF3B658C64}">
      <dgm:prSet/>
      <dgm:spPr/>
      <dgm:t>
        <a:bodyPr/>
        <a:lstStyle/>
        <a:p>
          <a:endParaRPr lang="cs-CZ"/>
        </a:p>
      </dgm:t>
    </dgm:pt>
    <dgm:pt modelId="{22202987-16D4-4F63-B86C-0137286220C3}" type="sibTrans" cxnId="{F519A0C3-E09F-48D6-AC21-58EF3B658C64}">
      <dgm:prSet/>
      <dgm:spPr/>
      <dgm:t>
        <a:bodyPr/>
        <a:lstStyle/>
        <a:p>
          <a:endParaRPr lang="cs-CZ"/>
        </a:p>
      </dgm:t>
    </dgm:pt>
    <dgm:pt modelId="{8F4639B3-03CB-496E-A56D-D5C40DC4EF34}">
      <dgm:prSet phldrT="[Text]" custT="1"/>
      <dgm:spPr>
        <a:solidFill>
          <a:schemeClr val="accent1">
            <a:lumMod val="20000"/>
            <a:lumOff val="80000"/>
          </a:schemeClr>
        </a:solidFill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400" b="1" dirty="0" smtClean="0">
            <a:solidFill>
              <a:schemeClr val="accent2"/>
            </a:solidFill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400" b="1" dirty="0" smtClean="0">
              <a:solidFill>
                <a:schemeClr val="accent2"/>
              </a:solidFill>
            </a:rPr>
            <a:t>plebejové</a:t>
          </a:r>
          <a:endParaRPr lang="cs-CZ" sz="2400" b="1" dirty="0">
            <a:solidFill>
              <a:schemeClr val="accent2"/>
            </a:solidFill>
          </a:endParaRPr>
        </a:p>
      </dgm:t>
    </dgm:pt>
    <dgm:pt modelId="{CCB71E73-AABD-4DEC-8798-DE2687704306}" type="parTrans" cxnId="{1164C841-5495-472D-B3B8-25F75B6A485E}">
      <dgm:prSet/>
      <dgm:spPr/>
      <dgm:t>
        <a:bodyPr/>
        <a:lstStyle/>
        <a:p>
          <a:endParaRPr lang="cs-CZ"/>
        </a:p>
      </dgm:t>
    </dgm:pt>
    <dgm:pt modelId="{5CEC7FDC-2516-41A6-B93E-113AA72B63C7}" type="sibTrans" cxnId="{1164C841-5495-472D-B3B8-25F75B6A485E}">
      <dgm:prSet/>
      <dgm:spPr/>
      <dgm:t>
        <a:bodyPr/>
        <a:lstStyle/>
        <a:p>
          <a:endParaRPr lang="cs-CZ"/>
        </a:p>
      </dgm:t>
    </dgm:pt>
    <dgm:pt modelId="{3641FF35-BDD7-4437-9416-2310B4046BA2}">
      <dgm:prSet phldrT="[Text]" custT="1"/>
      <dgm:spPr>
        <a:solidFill>
          <a:schemeClr val="accent1">
            <a:lumMod val="20000"/>
            <a:lumOff val="80000"/>
          </a:schemeClr>
        </a:solidFill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400" b="1" dirty="0" smtClean="0">
            <a:solidFill>
              <a:schemeClr val="accent2"/>
            </a:solidFill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400" b="1" dirty="0" smtClean="0">
              <a:solidFill>
                <a:schemeClr val="accent2"/>
              </a:solidFill>
            </a:rPr>
            <a:t>otroci</a:t>
          </a:r>
          <a:endParaRPr lang="cs-CZ" sz="2400" b="1" dirty="0">
            <a:solidFill>
              <a:schemeClr val="accent2"/>
            </a:solidFill>
          </a:endParaRPr>
        </a:p>
      </dgm:t>
    </dgm:pt>
    <dgm:pt modelId="{F05CFD1A-2E6C-45E8-99D6-9F4D69D97328}" type="parTrans" cxnId="{17A6A04E-162E-44BA-98DE-1312C4084775}">
      <dgm:prSet/>
      <dgm:spPr/>
      <dgm:t>
        <a:bodyPr/>
        <a:lstStyle/>
        <a:p>
          <a:endParaRPr lang="cs-CZ"/>
        </a:p>
      </dgm:t>
    </dgm:pt>
    <dgm:pt modelId="{9BEACE39-FB92-4BFB-8C0A-C7F51C33A684}" type="sibTrans" cxnId="{17A6A04E-162E-44BA-98DE-1312C4084775}">
      <dgm:prSet/>
      <dgm:spPr/>
      <dgm:t>
        <a:bodyPr/>
        <a:lstStyle/>
        <a:p>
          <a:endParaRPr lang="cs-CZ"/>
        </a:p>
      </dgm:t>
    </dgm:pt>
    <dgm:pt modelId="{47C0FEB5-542E-4506-87FC-2159A49BEDAC}" type="pres">
      <dgm:prSet presAssocID="{441F9595-60BA-4C2C-9AC1-DCEAC1B29087}" presName="Name0" presStyleCnt="0">
        <dgm:presLayoutVars>
          <dgm:dir/>
          <dgm:animLvl val="lvl"/>
          <dgm:resizeHandles val="exact"/>
        </dgm:presLayoutVars>
      </dgm:prSet>
      <dgm:spPr/>
    </dgm:pt>
    <dgm:pt modelId="{4C658C3B-9173-4D47-A92D-4BB794F2DA2A}" type="pres">
      <dgm:prSet presAssocID="{93112C9C-F201-427E-A634-3D0D20F45EAF}" presName="Name8" presStyleCnt="0"/>
      <dgm:spPr/>
    </dgm:pt>
    <dgm:pt modelId="{53169D29-185D-45F8-862C-AD3CF5415E40}" type="pres">
      <dgm:prSet presAssocID="{93112C9C-F201-427E-A634-3D0D20F45EAF}" presName="level" presStyleLbl="node1" presStyleIdx="0" presStyleCnt="3" custScaleY="13949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C7122F-C867-40C1-9271-B86D44C382DE}" type="pres">
      <dgm:prSet presAssocID="{93112C9C-F201-427E-A634-3D0D20F45EA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A7CEB5-789A-4FB9-87F1-E8EF0082F887}" type="pres">
      <dgm:prSet presAssocID="{8F4639B3-03CB-496E-A56D-D5C40DC4EF34}" presName="Name8" presStyleCnt="0"/>
      <dgm:spPr/>
    </dgm:pt>
    <dgm:pt modelId="{7209AB6B-1E0C-42C3-A40D-4C66F74BCE92}" type="pres">
      <dgm:prSet presAssocID="{8F4639B3-03CB-496E-A56D-D5C40DC4EF34}" presName="level" presStyleLbl="node1" presStyleIdx="1" presStyleCnt="3" custScaleY="11912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F71347-3BF1-4BC0-8738-47DCB65F7531}" type="pres">
      <dgm:prSet presAssocID="{8F4639B3-03CB-496E-A56D-D5C40DC4EF3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EBE80C-3A54-4745-82C7-86680FF7CC73}" type="pres">
      <dgm:prSet presAssocID="{3641FF35-BDD7-4437-9416-2310B4046BA2}" presName="Name8" presStyleCnt="0"/>
      <dgm:spPr/>
    </dgm:pt>
    <dgm:pt modelId="{1845C745-CE20-4692-B304-E69653A99F37}" type="pres">
      <dgm:prSet presAssocID="{3641FF35-BDD7-4437-9416-2310B4046BA2}" presName="level" presStyleLbl="node1" presStyleIdx="2" presStyleCnt="3" custLinFactNeighborX="1923" custLinFactNeighborY="-58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B05D04-C788-4F5A-B0C8-37CEB60977FD}" type="pres">
      <dgm:prSet presAssocID="{3641FF35-BDD7-4437-9416-2310B4046BA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29F960-288D-4E12-BCB4-35CDC346A506}" type="presOf" srcId="{8F4639B3-03CB-496E-A56D-D5C40DC4EF34}" destId="{7209AB6B-1E0C-42C3-A40D-4C66F74BCE92}" srcOrd="0" destOrd="0" presId="urn:microsoft.com/office/officeart/2005/8/layout/pyramid1"/>
    <dgm:cxn modelId="{17A6A04E-162E-44BA-98DE-1312C4084775}" srcId="{441F9595-60BA-4C2C-9AC1-DCEAC1B29087}" destId="{3641FF35-BDD7-4437-9416-2310B4046BA2}" srcOrd="2" destOrd="0" parTransId="{F05CFD1A-2E6C-45E8-99D6-9F4D69D97328}" sibTransId="{9BEACE39-FB92-4BFB-8C0A-C7F51C33A684}"/>
    <dgm:cxn modelId="{9A87DB64-9832-48D1-9292-5CF54487B601}" type="presOf" srcId="{441F9595-60BA-4C2C-9AC1-DCEAC1B29087}" destId="{47C0FEB5-542E-4506-87FC-2159A49BEDAC}" srcOrd="0" destOrd="0" presId="urn:microsoft.com/office/officeart/2005/8/layout/pyramid1"/>
    <dgm:cxn modelId="{805E70C0-2476-43C8-ADA9-C7D82698B2B0}" type="presOf" srcId="{8F4639B3-03CB-496E-A56D-D5C40DC4EF34}" destId="{13F71347-3BF1-4BC0-8738-47DCB65F7531}" srcOrd="1" destOrd="0" presId="urn:microsoft.com/office/officeart/2005/8/layout/pyramid1"/>
    <dgm:cxn modelId="{F519A0C3-E09F-48D6-AC21-58EF3B658C64}" srcId="{441F9595-60BA-4C2C-9AC1-DCEAC1B29087}" destId="{93112C9C-F201-427E-A634-3D0D20F45EAF}" srcOrd="0" destOrd="0" parTransId="{04B43732-2023-472E-936F-67DD40371774}" sibTransId="{22202987-16D4-4F63-B86C-0137286220C3}"/>
    <dgm:cxn modelId="{1164C841-5495-472D-B3B8-25F75B6A485E}" srcId="{441F9595-60BA-4C2C-9AC1-DCEAC1B29087}" destId="{8F4639B3-03CB-496E-A56D-D5C40DC4EF34}" srcOrd="1" destOrd="0" parTransId="{CCB71E73-AABD-4DEC-8798-DE2687704306}" sibTransId="{5CEC7FDC-2516-41A6-B93E-113AA72B63C7}"/>
    <dgm:cxn modelId="{70146CAA-0720-4D70-92D4-7D103CF84B05}" type="presOf" srcId="{3641FF35-BDD7-4437-9416-2310B4046BA2}" destId="{1845C745-CE20-4692-B304-E69653A99F37}" srcOrd="0" destOrd="0" presId="urn:microsoft.com/office/officeart/2005/8/layout/pyramid1"/>
    <dgm:cxn modelId="{87A72782-ED0E-4D86-9689-5008CA97CB3A}" type="presOf" srcId="{93112C9C-F201-427E-A634-3D0D20F45EAF}" destId="{DFC7122F-C867-40C1-9271-B86D44C382DE}" srcOrd="1" destOrd="0" presId="urn:microsoft.com/office/officeart/2005/8/layout/pyramid1"/>
    <dgm:cxn modelId="{2F9C7A74-8236-46DD-97CC-00E7568DFA05}" type="presOf" srcId="{93112C9C-F201-427E-A634-3D0D20F45EAF}" destId="{53169D29-185D-45F8-862C-AD3CF5415E40}" srcOrd="0" destOrd="0" presId="urn:microsoft.com/office/officeart/2005/8/layout/pyramid1"/>
    <dgm:cxn modelId="{AA98E5B3-60C3-40F8-BC20-7AAC785B7480}" type="presOf" srcId="{3641FF35-BDD7-4437-9416-2310B4046BA2}" destId="{C2B05D04-C788-4F5A-B0C8-37CEB60977FD}" srcOrd="1" destOrd="0" presId="urn:microsoft.com/office/officeart/2005/8/layout/pyramid1"/>
    <dgm:cxn modelId="{4CA4B220-A4D5-426E-ABB6-70E14A5B63D8}" type="presParOf" srcId="{47C0FEB5-542E-4506-87FC-2159A49BEDAC}" destId="{4C658C3B-9173-4D47-A92D-4BB794F2DA2A}" srcOrd="0" destOrd="0" presId="urn:microsoft.com/office/officeart/2005/8/layout/pyramid1"/>
    <dgm:cxn modelId="{3C10FD5E-3EA1-4002-8017-D25DF2AD8281}" type="presParOf" srcId="{4C658C3B-9173-4D47-A92D-4BB794F2DA2A}" destId="{53169D29-185D-45F8-862C-AD3CF5415E40}" srcOrd="0" destOrd="0" presId="urn:microsoft.com/office/officeart/2005/8/layout/pyramid1"/>
    <dgm:cxn modelId="{0F502395-21D7-4F3E-8101-DE9F2C25B7EC}" type="presParOf" srcId="{4C658C3B-9173-4D47-A92D-4BB794F2DA2A}" destId="{DFC7122F-C867-40C1-9271-B86D44C382DE}" srcOrd="1" destOrd="0" presId="urn:microsoft.com/office/officeart/2005/8/layout/pyramid1"/>
    <dgm:cxn modelId="{F993D446-5541-455D-A4DC-4E6079BA089B}" type="presParOf" srcId="{47C0FEB5-542E-4506-87FC-2159A49BEDAC}" destId="{D5A7CEB5-789A-4FB9-87F1-E8EF0082F887}" srcOrd="1" destOrd="0" presId="urn:microsoft.com/office/officeart/2005/8/layout/pyramid1"/>
    <dgm:cxn modelId="{1AE5684A-BABD-4B74-9B02-DAFFFD4C023B}" type="presParOf" srcId="{D5A7CEB5-789A-4FB9-87F1-E8EF0082F887}" destId="{7209AB6B-1E0C-42C3-A40D-4C66F74BCE92}" srcOrd="0" destOrd="0" presId="urn:microsoft.com/office/officeart/2005/8/layout/pyramid1"/>
    <dgm:cxn modelId="{E2909D76-9861-48E2-A5C1-03DCBA3F6311}" type="presParOf" srcId="{D5A7CEB5-789A-4FB9-87F1-E8EF0082F887}" destId="{13F71347-3BF1-4BC0-8738-47DCB65F7531}" srcOrd="1" destOrd="0" presId="urn:microsoft.com/office/officeart/2005/8/layout/pyramid1"/>
    <dgm:cxn modelId="{E8757CA2-52FC-42FC-B791-400B843553DE}" type="presParOf" srcId="{47C0FEB5-542E-4506-87FC-2159A49BEDAC}" destId="{A5EBE80C-3A54-4745-82C7-86680FF7CC73}" srcOrd="2" destOrd="0" presId="urn:microsoft.com/office/officeart/2005/8/layout/pyramid1"/>
    <dgm:cxn modelId="{DBBF953D-18F3-4889-8DE3-0B6E77D04E62}" type="presParOf" srcId="{A5EBE80C-3A54-4745-82C7-86680FF7CC73}" destId="{1845C745-CE20-4692-B304-E69653A99F37}" srcOrd="0" destOrd="0" presId="urn:microsoft.com/office/officeart/2005/8/layout/pyramid1"/>
    <dgm:cxn modelId="{756A71F5-EE74-4580-8055-D3D1AEB5B4AA}" type="presParOf" srcId="{A5EBE80C-3A54-4745-82C7-86680FF7CC73}" destId="{C2B05D04-C788-4F5A-B0C8-37CEB60977FD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169D29-185D-45F8-862C-AD3CF5415E40}">
      <dsp:nvSpPr>
        <dsp:cNvPr id="0" name=""/>
        <dsp:cNvSpPr/>
      </dsp:nvSpPr>
      <dsp:spPr>
        <a:xfrm>
          <a:off x="1539936" y="0"/>
          <a:ext cx="1960686" cy="1249789"/>
        </a:xfrm>
        <a:prstGeom prst="trapezoid">
          <a:avLst>
            <a:gd name="adj" fmla="val 78441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400" kern="1200" dirty="0" smtClean="0">
            <a:solidFill>
              <a:schemeClr val="accent2"/>
            </a:solidFill>
          </a:endParaRPr>
        </a:p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400" kern="1200" dirty="0" smtClean="0">
            <a:solidFill>
              <a:schemeClr val="accent2"/>
            </a:solidFill>
          </a:endParaRPr>
        </a:p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400" b="1" kern="1200" dirty="0" smtClean="0">
              <a:solidFill>
                <a:schemeClr val="accent2"/>
              </a:solidFill>
            </a:rPr>
            <a:t>patricijové</a:t>
          </a:r>
          <a:endParaRPr lang="cs-CZ" sz="2400" b="1" kern="1200" dirty="0">
            <a:solidFill>
              <a:schemeClr val="accent2"/>
            </a:solidFill>
          </a:endParaRPr>
        </a:p>
      </dsp:txBody>
      <dsp:txXfrm>
        <a:off x="1539936" y="0"/>
        <a:ext cx="1960686" cy="1249789"/>
      </dsp:txXfrm>
    </dsp:sp>
    <dsp:sp modelId="{7209AB6B-1E0C-42C3-A40D-4C66F74BCE92}">
      <dsp:nvSpPr>
        <dsp:cNvPr id="0" name=""/>
        <dsp:cNvSpPr/>
      </dsp:nvSpPr>
      <dsp:spPr>
        <a:xfrm>
          <a:off x="702759" y="1249789"/>
          <a:ext cx="3635040" cy="1067273"/>
        </a:xfrm>
        <a:prstGeom prst="trapezoid">
          <a:avLst>
            <a:gd name="adj" fmla="val 78441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400" b="1" kern="1200" dirty="0" smtClean="0">
            <a:solidFill>
              <a:schemeClr val="accent2"/>
            </a:solidFill>
          </a:endParaRPr>
        </a:p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400" b="1" kern="1200" dirty="0" smtClean="0">
              <a:solidFill>
                <a:schemeClr val="accent2"/>
              </a:solidFill>
            </a:rPr>
            <a:t>plebejové</a:t>
          </a:r>
          <a:endParaRPr lang="cs-CZ" sz="2400" b="1" kern="1200" dirty="0">
            <a:solidFill>
              <a:schemeClr val="accent2"/>
            </a:solidFill>
          </a:endParaRPr>
        </a:p>
      </dsp:txBody>
      <dsp:txXfrm>
        <a:off x="1338891" y="1249789"/>
        <a:ext cx="2362776" cy="1067273"/>
      </dsp:txXfrm>
    </dsp:sp>
    <dsp:sp modelId="{1845C745-CE20-4692-B304-E69653A99F37}">
      <dsp:nvSpPr>
        <dsp:cNvPr id="0" name=""/>
        <dsp:cNvSpPr/>
      </dsp:nvSpPr>
      <dsp:spPr>
        <a:xfrm>
          <a:off x="0" y="2311786"/>
          <a:ext cx="5040560" cy="895912"/>
        </a:xfrm>
        <a:prstGeom prst="trapezoid">
          <a:avLst>
            <a:gd name="adj" fmla="val 78441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400" b="1" kern="1200" dirty="0" smtClean="0">
            <a:solidFill>
              <a:schemeClr val="accent2"/>
            </a:solidFill>
          </a:endParaRPr>
        </a:p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400" b="1" kern="1200" dirty="0" smtClean="0">
              <a:solidFill>
                <a:schemeClr val="accent2"/>
              </a:solidFill>
            </a:rPr>
            <a:t>otroci</a:t>
          </a:r>
          <a:endParaRPr lang="cs-CZ" sz="2400" b="1" kern="1200" dirty="0">
            <a:solidFill>
              <a:schemeClr val="accent2"/>
            </a:solidFill>
          </a:endParaRPr>
        </a:p>
      </dsp:txBody>
      <dsp:txXfrm>
        <a:off x="882097" y="2311786"/>
        <a:ext cx="3276364" cy="8959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6D5A5F-5622-4375-B0A5-044E879851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697C47-D4BB-403F-ACCF-4C234FE0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280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697C47-D4BB-403F-ACCF-4C234FE0F7A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697C47-D4BB-403F-ACCF-4C234FE0F7A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6/Etruscan_-_Red-Figure_Stamnos_-_Walters_4862_-_Profile.jpg" TargetMode="External"/><Relationship Id="rId13" Type="http://schemas.openxmlformats.org/officeDocument/2006/relationships/hyperlink" Target="http://upload.wikimedia.org/wikipedia/commons/f/f9/Tarquinius-Superbus.jpg" TargetMode="External"/><Relationship Id="rId3" Type="http://schemas.openxmlformats.org/officeDocument/2006/relationships/hyperlink" Target="http://upload.wikimedia.org/wikipedia/commons/a/aa/Italie_-400.JPG?uselang=cs" TargetMode="External"/><Relationship Id="rId7" Type="http://schemas.openxmlformats.org/officeDocument/2006/relationships/hyperlink" Target="http://upload.wikimedia.org/wikipedia/commons/3/30/Etruscan_Dish_Narce_7th_Century_BCE_2.jpg" TargetMode="External"/><Relationship Id="rId12" Type="http://schemas.openxmlformats.org/officeDocument/2006/relationships/hyperlink" Target="http://upload.wikimedia.org/wikipedia/commons/8/89/Servius_Tullius_by_Frans_Huys.jpg?uselang=cs" TargetMode="External"/><Relationship Id="rId2" Type="http://schemas.openxmlformats.org/officeDocument/2006/relationships/hyperlink" Target="http://commons.wikimedia.org/wiki/File:Map_of_Italy-it-2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5/Etruscan_Necropolis_in_Sutri,_Italy.jpg" TargetMode="External"/><Relationship Id="rId11" Type="http://schemas.openxmlformats.org/officeDocument/2006/relationships/hyperlink" Target="http://commons.wikimedia.org/wiki/File:Map_Province_of_Roma.svg?uselang=cs" TargetMode="External"/><Relationship Id="rId5" Type="http://schemas.openxmlformats.org/officeDocument/2006/relationships/hyperlink" Target="http://upload.wikimedia.org/wikipedia/commons/8/8e/Ancient_Times,_Etruscan._-_015_-_Costumes_of_All_Nations_(1882).JPG" TargetMode="External"/><Relationship Id="rId10" Type="http://schemas.openxmlformats.org/officeDocument/2006/relationships/hyperlink" Target="http://commons.wikimedia.org/wiki/File:Seven_Hills_of_Rome-it.svg?uselang=cs" TargetMode="External"/><Relationship Id="rId4" Type="http://schemas.openxmlformats.org/officeDocument/2006/relationships/hyperlink" Target="http://commons.wikimedia.org/wiki/File:Map_of_Italy_(w.o._Labels).jpg?uselang=cs" TargetMode="External"/><Relationship Id="rId9" Type="http://schemas.openxmlformats.org/officeDocument/2006/relationships/hyperlink" Target="http://upload.wikimedia.org/wikipedia/commons/5/5a/Artista_del_centro_italia,_lupa_capitolina,_fine_XV-inizio_XVI_seco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412776"/>
            <a:ext cx="8352928" cy="5184576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pPr algn="l"/>
            <a:r>
              <a:rPr lang="cs-CZ" sz="3300" b="1" dirty="0" smtClean="0"/>
              <a:t>ŠKOLA:			</a:t>
            </a:r>
            <a:r>
              <a:rPr lang="cs-CZ" sz="3300" spc="-100" dirty="0" smtClean="0"/>
              <a:t>Základní škola a Mateřská škola Nemilany</a:t>
            </a:r>
          </a:p>
          <a:p>
            <a:pPr algn="l"/>
            <a:r>
              <a:rPr lang="cs-CZ" sz="3300" b="1" dirty="0" smtClean="0"/>
              <a:t>VYUČUJÍCÍ:			</a:t>
            </a:r>
            <a:r>
              <a:rPr lang="cs-CZ" sz="3300" dirty="0" smtClean="0"/>
              <a:t>Mgr. Iveta Šlahařová	</a:t>
            </a:r>
          </a:p>
          <a:p>
            <a:pPr algn="l"/>
            <a:r>
              <a:rPr lang="cs-CZ" sz="3300" b="1" dirty="0" smtClean="0"/>
              <a:t>TÉMATICKÁ OBLAST:</a:t>
            </a:r>
            <a:r>
              <a:rPr lang="cs-CZ" sz="3300" dirty="0" smtClean="0"/>
              <a:t>	Starověk			 </a:t>
            </a:r>
          </a:p>
          <a:p>
            <a:pPr algn="l"/>
            <a:r>
              <a:rPr lang="cs-CZ" sz="3300" b="1" dirty="0" smtClean="0"/>
              <a:t> </a:t>
            </a:r>
            <a:endParaRPr lang="cs-CZ" sz="3300" dirty="0" smtClean="0"/>
          </a:p>
          <a:p>
            <a:pPr algn="l"/>
            <a:r>
              <a:rPr lang="cs-CZ" sz="3300" dirty="0" smtClean="0"/>
              <a:t/>
            </a:r>
            <a:br>
              <a:rPr lang="cs-CZ" sz="3300" dirty="0" smtClean="0"/>
            </a:br>
            <a:r>
              <a:rPr lang="cs-CZ" sz="3300" b="1" dirty="0" smtClean="0"/>
              <a:t>PŘEDMĚT:	</a:t>
            </a:r>
            <a:r>
              <a:rPr lang="cs-CZ" sz="3300" dirty="0" smtClean="0"/>
              <a:t>D</a:t>
            </a:r>
            <a:r>
              <a:rPr lang="cs-CZ" sz="3300" b="1" dirty="0" smtClean="0"/>
              <a:t>		ROČNÍK:	</a:t>
            </a:r>
            <a:r>
              <a:rPr lang="cs-CZ" sz="3300" dirty="0" smtClean="0"/>
              <a:t>6.</a:t>
            </a:r>
            <a:r>
              <a:rPr lang="cs-CZ" sz="3300" b="1" dirty="0" smtClean="0"/>
              <a:t> </a:t>
            </a:r>
            <a:r>
              <a:rPr lang="cs-CZ" sz="3300" dirty="0" smtClean="0"/>
              <a:t>	</a:t>
            </a:r>
          </a:p>
          <a:p>
            <a:pPr algn="l"/>
            <a:r>
              <a:rPr lang="cs-CZ" sz="3300" b="1" dirty="0" smtClean="0"/>
              <a:t> </a:t>
            </a:r>
            <a:endParaRPr lang="cs-CZ" sz="3300" dirty="0" smtClean="0"/>
          </a:p>
          <a:p>
            <a:pPr algn="l"/>
            <a:r>
              <a:rPr lang="cs-CZ" sz="3300" dirty="0" smtClean="0"/>
              <a:t/>
            </a:r>
            <a:br>
              <a:rPr lang="cs-CZ" sz="3300" dirty="0" smtClean="0"/>
            </a:br>
            <a:r>
              <a:rPr lang="cs-CZ" sz="3300" b="1" dirty="0" smtClean="0"/>
              <a:t>NÁZEV MATERIÁLU:		</a:t>
            </a:r>
            <a:r>
              <a:rPr lang="cs-CZ" sz="3300" dirty="0" smtClean="0"/>
              <a:t>Starověký Řím- úvod</a:t>
            </a:r>
          </a:p>
          <a:p>
            <a:pPr algn="l"/>
            <a:r>
              <a:rPr lang="cs-CZ" sz="3300" b="1" dirty="0" smtClean="0"/>
              <a:t> </a:t>
            </a:r>
            <a:endParaRPr lang="cs-CZ" sz="3300" dirty="0" smtClean="0"/>
          </a:p>
          <a:p>
            <a:pPr algn="l"/>
            <a:r>
              <a:rPr lang="cs-CZ" sz="3300" dirty="0" smtClean="0"/>
              <a:t/>
            </a:r>
            <a:br>
              <a:rPr lang="cs-CZ" sz="3300" dirty="0" smtClean="0"/>
            </a:br>
            <a:r>
              <a:rPr lang="cs-CZ" sz="3300" b="1" dirty="0" smtClean="0"/>
              <a:t>TYP DOKUMENTU:		</a:t>
            </a:r>
            <a:r>
              <a:rPr lang="cs-CZ" sz="3300" dirty="0" smtClean="0"/>
              <a:t>Microsoft PowerPoint</a:t>
            </a:r>
          </a:p>
          <a:p>
            <a:pPr algn="l"/>
            <a:r>
              <a:rPr lang="cs-CZ" sz="3300" b="1" dirty="0" smtClean="0"/>
              <a:t> </a:t>
            </a:r>
            <a:r>
              <a:rPr lang="cs-CZ" sz="3300" dirty="0" smtClean="0"/>
              <a:t/>
            </a:r>
            <a:br>
              <a:rPr lang="cs-CZ" sz="3300" dirty="0" smtClean="0"/>
            </a:br>
            <a:r>
              <a:rPr lang="cs-CZ" sz="3300" b="1" dirty="0" smtClean="0"/>
              <a:t>ANOTACE:</a:t>
            </a:r>
            <a:endParaRPr lang="cs-CZ" sz="3300" dirty="0" smtClean="0"/>
          </a:p>
          <a:p>
            <a:pPr algn="l"/>
            <a:r>
              <a:rPr lang="cs-CZ" sz="3300" dirty="0" smtClean="0"/>
              <a:t>Materiál je určen pro práci na interaktivní tabuli. </a:t>
            </a:r>
          </a:p>
          <a:p>
            <a:pPr algn="l"/>
            <a:r>
              <a:rPr lang="cs-CZ" sz="3300" dirty="0" smtClean="0"/>
              <a:t>Prezentace seznamuje žáky se základními informacemi o vzniku starověkého Říma (geografickou polohou, politickým vývojem, významem impéria,...) a věnuje se prvnímu období vývoje státu- římskému království</a:t>
            </a:r>
            <a:r>
              <a:rPr lang="cs-CZ" sz="3600" dirty="0" smtClean="0"/>
              <a:t>.   </a:t>
            </a:r>
          </a:p>
          <a:p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8600"/>
            <a:ext cx="55340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newsfla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2993504"/>
          </a:xfrm>
        </p:spPr>
        <p:txBody>
          <a:bodyPr>
            <a:normAutofit/>
          </a:bodyPr>
          <a:lstStyle/>
          <a:p>
            <a:r>
              <a:rPr lang="cs-CZ" sz="7200" dirty="0" smtClean="0"/>
              <a:t>Starověký </a:t>
            </a:r>
            <a:br>
              <a:rPr lang="cs-CZ" sz="7200" dirty="0" smtClean="0"/>
            </a:br>
            <a:r>
              <a:rPr lang="cs-CZ" sz="7200" dirty="0" err="1" smtClean="0"/>
              <a:t>řím</a:t>
            </a:r>
            <a:endParaRPr lang="cs-CZ" sz="7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Úvod: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Apeninský poloostrov + Sardinie a Sicílie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klasický otrokářský stát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státní útvar starověku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existence delší než 1000 let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kolébka evropského práva</a:t>
            </a:r>
          </a:p>
          <a:p>
            <a:pPr>
              <a:buNone/>
            </a:pPr>
            <a:endParaRPr lang="cs-CZ" sz="4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Jak se jinak říká Apeninskému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poloostrovu? (Jeho tvar ti napoví.)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Který dnešní stát se zde nachází?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492px-Map_of_Italy-it-2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140968"/>
            <a:ext cx="2475645" cy="3019079"/>
          </a:xfrm>
          <a:prstGeom prst="rect">
            <a:avLst/>
          </a:prstGeom>
          <a:ln w="19050">
            <a:solidFill>
              <a:schemeClr val="accent2"/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Politický vývoj: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70916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0" name="Šipka doprava 9"/>
          <p:cNvSpPr/>
          <p:nvPr/>
        </p:nvSpPr>
        <p:spPr>
          <a:xfrm>
            <a:off x="467544" y="3212976"/>
            <a:ext cx="8208912" cy="1152128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753	510		27     0		395     476	         1453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611560" y="2780928"/>
            <a:ext cx="216024" cy="720080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0" y="2276872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království</a:t>
            </a:r>
            <a:endParaRPr lang="cs-CZ" sz="2400" b="1" dirty="0"/>
          </a:p>
        </p:txBody>
      </p:sp>
      <p:sp>
        <p:nvSpPr>
          <p:cNvPr id="13" name="Šipka nahoru 12"/>
          <p:cNvSpPr/>
          <p:nvPr/>
        </p:nvSpPr>
        <p:spPr>
          <a:xfrm>
            <a:off x="5220072" y="2780928"/>
            <a:ext cx="216024" cy="720080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3275856" y="2276872"/>
            <a:ext cx="216024" cy="1224136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7740352" y="2348880"/>
            <a:ext cx="216024" cy="1152128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 flipV="1">
            <a:off x="1547664" y="4077072"/>
            <a:ext cx="216024" cy="1008112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flipV="1">
            <a:off x="6084168" y="4077072"/>
            <a:ext cx="216024" cy="1008112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flipV="1">
            <a:off x="3923928" y="4077072"/>
            <a:ext cx="216024" cy="1512168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55576" y="515719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republika</a:t>
            </a:r>
            <a:endParaRPr lang="cs-CZ" sz="2400" b="1" dirty="0"/>
          </a:p>
        </p:txBody>
      </p:sp>
      <p:sp>
        <p:nvSpPr>
          <p:cNvPr id="20" name="Zástupný symbol pro obsah 8"/>
          <p:cNvSpPr txBox="1">
            <a:spLocks/>
          </p:cNvSpPr>
          <p:nvPr/>
        </p:nvSpPr>
        <p:spPr>
          <a:xfrm>
            <a:off x="403920" y="1752600"/>
            <a:ext cx="843528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1196752"/>
            <a:ext cx="2555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zánik východořímské říše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1988840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rozdělení říše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83768" y="177281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císařství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31840" y="5589240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???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5013176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zánik západořímské říše</a:t>
            </a:r>
            <a:endParaRPr lang="cs-CZ" sz="2400" b="1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Kmeny:</a:t>
            </a:r>
            <a:endParaRPr lang="cs-CZ" dirty="0"/>
          </a:p>
        </p:txBody>
      </p:sp>
      <p:pic>
        <p:nvPicPr>
          <p:cNvPr id="6" name="Zástupný symbol pro obsah 5" descr="Italie_-40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0" y="1628800"/>
            <a:ext cx="3798758" cy="4525963"/>
          </a:xfrm>
          <a:ln w="19050">
            <a:solidFill>
              <a:schemeClr val="accent2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107504" y="1556792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Galové (Keltové)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83760" y="5589240"/>
            <a:ext cx="1836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Řekové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83760" y="4365104"/>
            <a:ext cx="1836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Italikové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2636912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Ilyrské kmeny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83671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Umbrové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544522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Kartáginci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9512" y="328498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Etruskové</a:t>
            </a:r>
            <a:endParaRPr lang="cs-CZ" sz="2400" b="1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763688" y="1916832"/>
            <a:ext cx="1872208" cy="14401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979712" y="2780928"/>
            <a:ext cx="1800200" cy="72008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051720" y="5373216"/>
            <a:ext cx="2232248" cy="28803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4644008" y="1268760"/>
            <a:ext cx="792088" cy="180020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>
            <a:off x="5724128" y="4581128"/>
            <a:ext cx="1440160" cy="14401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>
            <a:off x="5148064" y="5877272"/>
            <a:ext cx="2088232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H="1">
            <a:off x="5724128" y="3068960"/>
            <a:ext cx="1440160" cy="7920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6588224" y="170080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Oskové</a:t>
            </a:r>
            <a:endParaRPr lang="cs-CZ" sz="2400" b="1" dirty="0"/>
          </a:p>
        </p:txBody>
      </p:sp>
      <p:cxnSp>
        <p:nvCxnSpPr>
          <p:cNvPr id="40" name="Přímá spojovací šipka 39"/>
          <p:cNvCxnSpPr/>
          <p:nvPr/>
        </p:nvCxnSpPr>
        <p:spPr>
          <a:xfrm flipH="1">
            <a:off x="5004048" y="1988840"/>
            <a:ext cx="2088232" cy="158417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79512" y="42930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Latinové</a:t>
            </a:r>
            <a:endParaRPr lang="cs-CZ" sz="2400" b="1" dirty="0"/>
          </a:p>
        </p:txBody>
      </p:sp>
      <p:cxnSp>
        <p:nvCxnSpPr>
          <p:cNvPr id="44" name="Přímá spojovací šipka 43"/>
          <p:cNvCxnSpPr/>
          <p:nvPr/>
        </p:nvCxnSpPr>
        <p:spPr>
          <a:xfrm flipV="1">
            <a:off x="1907704" y="3429000"/>
            <a:ext cx="2376264" cy="108012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968592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Co vyčteš z mapy o přírodních podmínkách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Apeninského poloostrova?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4" name="Obrázek 3" descr="800px-Map_of_Italy_(w_o__Labels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564904"/>
            <a:ext cx="5760640" cy="3938838"/>
          </a:xfrm>
          <a:prstGeom prst="rect">
            <a:avLst/>
          </a:prstGeom>
          <a:ln w="19050">
            <a:solidFill>
              <a:schemeClr val="accent1">
                <a:shade val="50000"/>
                <a:satMod val="103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Etruskové: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70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 od 8.st.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neznámý původ</a:t>
            </a:r>
          </a:p>
          <a:p>
            <a:pPr>
              <a:buNone/>
            </a:pPr>
            <a:endParaRPr lang="cs-CZ" sz="1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základy vyspělé civilizace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inspirace v Řecku</a:t>
            </a:r>
          </a:p>
          <a:p>
            <a:pPr>
              <a:buNone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- stavitelství</a:t>
            </a:r>
          </a:p>
          <a:p>
            <a:pPr>
              <a:buNone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- keramika</a:t>
            </a:r>
          </a:p>
          <a:p>
            <a:pPr>
              <a:buNone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- práce s bronzem a železem</a:t>
            </a:r>
          </a:p>
          <a:p>
            <a:pPr>
              <a:buNone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- městské státy</a:t>
            </a:r>
          </a:p>
          <a:p>
            <a:pPr>
              <a:buNone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- rovnost žen a mužů</a:t>
            </a:r>
          </a:p>
          <a:p>
            <a:pPr>
              <a:buNone/>
            </a:pPr>
            <a:endParaRPr lang="cs-CZ" sz="10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boje s nepřáteli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1. st.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zcela pořímštěni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Etruscan_Necropolis_in_Sutri,_Ital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492896"/>
            <a:ext cx="6547656" cy="4365104"/>
          </a:xfrm>
          <a:prstGeom prst="rect">
            <a:avLst/>
          </a:prstGeom>
          <a:ln w="15875">
            <a:solidFill>
              <a:schemeClr val="accent2"/>
            </a:solidFill>
          </a:ln>
        </p:spPr>
      </p:pic>
      <p:pic>
        <p:nvPicPr>
          <p:cNvPr id="4" name="Zástupný symbol pro obsah 3" descr="Ancient_Times,_Etruscan__-_015_-_Costumes_of_All_Nations_(1882)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0" y="-1"/>
            <a:ext cx="4860032" cy="6480917"/>
          </a:xfrm>
          <a:prstGeom prst="rect">
            <a:avLst/>
          </a:prstGeom>
          <a:ln w="15875">
            <a:solidFill>
              <a:schemeClr val="accent2"/>
            </a:solidFill>
          </a:ln>
        </p:spPr>
      </p:pic>
      <p:pic>
        <p:nvPicPr>
          <p:cNvPr id="6" name="Obrázek 5" descr="Etruscan_Dish_Narce_7th_Century_BCE_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16016" y="-1"/>
            <a:ext cx="4427984" cy="5903979"/>
          </a:xfrm>
          <a:prstGeom prst="rect">
            <a:avLst/>
          </a:prstGeom>
          <a:ln w="15875">
            <a:solidFill>
              <a:schemeClr val="accent2"/>
            </a:solidFill>
          </a:ln>
        </p:spPr>
      </p:pic>
      <p:pic>
        <p:nvPicPr>
          <p:cNvPr id="5" name="Obrázek 4" descr="Etruscan_-_Red-Figure_Stamnos_-_Walters_4862_-_Profil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572000" y="1334779"/>
            <a:ext cx="4572000" cy="5523221"/>
          </a:xfrm>
          <a:prstGeom prst="rect">
            <a:avLst/>
          </a:prstGeom>
          <a:ln w="15875">
            <a:solidFill>
              <a:schemeClr val="accent2"/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dirty="0" smtClean="0"/>
              <a:t>Vznik Říma: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968592"/>
          </a:xfrm>
        </p:spPr>
        <p:txBody>
          <a:bodyPr>
            <a:normAutofit/>
          </a:bodyPr>
          <a:lstStyle/>
          <a:p>
            <a:pPr marL="651510" indent="-514350">
              <a:buNone/>
            </a:pP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pověsti	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r.753 </a:t>
            </a:r>
            <a:r>
              <a:rPr lang="cs-CZ" sz="24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651510" indent="-51435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- básník Vergilius a epos Aeneis</a:t>
            </a:r>
          </a:p>
          <a:p>
            <a:pPr marL="651510" indent="-51435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- bratři </a:t>
            </a: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Romulus a Remus</a:t>
            </a:r>
          </a:p>
          <a:p>
            <a:pPr marL="651510" indent="-514350">
              <a:buNone/>
            </a:pPr>
            <a:endParaRPr lang="cs-CZ" sz="1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51510" indent="-514350" algn="ctr"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„Takto skončí každý, kdo by překročil hradby mého města!“</a:t>
            </a:r>
          </a:p>
          <a:p>
            <a:pPr marL="651510" indent="-514350">
              <a:buAutoNum type="arabicParenR"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51510" indent="-514350"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Artista_del_centro_italia,_lupa_capitolina,_fine_XV-inizio_XVI_secol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3573016"/>
            <a:ext cx="5105784" cy="2982760"/>
          </a:xfrm>
          <a:prstGeom prst="rect">
            <a:avLst/>
          </a:prstGeom>
          <a:ln w="19050">
            <a:solidFill>
              <a:schemeClr val="accent2"/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64"/>
          </a:xfrm>
        </p:spPr>
        <p:txBody>
          <a:bodyPr>
            <a:normAutofit/>
          </a:bodyPr>
          <a:lstStyle/>
          <a:p>
            <a:pPr marL="651510" indent="-514350">
              <a:spcBef>
                <a:spcPts val="1200"/>
              </a:spcBef>
              <a:buNone/>
            </a:pP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skutečnost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</a:t>
            </a:r>
            <a:r>
              <a:rPr lang="cs-CZ" sz="24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8. st. </a:t>
            </a:r>
            <a:r>
              <a:rPr lang="cs-CZ" sz="24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651510" indent="-514350">
              <a:spcBef>
                <a:spcPts val="1200"/>
              </a:spcBef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- postupný vývoj na </a:t>
            </a: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se sedmi 			  pahorky</a:t>
            </a:r>
          </a:p>
          <a:p>
            <a:pPr marL="651510" indent="-514350">
              <a:spcBef>
                <a:spcPts val="1200"/>
              </a:spcBef>
              <a:buNone/>
            </a:pPr>
            <a:endParaRPr lang="cs-CZ" sz="24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/>
          </a:p>
        </p:txBody>
      </p:sp>
      <p:pic>
        <p:nvPicPr>
          <p:cNvPr id="4" name="Obrázek 3" descr="628px-Seven_Hills_of_Rome-it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2492896"/>
            <a:ext cx="3925698" cy="3816424"/>
          </a:xfrm>
          <a:prstGeom prst="rect">
            <a:avLst/>
          </a:prstGeom>
          <a:ln w="19050">
            <a:solidFill>
              <a:schemeClr val="accent2"/>
            </a:solidFill>
          </a:ln>
        </p:spPr>
      </p:pic>
      <p:pic>
        <p:nvPicPr>
          <p:cNvPr id="5" name="Obrázek 4" descr="480px-Map_Province_of_Roma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2492896"/>
            <a:ext cx="3053140" cy="3816424"/>
          </a:xfrm>
          <a:prstGeom prst="rect">
            <a:avLst/>
          </a:prstGeom>
          <a:ln w="19050">
            <a:solidFill>
              <a:schemeClr val="accent2"/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5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142617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u="sng" dirty="0" smtClean="0"/>
              <a:t>Řím v období království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3200" dirty="0" smtClean="0"/>
              <a:t>(753- 510 </a:t>
            </a:r>
            <a:r>
              <a:rPr lang="cs-CZ" sz="3200" dirty="0" err="1" smtClean="0"/>
              <a:t>přnl</a:t>
            </a:r>
            <a:r>
              <a:rPr lang="cs-CZ" sz="3200" dirty="0" smtClean="0"/>
              <a:t>.)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147248" cy="4536544"/>
          </a:xfrm>
        </p:spPr>
        <p:txBody>
          <a:bodyPr>
            <a:normAutofit/>
          </a:bodyPr>
          <a:lstStyle/>
          <a:p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pověst: 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Romulus prvním králem </a:t>
            </a:r>
          </a:p>
          <a:p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skutečnost: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etruští králové v čele státu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čele společnosti stál </a:t>
            </a: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společnosti:	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3203848" y="3356992"/>
          <a:ext cx="5040560" cy="3212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6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Významní králové: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3898776" cy="5040560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Servius</a:t>
            </a:r>
            <a:r>
              <a:rPr lang="cs-CZ" sz="28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Tullius</a:t>
            </a:r>
            <a:endParaRPr lang="cs-CZ" sz="28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1000" dirty="0" smtClean="0"/>
          </a:p>
          <a:p>
            <a:pPr algn="ctr">
              <a:buNone/>
            </a:pPr>
            <a:r>
              <a:rPr lang="cs-CZ" sz="2400" dirty="0" smtClean="0"/>
              <a:t>(rozdělení občanů do </a:t>
            </a:r>
          </a:p>
          <a:p>
            <a:pPr algn="ctr">
              <a:buNone/>
            </a:pPr>
            <a:r>
              <a:rPr lang="cs-CZ" sz="2400" dirty="0" smtClean="0"/>
              <a:t>5 skupin podle majetku)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endParaRPr lang="cs-CZ" sz="24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50405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endParaRPr lang="cs-CZ" dirty="0"/>
          </a:p>
        </p:txBody>
      </p:sp>
      <p:pic>
        <p:nvPicPr>
          <p:cNvPr id="4" name="Obrázek 3" descr="Servius_Tullius_by_Frans_Huy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3140968"/>
            <a:ext cx="2197919" cy="3096344"/>
          </a:xfrm>
          <a:prstGeom prst="rect">
            <a:avLst/>
          </a:prstGeom>
          <a:ln w="12700">
            <a:solidFill>
              <a:schemeClr val="accent2">
                <a:lumMod val="60000"/>
                <a:lumOff val="40000"/>
              </a:schemeClr>
            </a:solidFill>
          </a:ln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0" y="1412776"/>
            <a:ext cx="4032448" cy="50405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accent2"/>
            </a:solidFill>
          </a:ln>
        </p:spPr>
        <p:txBody>
          <a:bodyPr vert="horz">
            <a:normAutofit/>
          </a:bodyPr>
          <a:lstStyle/>
          <a:p>
            <a:pPr algn="ctr">
              <a:buNone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lang="cs-CZ" sz="28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Tarquinius</a:t>
            </a:r>
            <a:r>
              <a:rPr lang="cs-CZ" sz="28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Superbus</a:t>
            </a:r>
            <a:r>
              <a:rPr lang="cs-CZ" sz="2800" b="1" dirty="0" smtClean="0">
                <a:solidFill>
                  <a:schemeClr val="accent2"/>
                </a:solidFill>
              </a:rPr>
              <a:t>	</a:t>
            </a:r>
          </a:p>
          <a:p>
            <a:pPr algn="ctr">
              <a:buNone/>
            </a:pPr>
            <a:endParaRPr lang="cs-CZ" sz="1000" dirty="0" smtClean="0"/>
          </a:p>
          <a:p>
            <a:pPr algn="ctr">
              <a:spcBef>
                <a:spcPts val="600"/>
              </a:spcBef>
              <a:buNone/>
            </a:pPr>
            <a:r>
              <a:rPr lang="cs-CZ" sz="2400" dirty="0" smtClean="0"/>
              <a:t>(vybudování kanalizace,</a:t>
            </a:r>
          </a:p>
          <a:p>
            <a:pPr algn="ctr">
              <a:spcBef>
                <a:spcPts val="600"/>
              </a:spcBef>
              <a:buNone/>
            </a:pPr>
            <a:r>
              <a:rPr lang="cs-CZ" sz="2400" dirty="0" smtClean="0"/>
              <a:t>pro krutost vyhnán z Říma</a:t>
            </a: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9" name="Obrázek 8" descr="Tarquinius-Superb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140968"/>
            <a:ext cx="2719089" cy="3096344"/>
          </a:xfrm>
          <a:prstGeom prst="rect">
            <a:avLst/>
          </a:prstGeom>
          <a:ln w="15875">
            <a:solidFill>
              <a:schemeClr val="accent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85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385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385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385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85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385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385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385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85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385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385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385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184616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http://commons.wikimedia.org/wiki/File:Map_of_Italy-it-2.svg?uselang=cs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http://upload.wikimedia.org/wikipedia/commons/a/aa/Italie_-400.JPG?uselang=cs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http://commons.wikimedia.org/wiki/File:Map_of_Italy_(w.o._Labels).jpg?uselang=cs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http://upload.wikimedia.org/wikipedia/commons/8/8e/Ancient_Times%2C_Etruscan._-_015_-_Costumes_of_All_Nations_%281882%29.JPG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http://upload.wikimedia.org/wikipedia/commons/c/c5/Etruscan_Necropolis_in_Sutri%2C_Italy.jpg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http://upload.wikimedia.org/wikipedia/commons/3/30/Etruscan_Dish_Narce_7th_Century_BCE_2.jpg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http://upload.wikimedia.org/wikipedia/commons/a/a6/Etruscan_-_Red-Figure_Stamnos_-_Walters_4862_-_Profile.jpg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http://upload.wikimedia.org/wikipedia/commons/5/5a/Artista_del_centro_italia%2C_lupa_capitolina%2C_fine_XV-inizio_XVI_secolo.JPG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http://commons.wikimedia.org/wiki/File:Seven_Hills_of_Rome-it.svg?uselang=cs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http://commons.wikimedia.org/wiki/File:Map_Province_of_Roma.svg?uselang=cs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http://upload.wikimedia.org/wikipedia/commons/8/89/Servius_Tullius_by_Frans_Huys.jpg?uselang=cs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http://upload.wikimedia.org/wikipedia/commons/f/f9/Tarquinius-Superbus.jpg</a:t>
            </a: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844</TotalTime>
  <Words>202</Words>
  <Application>Microsoft Office PowerPoint</Application>
  <PresentationFormat>Předvádění na obrazovce (4:3)</PresentationFormat>
  <Paragraphs>107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Prezentace aplikace PowerPoint</vt:lpstr>
      <vt:lpstr>Starověký  řím</vt:lpstr>
      <vt:lpstr>Úvod:</vt:lpstr>
      <vt:lpstr>Politický vývoj:</vt:lpstr>
      <vt:lpstr>Kmeny:</vt:lpstr>
      <vt:lpstr>Přírodní podmínky:</vt:lpstr>
      <vt:lpstr>Etruskové:</vt:lpstr>
      <vt:lpstr>Prezentace aplikace PowerPoint</vt:lpstr>
      <vt:lpstr>Vznik Říma:</vt:lpstr>
      <vt:lpstr>Prezentace aplikace PowerPoint</vt:lpstr>
      <vt:lpstr>Řím v období království: (753- 510 přnl.)</vt:lpstr>
      <vt:lpstr>Významní králové: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řím</dc:title>
  <dc:creator>6KWG</dc:creator>
  <cp:lastModifiedBy>6KWG</cp:lastModifiedBy>
  <cp:revision>104</cp:revision>
  <dcterms:modified xsi:type="dcterms:W3CDTF">2012-11-17T22:34:17Z</dcterms:modified>
</cp:coreProperties>
</file>