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89" r:id="rId2"/>
    <p:sldId id="256" r:id="rId3"/>
    <p:sldId id="259" r:id="rId4"/>
    <p:sldId id="270" r:id="rId5"/>
    <p:sldId id="271" r:id="rId6"/>
    <p:sldId id="272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3" r:id="rId16"/>
    <p:sldId id="284" r:id="rId17"/>
    <p:sldId id="285" r:id="rId18"/>
    <p:sldId id="286" r:id="rId19"/>
    <p:sldId id="290" r:id="rId20"/>
    <p:sldId id="287" r:id="rId21"/>
    <p:sldId id="288" r:id="rId22"/>
    <p:sldId id="291" r:id="rId23"/>
    <p:sldId id="273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6D5A5F-5622-4375-B0A5-044E879851C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697C47-D4BB-403F-ACCF-4C234FE0F7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280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697C47-D4BB-403F-ACCF-4C234FE0F7A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5000"/>
            <a:duotone>
              <a:schemeClr val="bg2">
                <a:shade val="3000"/>
                <a:satMod val="110000"/>
              </a:schemeClr>
              <a:schemeClr val="bg2">
                <a:tint val="60000"/>
                <a:satMod val="42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1/15/Tercera_Guerra_P%C3%BAnica.jpg?uselang=cs" TargetMode="External"/><Relationship Id="rId13" Type="http://schemas.openxmlformats.org/officeDocument/2006/relationships/hyperlink" Target="http://upload.wikimedia.org/wikipedia/commons/7/72/Octavian_Augustus-Thessaloniki_Archaeological_Museum.jpg" TargetMode="External"/><Relationship Id="rId3" Type="http://schemas.openxmlformats.org/officeDocument/2006/relationships/hyperlink" Target="http://upload.wikimedia.org/wikipedia/commons/9/90/Second_Punic_war.png?uselang=cs" TargetMode="External"/><Relationship Id="rId7" Type="http://schemas.openxmlformats.org/officeDocument/2006/relationships/hyperlink" Target="http://upload.wikimedia.org/wikipedia/commons/5/53/Hannibal.jpg?uselang=cs" TargetMode="External"/><Relationship Id="rId12" Type="http://schemas.openxmlformats.org/officeDocument/2006/relationships/hyperlink" Target="http://upload.wikimedia.org/wikipedia/commons/a/a4/Augustus_Statue.JPG" TargetMode="External"/><Relationship Id="rId2" Type="http://schemas.openxmlformats.org/officeDocument/2006/relationships/hyperlink" Target="http://commons.wikimedia.org/wiki/File:Italy_400bC_en.sv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e/Battles_second_punic_war.png?uselang=cs" TargetMode="External"/><Relationship Id="rId11" Type="http://schemas.openxmlformats.org/officeDocument/2006/relationships/hyperlink" Target="http://upload.wikimedia.org/wikipedia/commons/f/fc/Jules_cesar.jpg" TargetMode="External"/><Relationship Id="rId5" Type="http://schemas.openxmlformats.org/officeDocument/2006/relationships/hyperlink" Target="http://upload.wikimedia.org/wikipedia/commons/4/4b/Hannibal_route_of_invasion.gif?uselang=cs" TargetMode="External"/><Relationship Id="rId10" Type="http://schemas.openxmlformats.org/officeDocument/2006/relationships/hyperlink" Target="http://upload.wikimedia.org/wikipedia/commons/0/06/Julius_Caesar_Coustou_Louvre_MR1798.jpg" TargetMode="External"/><Relationship Id="rId4" Type="http://schemas.openxmlformats.org/officeDocument/2006/relationships/hyperlink" Target="http://upload.wikimedia.org/wikipedia/commons/7/79/First_Punic_War_264_BC.png?uselang=cs" TargetMode="External"/><Relationship Id="rId9" Type="http://schemas.openxmlformats.org/officeDocument/2006/relationships/hyperlink" Target="http://historika.fabulator.cz/%C5%98%C3%ADmsk%C3%A1_republik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700808"/>
            <a:ext cx="8712968" cy="4752528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1800" b="1" dirty="0" smtClean="0"/>
              <a:t>ŠKOLA:			</a:t>
            </a:r>
            <a:r>
              <a:rPr lang="cs-CZ" sz="1800" dirty="0" smtClean="0"/>
              <a:t>Základní škola a Mateřská škola Nemilany</a:t>
            </a:r>
          </a:p>
          <a:p>
            <a:pPr algn="l"/>
            <a:r>
              <a:rPr lang="cs-CZ" sz="1800" b="1" dirty="0" smtClean="0"/>
              <a:t>VYUČUJÍCÍ:			</a:t>
            </a:r>
            <a:r>
              <a:rPr lang="cs-CZ" sz="1800" dirty="0" smtClean="0"/>
              <a:t>Mgr. Iveta Šlahařová	</a:t>
            </a:r>
          </a:p>
          <a:p>
            <a:pPr algn="l"/>
            <a:r>
              <a:rPr lang="cs-CZ" sz="1800" b="1" dirty="0" smtClean="0"/>
              <a:t>TÉMATICKÁ OBLAST:</a:t>
            </a:r>
            <a:r>
              <a:rPr lang="cs-CZ" sz="1800" dirty="0" smtClean="0"/>
              <a:t>	Starověk			 </a:t>
            </a:r>
          </a:p>
          <a:p>
            <a:pPr algn="l"/>
            <a:r>
              <a:rPr lang="cs-CZ" sz="1800" b="1" dirty="0" smtClean="0"/>
              <a:t> </a:t>
            </a:r>
            <a:endParaRPr lang="cs-CZ" sz="1800" dirty="0" smtClean="0"/>
          </a:p>
          <a:p>
            <a:pPr algn="l"/>
            <a:r>
              <a:rPr lang="cs-CZ" sz="1800" b="1" dirty="0" smtClean="0"/>
              <a:t>PŘEDMĚT:	</a:t>
            </a:r>
            <a:r>
              <a:rPr lang="cs-CZ" sz="1800" dirty="0" smtClean="0"/>
              <a:t>D</a:t>
            </a:r>
            <a:r>
              <a:rPr lang="cs-CZ" sz="1800" b="1" dirty="0" smtClean="0"/>
              <a:t>		ROČNÍK:	</a:t>
            </a:r>
            <a:r>
              <a:rPr lang="cs-CZ" sz="1800" dirty="0" smtClean="0"/>
              <a:t>6.</a:t>
            </a:r>
            <a:r>
              <a:rPr lang="cs-CZ" sz="1800" b="1" dirty="0" smtClean="0"/>
              <a:t> </a:t>
            </a:r>
            <a:r>
              <a:rPr lang="cs-CZ" sz="1800" dirty="0" smtClean="0"/>
              <a:t>	</a:t>
            </a:r>
          </a:p>
          <a:p>
            <a:pPr algn="l"/>
            <a:r>
              <a:rPr lang="cs-CZ" sz="1800" b="1" dirty="0" smtClean="0"/>
              <a:t> </a:t>
            </a:r>
            <a:endParaRPr lang="cs-CZ" sz="1800" dirty="0" smtClean="0"/>
          </a:p>
          <a:p>
            <a:pPr algn="l"/>
            <a:r>
              <a:rPr lang="cs-CZ" sz="1800" b="1" dirty="0" smtClean="0"/>
              <a:t>NÁZEV MATERIÁLU:		</a:t>
            </a:r>
            <a:r>
              <a:rPr lang="cs-CZ" sz="1800" dirty="0" smtClean="0"/>
              <a:t>Starověký </a:t>
            </a:r>
            <a:r>
              <a:rPr lang="cs-CZ" sz="1800" dirty="0" smtClean="0"/>
              <a:t>Řím- republika</a:t>
            </a:r>
            <a:endParaRPr lang="cs-CZ" sz="1800" dirty="0" smtClean="0"/>
          </a:p>
          <a:p>
            <a:pPr algn="l"/>
            <a:r>
              <a:rPr lang="cs-CZ" sz="1800" b="1" dirty="0" smtClean="0"/>
              <a:t> </a:t>
            </a:r>
            <a:endParaRPr lang="cs-CZ" sz="1800" dirty="0" smtClean="0"/>
          </a:p>
          <a:p>
            <a:pPr algn="l"/>
            <a:r>
              <a:rPr lang="cs-CZ" sz="1800" b="1" dirty="0" smtClean="0"/>
              <a:t>TYP DOKUMENTU:		</a:t>
            </a:r>
            <a:r>
              <a:rPr lang="cs-CZ" sz="1800" dirty="0" smtClean="0"/>
              <a:t>Microsoft PowerPoint</a:t>
            </a:r>
          </a:p>
          <a:p>
            <a:pPr algn="l"/>
            <a:r>
              <a:rPr lang="cs-CZ" sz="1800" b="1" dirty="0" smtClean="0"/>
              <a:t> </a:t>
            </a:r>
            <a:endParaRPr lang="cs-CZ" sz="1800" dirty="0" smtClean="0"/>
          </a:p>
          <a:p>
            <a:pPr algn="l"/>
            <a:r>
              <a:rPr lang="cs-CZ" sz="1800" b="1" dirty="0" smtClean="0"/>
              <a:t>ANOTACE:</a:t>
            </a:r>
            <a:endParaRPr lang="cs-CZ" sz="1800" dirty="0" smtClean="0"/>
          </a:p>
          <a:p>
            <a:pPr algn="l"/>
            <a:r>
              <a:rPr lang="cs-CZ" sz="1800" dirty="0" smtClean="0"/>
              <a:t>Materiál je určen pro práci na interaktivní tabuli. </a:t>
            </a:r>
          </a:p>
          <a:p>
            <a:pPr algn="l"/>
            <a:r>
              <a:rPr lang="cs-CZ" sz="1800" dirty="0" smtClean="0"/>
              <a:t>Prezentace se věnuje druhému období politického vývoje starověké Říma- období římské republiky.  Seznamuje žáky zejména s průběhem punských válek a obdobím 1. a 2. triumvirátu. Prezentace je doplněna obrazovým materiálem.</a:t>
            </a:r>
          </a:p>
          <a:p>
            <a:pPr algn="l"/>
            <a:endParaRPr lang="cs-CZ" sz="2000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5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73193"/>
            <a:ext cx="5534025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newsflash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2993504"/>
          </a:xfrm>
        </p:spPr>
        <p:txBody>
          <a:bodyPr>
            <a:normAutofit/>
          </a:bodyPr>
          <a:lstStyle/>
          <a:p>
            <a:r>
              <a:rPr lang="cs-CZ" sz="7200" dirty="0" smtClean="0"/>
              <a:t>Starověký </a:t>
            </a:r>
            <a:br>
              <a:rPr lang="cs-CZ" sz="7200" dirty="0" smtClean="0"/>
            </a:br>
            <a:r>
              <a:rPr lang="cs-CZ" sz="7200" dirty="0" err="1" smtClean="0"/>
              <a:t>řím</a:t>
            </a:r>
            <a:endParaRPr lang="cs-CZ" sz="72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Politický vývoj: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70916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10" name="Šipka doprava 9"/>
          <p:cNvSpPr/>
          <p:nvPr/>
        </p:nvSpPr>
        <p:spPr>
          <a:xfrm>
            <a:off x="467544" y="3212976"/>
            <a:ext cx="8208912" cy="1152128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753	510		27     0		395     476	         1453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Šipka nahoru 10"/>
          <p:cNvSpPr/>
          <p:nvPr/>
        </p:nvSpPr>
        <p:spPr>
          <a:xfrm>
            <a:off x="611560" y="2780928"/>
            <a:ext cx="216024" cy="720080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0" y="2276872"/>
            <a:ext cx="1907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království</a:t>
            </a:r>
            <a:endParaRPr lang="cs-CZ" sz="2400" b="1" dirty="0"/>
          </a:p>
        </p:txBody>
      </p:sp>
      <p:sp>
        <p:nvSpPr>
          <p:cNvPr id="13" name="Šipka nahoru 12"/>
          <p:cNvSpPr/>
          <p:nvPr/>
        </p:nvSpPr>
        <p:spPr>
          <a:xfrm>
            <a:off x="5220072" y="2780928"/>
            <a:ext cx="216024" cy="720080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nahoru 13"/>
          <p:cNvSpPr/>
          <p:nvPr/>
        </p:nvSpPr>
        <p:spPr>
          <a:xfrm>
            <a:off x="3275856" y="2276872"/>
            <a:ext cx="216024" cy="1224136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nahoru 14"/>
          <p:cNvSpPr/>
          <p:nvPr/>
        </p:nvSpPr>
        <p:spPr>
          <a:xfrm>
            <a:off x="7740352" y="2348880"/>
            <a:ext cx="216024" cy="1152128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nahoru 15"/>
          <p:cNvSpPr/>
          <p:nvPr/>
        </p:nvSpPr>
        <p:spPr>
          <a:xfrm flipV="1">
            <a:off x="1547664" y="4077072"/>
            <a:ext cx="216024" cy="1008112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nahoru 16"/>
          <p:cNvSpPr/>
          <p:nvPr/>
        </p:nvSpPr>
        <p:spPr>
          <a:xfrm flipV="1">
            <a:off x="6084168" y="4077072"/>
            <a:ext cx="216024" cy="1008112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nahoru 17"/>
          <p:cNvSpPr/>
          <p:nvPr/>
        </p:nvSpPr>
        <p:spPr>
          <a:xfrm flipV="1">
            <a:off x="3923928" y="4077072"/>
            <a:ext cx="216024" cy="1512168"/>
          </a:xfrm>
          <a:prstGeom prst="upArrow">
            <a:avLst/>
          </a:prstGeom>
          <a:solidFill>
            <a:schemeClr val="accent1">
              <a:lumMod val="60000"/>
              <a:lumOff val="4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755576" y="515719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republika</a:t>
            </a:r>
            <a:endParaRPr lang="cs-CZ" sz="2400" b="1" dirty="0"/>
          </a:p>
        </p:txBody>
      </p:sp>
      <p:sp>
        <p:nvSpPr>
          <p:cNvPr id="20" name="Zástupný symbol pro obsah 8"/>
          <p:cNvSpPr txBox="1">
            <a:spLocks/>
          </p:cNvSpPr>
          <p:nvPr/>
        </p:nvSpPr>
        <p:spPr>
          <a:xfrm>
            <a:off x="403920" y="1752600"/>
            <a:ext cx="843528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88224" y="1196752"/>
            <a:ext cx="2555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zánik východořímské říše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27984" y="1988840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rozdělení říše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483768" y="177281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císařství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131840" y="5589240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???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76056" y="5013176"/>
            <a:ext cx="2448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zánik západořímské říše</a:t>
            </a:r>
            <a:endParaRPr lang="cs-CZ" sz="2400" b="1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6453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000" b="1" i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 publica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věc veřejná:</a:t>
            </a:r>
          </a:p>
          <a:p>
            <a:pPr>
              <a:buNone/>
            </a:pPr>
            <a:endParaRPr lang="cs-CZ" sz="1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1800"/>
              </a:spcBef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- v čele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konzulové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(správci, soudci a vojevůdci)</a:t>
            </a:r>
          </a:p>
          <a:p>
            <a:pPr>
              <a:spcBef>
                <a:spcPts val="1800"/>
              </a:spcBef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-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senát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(poradní sbor)</a:t>
            </a:r>
          </a:p>
          <a:p>
            <a:pPr>
              <a:spcBef>
                <a:spcPts val="1800"/>
              </a:spcBef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-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diktátor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(mimořádné události)</a:t>
            </a:r>
          </a:p>
          <a:p>
            <a:pPr>
              <a:spcBef>
                <a:spcPts val="1800"/>
              </a:spcBef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-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sněm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(lidové shromáždění)</a:t>
            </a:r>
          </a:p>
          <a:p>
            <a:pPr>
              <a:spcBef>
                <a:spcPts val="1800"/>
              </a:spcBef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cs-CZ" sz="2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u="sng" dirty="0" smtClean="0"/>
              <a:t>Řím v období republiky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sz="3200" dirty="0" smtClean="0"/>
              <a:t>(510 – 27 </a:t>
            </a:r>
            <a:r>
              <a:rPr lang="cs-CZ" sz="3200" dirty="0" err="1" smtClean="0"/>
              <a:t>přnl</a:t>
            </a:r>
            <a:r>
              <a:rPr lang="cs-CZ" sz="3200" dirty="0" smtClean="0"/>
              <a:t>.)</a:t>
            </a:r>
            <a:endParaRPr lang="cs-CZ" sz="32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Spor plebejů a patricijů: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3645024"/>
            <a:ext cx="8229600" cy="266433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→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požadavek plebejů na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zrovnoprávnění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 patriciji</a:t>
            </a:r>
          </a:p>
          <a:p>
            <a:pPr>
              <a:buNone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výsledek: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1) funkce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tribuna lidu</a:t>
            </a:r>
          </a:p>
          <a:p>
            <a:pPr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2) vydání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zákonů dvanácti desek</a:t>
            </a:r>
          </a:p>
          <a:p>
            <a:pPr>
              <a:buNone/>
            </a:pP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    </a:t>
            </a:r>
            <a:r>
              <a:rPr lang="cs-CZ" sz="2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(= počátek římského práva)</a:t>
            </a:r>
            <a:endParaRPr lang="cs-CZ" sz="2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628800"/>
            <a:ext cx="3672408" cy="15696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400" b="1" u="sng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Patricijové: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svobodní plnoprávní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vlastníci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půdy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nejvyšší úředníci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1628800"/>
            <a:ext cx="3672408" cy="15696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400" b="1" u="sng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Plebejové: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svobodní neplnoprávní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potomci přistěhovalců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vojáci a plátci daní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2060848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2"/>
                </a:solidFill>
                <a:latin typeface="+mj-lt"/>
              </a:rPr>
              <a:t>X</a:t>
            </a:r>
            <a:endParaRPr lang="cs-CZ" sz="4400" b="1" dirty="0">
              <a:solidFill>
                <a:schemeClr val="accent2"/>
              </a:solidFill>
              <a:latin typeface="+mj-lt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4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5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6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7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 tmFilter="0,0; .5, 1; 1, 1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 tmFilter="0,0; .5, 1; 1, 1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Válka s Galy: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9658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600" b="1" i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Galové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- lat. název pro Kelty</a:t>
            </a:r>
          </a:p>
          <a:p>
            <a:pPr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- ze severu</a:t>
            </a:r>
          </a:p>
          <a:p>
            <a:pPr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- polonazí válečníci</a:t>
            </a:r>
          </a:p>
          <a:p>
            <a:pPr>
              <a:buNone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387 </a:t>
            </a:r>
            <a:r>
              <a:rPr lang="cs-CZ" sz="26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přnl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	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Galové </a:t>
            </a:r>
            <a:r>
              <a:rPr lang="cs-CZ" sz="26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ovládli Řím</a:t>
            </a:r>
          </a:p>
          <a:p>
            <a:pPr marL="0" indent="0" algn="ctr">
              <a:buNone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  →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morová epidemie + výkupné = </a:t>
            </a:r>
            <a:r>
              <a:rPr lang="cs-CZ" sz="26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vítězství Římanů 					              nad Galy	</a:t>
            </a:r>
            <a:endParaRPr lang="cs-CZ" sz="2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Obrázek 8" descr="503px-Italy_400bC_en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1484784"/>
            <a:ext cx="2795729" cy="3329308"/>
          </a:xfrm>
          <a:prstGeom prst="rect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1143000"/>
          </a:xfrm>
        </p:spPr>
        <p:txBody>
          <a:bodyPr/>
          <a:lstStyle/>
          <a:p>
            <a:pPr algn="l"/>
            <a:r>
              <a:rPr lang="cs-CZ" dirty="0" smtClean="0"/>
              <a:t>Boj o vládu nad Itálií: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075240" cy="4709160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=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k římské světovládě</a:t>
            </a:r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válka se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Samnity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válka s Latiny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válka s Řeky</a:t>
            </a:r>
          </a:p>
          <a:p>
            <a:pPr>
              <a:buNone/>
            </a:pPr>
            <a:endParaRPr lang="cs-CZ" sz="3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Pyrrhovo vítězství: </a:t>
            </a:r>
          </a:p>
          <a:p>
            <a:pPr>
              <a:buNone/>
            </a:pP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„Ještě jednou takové vítězství a jsem ztracen.“</a:t>
            </a:r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výsledek: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území celé </a:t>
            </a:r>
            <a:r>
              <a:rPr lang="cs-CZ" sz="2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Itálie pod nadvládou Římanů</a:t>
            </a:r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Obrázek 6" descr="503px-Italy_400bC_en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1484784"/>
            <a:ext cx="2579705" cy="3072055"/>
          </a:xfrm>
          <a:prstGeom prst="rect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571184" cy="1143000"/>
          </a:xfrm>
        </p:spPr>
        <p:txBody>
          <a:bodyPr/>
          <a:lstStyle/>
          <a:p>
            <a:pPr algn="l"/>
            <a:r>
              <a:rPr lang="cs-CZ" dirty="0" smtClean="0"/>
              <a:t>Punské války: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12776"/>
            <a:ext cx="7643192" cy="48965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války o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nadvládu v západním Středomoří</a:t>
            </a:r>
          </a:p>
          <a:p>
            <a:pPr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Římané X Punové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(obyvatelé Kartága)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/>
          </a:p>
        </p:txBody>
      </p:sp>
      <p:pic>
        <p:nvPicPr>
          <p:cNvPr id="5" name="Obrázek 4" descr="First_Punic_War_264_BC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2708920"/>
            <a:ext cx="6468936" cy="3824758"/>
          </a:xfrm>
          <a:prstGeom prst="rect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3573016"/>
            <a:ext cx="8352928" cy="151216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1. punská válka:</a:t>
            </a:r>
            <a:br>
              <a:rPr lang="cs-CZ" dirty="0" smtClean="0"/>
            </a:br>
            <a:r>
              <a:rPr lang="cs-CZ" dirty="0" smtClean="0"/>
              <a:t>     </a:t>
            </a:r>
            <a:r>
              <a:rPr lang="cs-CZ" sz="3100" dirty="0" smtClean="0"/>
              <a:t>(264-241 </a:t>
            </a:r>
            <a:r>
              <a:rPr lang="cs-CZ" sz="3100" dirty="0" err="1" smtClean="0"/>
              <a:t>přnl</a:t>
            </a:r>
            <a:r>
              <a:rPr lang="cs-CZ" sz="3100" dirty="0" smtClean="0"/>
              <a:t>.)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91264" cy="4464536"/>
          </a:xfrm>
        </p:spPr>
        <p:txBody>
          <a:bodyPr>
            <a:norm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zahájena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Kartáginci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výborná taktika Římanů 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(„námořní bitva na souši“)</a:t>
            </a:r>
          </a:p>
          <a:p>
            <a:pPr>
              <a:buNone/>
            </a:pPr>
            <a:endParaRPr lang="cs-CZ" sz="1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241 </a:t>
            </a:r>
            <a:r>
              <a:rPr lang="cs-CZ" sz="24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přnl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bitva u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Aegatských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ostrovů</a:t>
            </a:r>
          </a:p>
          <a:p>
            <a:pPr>
              <a:buNone/>
            </a:pPr>
            <a:endParaRPr lang="cs-CZ" sz="1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výsledek: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1) 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Římané získali Sicílii, </a:t>
            </a:r>
            <a:r>
              <a:rPr lang="cs-CZ" sz="24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Korziku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Sardinii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   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→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ovládli západní Středomoří </a:t>
            </a:r>
          </a:p>
          <a:p>
            <a:pPr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2)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Kartáginci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platili 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válečnou náhradu</a:t>
            </a:r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Kartágo odevzdalo Římu celkem 3200 talentů stříbra. Kolik to bylo kilogramů, když 1 talent je asi 26 kg?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91264" cy="4608552"/>
          </a:xfrm>
        </p:spPr>
        <p:txBody>
          <a:bodyPr>
            <a:norm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Kartágo ovládlo Hispánii 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 </a:t>
            </a:r>
            <a:r>
              <a:rPr lang="cs-CZ" sz="24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Hannibal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překvapil 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severu (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 Alpy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2. punská válka:</a:t>
            </a:r>
            <a:br>
              <a:rPr lang="cs-CZ" dirty="0" smtClean="0"/>
            </a:br>
            <a:r>
              <a:rPr lang="cs-CZ" dirty="0" smtClean="0"/>
              <a:t>     </a:t>
            </a:r>
            <a:r>
              <a:rPr lang="cs-CZ" sz="3100" dirty="0" smtClean="0"/>
              <a:t>(218- 201 </a:t>
            </a:r>
            <a:r>
              <a:rPr lang="cs-CZ" sz="3100" dirty="0" err="1" smtClean="0"/>
              <a:t>přnl</a:t>
            </a:r>
            <a:r>
              <a:rPr lang="cs-CZ" sz="3100" dirty="0" smtClean="0"/>
              <a:t>.)</a:t>
            </a:r>
            <a:endParaRPr lang="cs-CZ" sz="3100" dirty="0"/>
          </a:p>
        </p:txBody>
      </p:sp>
      <p:pic>
        <p:nvPicPr>
          <p:cNvPr id="5" name="Obrázek 4" descr="Second_Punic_war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3212976"/>
            <a:ext cx="4464496" cy="3085899"/>
          </a:xfrm>
          <a:prstGeom prst="rect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</p:pic>
      <p:pic>
        <p:nvPicPr>
          <p:cNvPr id="6" name="Obrázek 5" descr="Hannibal_route_of_invasion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2924944"/>
            <a:ext cx="4030159" cy="3047808"/>
          </a:xfrm>
          <a:prstGeom prst="rect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424936" cy="597666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→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velké 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ztráty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už během cesty na straně Kartága, ale 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nepřipravenost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straně Říma</a:t>
            </a:r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216 </a:t>
            </a:r>
            <a:r>
              <a:rPr lang="cs-CZ" sz="24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přnl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bitva u vesnice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Cann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→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největší 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porážka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historii 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Říma!!</a:t>
            </a:r>
          </a:p>
          <a:p>
            <a:pPr>
              <a:buNone/>
            </a:pPr>
            <a:endParaRPr lang="cs-CZ" sz="2400" b="1" i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b="1" i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b="1" i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b="1" i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b="1" i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b="1" i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→ 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sz="24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Hannibal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ante </a:t>
            </a:r>
            <a:r>
              <a:rPr lang="cs-CZ" sz="24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portas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!!“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Hannibal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před branami Říma), ale zalekl se jeho mohutných hradeb</a:t>
            </a:r>
          </a:p>
        </p:txBody>
      </p:sp>
      <p:pic>
        <p:nvPicPr>
          <p:cNvPr id="4" name="Obrázek 3" descr="Hanniba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6136" y="2780928"/>
            <a:ext cx="1872208" cy="2265577"/>
          </a:xfrm>
          <a:prstGeom prst="rect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</p:pic>
      <p:pic>
        <p:nvPicPr>
          <p:cNvPr id="5" name="Obrázek 4" descr="Battles_second_punic_war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2780928"/>
            <a:ext cx="4253363" cy="2333273"/>
          </a:xfrm>
          <a:prstGeom prst="rect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2348880"/>
            <a:ext cx="7560840" cy="11521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548680"/>
            <a:ext cx="8003232" cy="58326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→ 	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přesun 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Římanů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území 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Afriky</a:t>
            </a:r>
          </a:p>
          <a:p>
            <a:pPr>
              <a:buNone/>
            </a:pPr>
            <a:endParaRPr lang="cs-CZ" sz="1800" b="1" i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202 </a:t>
            </a:r>
            <a:r>
              <a:rPr lang="cs-CZ" sz="24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přnl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bitva  u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Zamy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→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definitivní 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porážka </a:t>
            </a:r>
            <a:r>
              <a:rPr lang="cs-CZ" sz="24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Hannibala</a:t>
            </a:r>
            <a:endParaRPr lang="cs-CZ" sz="2400" b="1" i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800" b="1" i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výsledek:	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 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Kartágo poraženo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zbaveno moci</a:t>
            </a:r>
          </a:p>
          <a:p>
            <a:pPr>
              <a:buNone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 získal Hispánii</a:t>
            </a:r>
            <a:endParaRPr lang="cs-CZ" sz="2400" b="1" i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TERCER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3645024"/>
            <a:ext cx="3591347" cy="2996952"/>
          </a:xfrm>
          <a:prstGeom prst="rect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568952" cy="4536544"/>
          </a:xfrm>
        </p:spPr>
        <p:txBody>
          <a:bodyPr>
            <a:normAutofit/>
          </a:bodyPr>
          <a:lstStyle/>
          <a:p>
            <a:r>
              <a:rPr lang="cs-CZ" sz="2400" spc="-2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útoky Římanů směrem na </a:t>
            </a:r>
            <a:r>
              <a:rPr lang="cs-CZ" sz="2400" b="1" i="1" spc="-2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</a:t>
            </a:r>
            <a:r>
              <a:rPr lang="cs-CZ" sz="2400" spc="-2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(ke spojencům Kartága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boje s Makedonií, Řeckem a Kartágem </a:t>
            </a:r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146 </a:t>
            </a:r>
            <a:r>
              <a:rPr lang="cs-CZ" sz="24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přnl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Kartágo definitivně zničeno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(obyvatelé zabiti, 			země posolena) </a:t>
            </a:r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3. punská válka:</a:t>
            </a:r>
            <a:br>
              <a:rPr lang="cs-CZ" dirty="0" smtClean="0"/>
            </a:br>
            <a:r>
              <a:rPr lang="cs-CZ" dirty="0" smtClean="0"/>
              <a:t>    </a:t>
            </a:r>
            <a:r>
              <a:rPr lang="cs-CZ" sz="3100" dirty="0" smtClean="0"/>
              <a:t>(</a:t>
            </a:r>
            <a:r>
              <a:rPr lang="cs-CZ" sz="3100" dirty="0" err="1" smtClean="0"/>
              <a:t>pol</a:t>
            </a:r>
            <a:r>
              <a:rPr lang="cs-CZ" sz="3100" dirty="0" smtClean="0"/>
              <a:t>. 2. st. </a:t>
            </a:r>
            <a:r>
              <a:rPr lang="cs-CZ" sz="3100" dirty="0" err="1" smtClean="0"/>
              <a:t>přnl</a:t>
            </a:r>
            <a:r>
              <a:rPr lang="cs-CZ" sz="3100" dirty="0" smtClean="0"/>
              <a:t>.)</a:t>
            </a:r>
            <a:endParaRPr lang="cs-CZ" sz="3100" dirty="0"/>
          </a:p>
        </p:txBody>
      </p:sp>
      <p:sp>
        <p:nvSpPr>
          <p:cNvPr id="5" name="Obdélník 4"/>
          <p:cNvSpPr/>
          <p:nvPr/>
        </p:nvSpPr>
        <p:spPr>
          <a:xfrm>
            <a:off x="395536" y="4797152"/>
            <a:ext cx="8496944" cy="11521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výsledek:	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 </a:t>
            </a:r>
            <a:r>
              <a:rPr lang="cs-CZ" sz="24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stává </a:t>
            </a:r>
            <a:r>
              <a:rPr lang="cs-CZ" sz="24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světovým impériem 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(ovládá Itálii, 		Makedonii, Hispánii, Řecko a Středomoří) 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Expansion_of_Rome,_2nd_century_BC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332656"/>
            <a:ext cx="8105331" cy="6227267"/>
          </a:xfrm>
          <a:ln w="15875">
            <a:solidFill>
              <a:schemeClr val="accent1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7091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výsledky punských válek    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→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Řím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impériem</a:t>
            </a:r>
          </a:p>
          <a:p>
            <a:pPr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      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→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více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otroků</a:t>
            </a:r>
          </a:p>
          <a:p>
            <a:pPr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      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→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růst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nemajetných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občanů</a:t>
            </a:r>
          </a:p>
          <a:p>
            <a:pPr>
              <a:buNone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            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krize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republiky: spor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populárů a optimátů</a:t>
            </a:r>
          </a:p>
          <a:p>
            <a:pPr algn="ctr">
              <a:buNone/>
            </a:pPr>
            <a:endParaRPr lang="cs-CZ" sz="2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2600" b="1" i="1" spc="-30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2400" b="1" i="1" spc="-3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</a:t>
            </a:r>
            <a:r>
              <a:rPr lang="cs-CZ" sz="2400" b="1" i="1" spc="-3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učebnici, jaké a čí zájmy </a:t>
            </a:r>
            <a:r>
              <a:rPr lang="cs-CZ" sz="2400" b="1" i="1" spc="-3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hájily </a:t>
            </a:r>
            <a:r>
              <a:rPr lang="cs-CZ" sz="2400" b="1" i="1" spc="-3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obě politické strany</a:t>
            </a:r>
            <a:r>
              <a:rPr lang="cs-CZ" sz="2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cs-CZ" sz="2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114300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Zánik římské republiky:</a:t>
            </a:r>
            <a:endParaRPr lang="cs-CZ" sz="3100" dirty="0"/>
          </a:p>
        </p:txBody>
      </p:sp>
      <p:sp>
        <p:nvSpPr>
          <p:cNvPr id="5" name="Šipka doprava 4"/>
          <p:cNvSpPr/>
          <p:nvPr/>
        </p:nvSpPr>
        <p:spPr>
          <a:xfrm>
            <a:off x="539552" y="3789040"/>
            <a:ext cx="1512168" cy="864096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2400" b="1" i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v učebnici co nejvíce informací o Spartakovi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algn="ctr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původem římský voják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gladiátor (=zápasník)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organizátor povstání otroků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zabit v bitvě s Římany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lepší podmínky pro otroky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Spartakus:</a:t>
            </a:r>
            <a:endParaRPr lang="cs-CZ" sz="31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První triumvirát: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společná vláda tří nejmocnějších mužů Říma</a:t>
            </a:r>
          </a:p>
          <a:p>
            <a:pPr>
              <a:buNone/>
            </a:pPr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Caesar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Gálie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sever)	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</a:p>
          <a:p>
            <a:pPr>
              <a:buNone/>
            </a:pPr>
            <a:r>
              <a:rPr lang="cs-CZ" b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Pompeius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(Hispánie- západ, ale sídlo v Římě)</a:t>
            </a:r>
          </a:p>
          <a:p>
            <a:pPr>
              <a:buNone/>
            </a:pPr>
            <a:r>
              <a:rPr lang="cs-CZ" b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Crassus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(východ)</a:t>
            </a: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 </a:t>
            </a:r>
            <a:r>
              <a:rPr lang="cs-CZ" b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přnl</a:t>
            </a:r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	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Crassus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zahynul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bitvě 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			→ </a:t>
            </a:r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souboj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dvou mužů </a:t>
            </a:r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samovládu</a:t>
            </a:r>
            <a:endParaRPr lang="cs-CZ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547664" y="1916832"/>
            <a:ext cx="6264696" cy="9361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712968" cy="496859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→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překročil se svou armádou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řeku Rubikon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>
              <a:spcBef>
                <a:spcPts val="0"/>
              </a:spcBef>
              <a:buNone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Bef>
                <a:spcPts val="0"/>
              </a:spcBef>
              <a:buNone/>
            </a:pP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sz="26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Alea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iacta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est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!“ </a:t>
            </a:r>
            <a:r>
              <a:rPr lang="cs-CZ" sz="2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(„Kostky jsou vrženy“)</a:t>
            </a:r>
          </a:p>
          <a:p>
            <a:pPr>
              <a:spcBef>
                <a:spcPts val="0"/>
              </a:spcBef>
              <a:buNone/>
            </a:pPr>
            <a:endParaRPr lang="cs-CZ" sz="2600" dirty="0" smtClean="0"/>
          </a:p>
          <a:p>
            <a:pPr>
              <a:spcBef>
                <a:spcPts val="0"/>
              </a:spcBef>
              <a:buNone/>
            </a:pPr>
            <a:endParaRPr lang="cs-CZ" sz="2600" dirty="0" smtClean="0"/>
          </a:p>
          <a:p>
            <a:pPr>
              <a:spcBef>
                <a:spcPts val="0"/>
              </a:spcBef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→ </a:t>
            </a:r>
            <a:r>
              <a:rPr lang="cs-CZ" sz="26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Pompeius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uprchl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Egypta, kde byl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zabit</a:t>
            </a:r>
          </a:p>
          <a:p>
            <a:pPr>
              <a:spcBef>
                <a:spcPts val="0"/>
              </a:spcBef>
              <a:buNone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0"/>
              </a:spcBef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→ </a:t>
            </a:r>
            <a:r>
              <a:rPr lang="cs-CZ" sz="2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Caesar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ovládl Egypt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do jeho čela dosadil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Kleopatru</a:t>
            </a:r>
          </a:p>
          <a:p>
            <a:pPr>
              <a:spcBef>
                <a:spcPts val="0"/>
              </a:spcBef>
              <a:buNone/>
            </a:pPr>
            <a:endParaRPr lang="cs-CZ" sz="2600" b="1" i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Bef>
                <a:spcPts val="0"/>
              </a:spcBef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→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 </a:t>
            </a:r>
            <a:r>
              <a:rPr lang="cs-CZ" sz="26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přnl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Caesar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samovládcem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sz="2600" spc="-5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doživotním diktátorem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		Římského impéria</a:t>
            </a:r>
            <a:endParaRPr lang="cs-CZ" sz="2600" b="1" i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Gaius</a:t>
            </a:r>
            <a:r>
              <a:rPr lang="cs-CZ" dirty="0" smtClean="0"/>
              <a:t> Julius </a:t>
            </a:r>
            <a:r>
              <a:rPr lang="cs-CZ" dirty="0" err="1" smtClean="0"/>
              <a:t>Caesar</a:t>
            </a:r>
            <a:r>
              <a:rPr lang="cs-CZ" dirty="0" smtClean="0"/>
              <a:t>: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Jules_cesa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980728"/>
            <a:ext cx="3994840" cy="4708525"/>
          </a:xfrm>
        </p:spPr>
      </p:pic>
      <p:pic>
        <p:nvPicPr>
          <p:cNvPr id="5" name="Obrázek 4" descr="Julius_Caesar_Coustou_Louvre_MR179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0"/>
            <a:ext cx="3767070" cy="6858000"/>
          </a:xfrm>
          <a:prstGeom prst="rect">
            <a:avLst/>
          </a:prstGeom>
        </p:spPr>
      </p:pic>
    </p:spTree>
  </p:cSld>
  <p:clrMapOvr>
    <a:masterClrMapping/>
  </p:clrMapOvr>
  <p:transition spd="slow">
    <p:newsflash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568952" cy="51845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→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spiknutí proti </a:t>
            </a:r>
            <a:r>
              <a:rPr lang="cs-CZ" sz="2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Caesarovi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1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			</a:t>
            </a:r>
          </a:p>
          <a:p>
            <a:pPr>
              <a:buNone/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	     </a:t>
            </a:r>
          </a:p>
          <a:p>
            <a:pPr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						      → </a:t>
            </a:r>
            <a:r>
              <a:rPr lang="cs-CZ" sz="2600" b="1" i="1" spc="-4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44 </a:t>
            </a:r>
            <a:r>
              <a:rPr lang="cs-CZ" sz="2600" b="1" i="1" spc="-40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přnl</a:t>
            </a:r>
            <a:r>
              <a:rPr lang="cs-CZ" sz="2600" b="1" i="1" spc="-4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2600" b="1" i="1" spc="-4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Caesar</a:t>
            </a:r>
            <a:r>
              <a:rPr lang="cs-CZ" sz="2600" b="1" i="1" spc="-4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zabit</a:t>
            </a:r>
          </a:p>
          <a:p>
            <a:pPr>
              <a:buNone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       </a:t>
            </a:r>
            <a:r>
              <a:rPr lang="cs-CZ" sz="2600" b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Marcus</a:t>
            </a:r>
            <a:r>
              <a:rPr lang="cs-CZ" sz="26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Antonius</a:t>
            </a:r>
            <a:r>
              <a:rPr lang="cs-CZ" sz="26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(východ)</a:t>
            </a:r>
          </a:p>
          <a:p>
            <a:pPr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       </a:t>
            </a:r>
            <a:r>
              <a:rPr lang="cs-CZ" sz="2600" b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Octavian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(západ a Itálie)	    </a:t>
            </a:r>
            <a:r>
              <a:rPr lang="cs-CZ" sz="2600" spc="-8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pomstili </a:t>
            </a:r>
            <a:r>
              <a:rPr lang="cs-CZ" sz="2600" spc="-8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Caesara</a:t>
            </a:r>
            <a:endParaRPr lang="cs-CZ" sz="2600" spc="-8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       </a:t>
            </a:r>
            <a:r>
              <a:rPr lang="cs-CZ" sz="2600" b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Marcus</a:t>
            </a:r>
            <a:r>
              <a:rPr lang="cs-CZ" sz="26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Lepidus</a:t>
            </a:r>
            <a:r>
              <a:rPr lang="cs-CZ" sz="26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(Afrika)</a:t>
            </a:r>
          </a:p>
          <a:p>
            <a:pPr>
              <a:buNone/>
            </a:pPr>
            <a:endParaRPr lang="cs-CZ" sz="26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→ </a:t>
            </a:r>
            <a:r>
              <a:rPr lang="cs-CZ" sz="2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Lepidus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vzdal své funkce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→ </a:t>
            </a:r>
            <a:r>
              <a:rPr lang="cs-CZ" sz="26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souboj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dvou mužů </a:t>
            </a:r>
            <a:r>
              <a:rPr lang="cs-CZ" sz="26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samovládu</a:t>
            </a:r>
            <a:endParaRPr lang="cs-CZ" sz="26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1143000"/>
          </a:xfrm>
        </p:spPr>
        <p:txBody>
          <a:bodyPr/>
          <a:lstStyle/>
          <a:p>
            <a:pPr algn="l"/>
            <a:r>
              <a:rPr lang="cs-CZ" dirty="0" smtClean="0"/>
              <a:t>Druhý triumvirát: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2348880"/>
            <a:ext cx="4896544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sz="26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tu, </a:t>
            </a:r>
            <a:r>
              <a:rPr lang="cs-CZ" sz="26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Brute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?“ </a:t>
            </a:r>
            <a:r>
              <a:rPr lang="cs-CZ" sz="26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(„I ty, </a:t>
            </a:r>
            <a:r>
              <a:rPr lang="cs-CZ" sz="2600" b="1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Brute</a:t>
            </a:r>
            <a:r>
              <a:rPr lang="cs-CZ" sz="26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?“)</a:t>
            </a:r>
            <a:endParaRPr lang="cs-CZ" sz="2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539552" y="4149080"/>
            <a:ext cx="1224136" cy="576064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á složená závorka 6"/>
          <p:cNvSpPr/>
          <p:nvPr/>
        </p:nvSpPr>
        <p:spPr>
          <a:xfrm>
            <a:off x="5796136" y="3861048"/>
            <a:ext cx="216024" cy="1296144"/>
          </a:xfrm>
          <a:prstGeom prst="rightBrace">
            <a:avLst>
              <a:gd name="adj1" fmla="val 31482"/>
              <a:gd name="adj2" fmla="val 52334"/>
            </a:avLst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Octavian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489658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latin typeface="Calibri"/>
              </a:rPr>
              <a:t>→ 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loďstvo </a:t>
            </a:r>
            <a:r>
              <a:rPr lang="cs-CZ" sz="26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Marca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Antonia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Kleopatry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poraženo</a:t>
            </a:r>
          </a:p>
          <a:p>
            <a:pPr>
              <a:buNone/>
            </a:pP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(spáchali sebevraždu)</a:t>
            </a:r>
          </a:p>
          <a:p>
            <a:pPr>
              <a:buNone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6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31 </a:t>
            </a:r>
            <a:r>
              <a:rPr lang="cs-CZ" sz="2600" b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přnl</a:t>
            </a:r>
            <a:r>
              <a:rPr lang="cs-CZ" sz="26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Octavian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doživotním samovládcem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Říma</a:t>
            </a:r>
          </a:p>
          <a:p>
            <a:pPr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</a:t>
            </a:r>
            <a:r>
              <a:rPr lang="cs-CZ" sz="2400" dirty="0" smtClean="0">
                <a:latin typeface="Calibri"/>
              </a:rPr>
              <a:t> →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nazýván </a:t>
            </a:r>
            <a:r>
              <a:rPr lang="cs-CZ" sz="26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princeps</a:t>
            </a:r>
            <a:r>
              <a:rPr lang="cs-CZ" sz="26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(první muž ve státě)</a:t>
            </a:r>
          </a:p>
          <a:p>
            <a:pPr>
              <a:buNone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</a:t>
            </a:r>
            <a:r>
              <a:rPr lang="cs-CZ" sz="2400" dirty="0" smtClean="0">
                <a:latin typeface="Calibri"/>
              </a:rPr>
              <a:t> → 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období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principátu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(navenek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republika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		     ve skutečnosti 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císařem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>
              <a:buNone/>
            </a:pPr>
            <a:endParaRPr lang="cs-CZ" sz="2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1556792"/>
            <a:ext cx="6768752" cy="10801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31 </a:t>
            </a:r>
            <a:r>
              <a:rPr lang="cs-CZ" sz="2600" b="1" i="1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přnl</a:t>
            </a:r>
            <a:r>
              <a:rPr lang="cs-CZ" sz="2600" b="1" i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námořní bitva u mysu </a:t>
            </a:r>
            <a:r>
              <a:rPr lang="cs-CZ" sz="26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Actia</a:t>
            </a:r>
            <a:endParaRPr lang="cs-CZ" sz="2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Augustus_Statu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052736"/>
            <a:ext cx="3493422" cy="4708525"/>
          </a:xfrm>
        </p:spPr>
      </p:pic>
      <p:pic>
        <p:nvPicPr>
          <p:cNvPr id="5" name="Obrázek 4" descr="Octavian_Augustus-Thessaloniki_Archaeological_Museu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99992" y="0"/>
            <a:ext cx="4135388" cy="6858000"/>
          </a:xfrm>
          <a:prstGeom prst="rect">
            <a:avLst/>
          </a:prstGeom>
        </p:spPr>
      </p:pic>
    </p:spTree>
  </p:cSld>
  <p:clrMapOvr>
    <a:masterClrMapping/>
  </p:clrMapOvr>
  <p:transition spd="slow">
    <p:newsflash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5040600"/>
          </a:xfrm>
        </p:spPr>
        <p:txBody>
          <a:bodyPr>
            <a:normAutofit fontScale="92500" lnSpcReduction="10000"/>
          </a:bodyPr>
          <a:lstStyle/>
          <a:p>
            <a:r>
              <a:rPr lang="cs-CZ" sz="1600" dirty="0" smtClean="0">
                <a:hlinkClick r:id="rId2"/>
              </a:rPr>
              <a:t>http://commons.wikimedia.org/wiki/File:Italy_400bC_en.svg?uselang=cs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http://upload.wikimedia.org/wikipedia/commons/9/90/Second_Punic_war.png?uselang=cs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http://upload.wikimedia.org/wikipedia/commons/7/79/First_Punic_War_264_BC.png?uselang=cs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http://upload.wikimedia.org/wikipedia/commons/4/4b/Hannibal_route_of_invasion.gif?uselang=cs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http://upload.wikimedia.org/wikipedia/commons/2/2e/Battles_second_punic_war.png?uselang=cs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http://upload.wikimedia.org/wikipedia/commons/5/53/Hannibal.jpg?uselang=cs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http://upload.wikimedia.org/wikipedia/commons/1/15/Tercera_Guerra_P%C3%BAnica.jpg?uselang=cs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http://historika.</a:t>
            </a:r>
            <a:r>
              <a:rPr lang="cs-CZ" sz="1600" dirty="0" err="1" smtClean="0">
                <a:hlinkClick r:id="rId9"/>
              </a:rPr>
              <a:t>fabulator.cz</a:t>
            </a:r>
            <a:r>
              <a:rPr lang="cs-CZ" sz="1600" dirty="0" smtClean="0">
                <a:hlinkClick r:id="rId9"/>
              </a:rPr>
              <a:t>/%C5%98%C3%</a:t>
            </a:r>
            <a:r>
              <a:rPr lang="cs-CZ" sz="1600" dirty="0" err="1" smtClean="0">
                <a:hlinkClick r:id="rId9"/>
              </a:rPr>
              <a:t>ADmsk</a:t>
            </a:r>
            <a:r>
              <a:rPr lang="cs-CZ" sz="1600" dirty="0" smtClean="0">
                <a:hlinkClick r:id="rId9"/>
              </a:rPr>
              <a:t>%C3%A1_republika.</a:t>
            </a:r>
            <a:r>
              <a:rPr lang="cs-CZ" sz="1600" dirty="0" err="1" smtClean="0">
                <a:hlinkClick r:id="rId9"/>
              </a:rPr>
              <a:t>html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http://upload.wikimedia.org/wikipedia/commons/0/06/Julius_Caesar_Coustou_Louvre_MR1798.jpg</a:t>
            </a:r>
            <a:endParaRPr lang="cs-CZ" sz="1600" dirty="0" smtClean="0"/>
          </a:p>
          <a:p>
            <a:r>
              <a:rPr lang="cs-CZ" sz="1800" dirty="0" smtClean="0">
                <a:hlinkClick r:id="rId11"/>
              </a:rPr>
              <a:t>http://upload.wikimedia.org/wikipedia/commons/f/fc/Jules_cesar.jpg</a:t>
            </a:r>
            <a:endParaRPr lang="cs-CZ" sz="1800" dirty="0" smtClean="0"/>
          </a:p>
          <a:p>
            <a:r>
              <a:rPr lang="cs-CZ" sz="1800" dirty="0" smtClean="0">
                <a:hlinkClick r:id="rId12"/>
              </a:rPr>
              <a:t>http://upload.wikimedia.org/wikipedia/commons/a/a4/Augustus_Statue.JPG</a:t>
            </a:r>
            <a:endParaRPr lang="cs-CZ" sz="1800" dirty="0" smtClean="0"/>
          </a:p>
          <a:p>
            <a:r>
              <a:rPr lang="cs-CZ" sz="1800" dirty="0" smtClean="0">
                <a:hlinkClick r:id="rId13"/>
              </a:rPr>
              <a:t>http://upload.wikimedia.org/wikipedia/commons/7/72/Octavian_Augustus-Thessaloniki_Archaeological_Museum.jpg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852</TotalTime>
  <Words>375</Words>
  <Application>Microsoft Office PowerPoint</Application>
  <PresentationFormat>Předvádění na obrazovce (4:3)</PresentationFormat>
  <Paragraphs>189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Vrchol</vt:lpstr>
      <vt:lpstr>Prezentace aplikace PowerPoint</vt:lpstr>
      <vt:lpstr>Starověký  řím</vt:lpstr>
      <vt:lpstr>Politický vývoj:</vt:lpstr>
      <vt:lpstr>Řím v období republiky: (510 – 27 přnl.)</vt:lpstr>
      <vt:lpstr>Spor plebejů a patricijů:</vt:lpstr>
      <vt:lpstr>Válka s Galy:</vt:lpstr>
      <vt:lpstr>Boj o vládu nad Itálií:</vt:lpstr>
      <vt:lpstr>Punské války:</vt:lpstr>
      <vt:lpstr>1. punská válka:      (264-241 přnl.)</vt:lpstr>
      <vt:lpstr>2. punská válka:      (218- 201 přnl.)</vt:lpstr>
      <vt:lpstr>Prezentace aplikace PowerPoint</vt:lpstr>
      <vt:lpstr>Prezentace aplikace PowerPoint</vt:lpstr>
      <vt:lpstr>3. punská válka:     (pol. 2. st. přnl.)</vt:lpstr>
      <vt:lpstr>Prezentace aplikace PowerPoint</vt:lpstr>
      <vt:lpstr>Zánik římské republiky:</vt:lpstr>
      <vt:lpstr>Spartakus:</vt:lpstr>
      <vt:lpstr>První triumvirát:</vt:lpstr>
      <vt:lpstr>Gaius Julius Caesar:</vt:lpstr>
      <vt:lpstr>Prezentace aplikace PowerPoint</vt:lpstr>
      <vt:lpstr>Druhý triumvirát:</vt:lpstr>
      <vt:lpstr>Octavian: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Starověký řím</dc:title>
  <dc:creator>6KWG</dc:creator>
  <cp:lastModifiedBy>6KWG</cp:lastModifiedBy>
  <cp:revision>104</cp:revision>
  <dcterms:modified xsi:type="dcterms:W3CDTF">2012-11-17T22:39:21Z</dcterms:modified>
</cp:coreProperties>
</file>