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304" r:id="rId2"/>
    <p:sldId id="256" r:id="rId3"/>
    <p:sldId id="259" r:id="rId4"/>
    <p:sldId id="291" r:id="rId5"/>
    <p:sldId id="293" r:id="rId6"/>
    <p:sldId id="295" r:id="rId7"/>
    <p:sldId id="296" r:id="rId8"/>
    <p:sldId id="297" r:id="rId9"/>
    <p:sldId id="298" r:id="rId10"/>
    <p:sldId id="299" r:id="rId11"/>
    <p:sldId id="301" r:id="rId12"/>
    <p:sldId id="302" r:id="rId13"/>
    <p:sldId id="303" r:id="rId14"/>
    <p:sldId id="29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6D5A5F-5622-4375-B0A5-044E879851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697C47-D4BB-403F-ACCF-4C234FE0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280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697C47-D4BB-403F-ACCF-4C234FE0F7A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0/Colosseum_Rome.jpg" TargetMode="External"/><Relationship Id="rId13" Type="http://schemas.openxmlformats.org/officeDocument/2006/relationships/hyperlink" Target="http://upload.wikimedia.org/wikipedia/commons/a/af/Istanbul_-_Museo_archeol._-_Diocleziano_(284-305_d.C.)_-_Foto_G._Dall'Orto_28-5-2006.jpg" TargetMode="External"/><Relationship Id="rId3" Type="http://schemas.openxmlformats.org/officeDocument/2006/relationships/hyperlink" Target="http://upload.wikimedia.org/wikipedia/commons/1/17/Tiberius_NyCarlsberg01.jpg" TargetMode="External"/><Relationship Id="rId7" Type="http://schemas.openxmlformats.org/officeDocument/2006/relationships/hyperlink" Target="http://upload.wikimedia.org/wikipedia/commons/7/79/Colosseum-exterior-2007.JPG" TargetMode="External"/><Relationship Id="rId12" Type="http://schemas.openxmlformats.org/officeDocument/2006/relationships/hyperlink" Target="http://upload.wikimedia.org/wikipedia/commons/c/c5/Marcus_Aurelius_Metropolitan_Museum.png" TargetMode="External"/><Relationship Id="rId2" Type="http://schemas.openxmlformats.org/officeDocument/2006/relationships/hyperlink" Target="http://upload.wikimedia.org/wikipedia/commons/8/8e/Augustus_2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2/Nero_Glyptothek_Munich_321.jpg" TargetMode="External"/><Relationship Id="rId11" Type="http://schemas.openxmlformats.org/officeDocument/2006/relationships/hyperlink" Target="http://upload.wikimedia.org/wikipedia/commons/d/d2/Exercitus_romanus_80AD_png.png" TargetMode="External"/><Relationship Id="rId5" Type="http://schemas.openxmlformats.org/officeDocument/2006/relationships/hyperlink" Target="http://upload.wikimedia.org/wikipedia/commons/9/96/Claudius_Ny_Carlsberg02.jpg" TargetMode="External"/><Relationship Id="rId10" Type="http://schemas.openxmlformats.org/officeDocument/2006/relationships/hyperlink" Target="http://upload.wikimedia.org/wikipedia/commons/9/90/Bust_Domitian_Musei_Capitolini_MC1156.jpg" TargetMode="External"/><Relationship Id="rId4" Type="http://schemas.openxmlformats.org/officeDocument/2006/relationships/hyperlink" Target="http://upload.wikimedia.org/wikipedia/commons/b/b7/Caligula_02.JPG" TargetMode="External"/><Relationship Id="rId9" Type="http://schemas.openxmlformats.org/officeDocument/2006/relationships/hyperlink" Target="http://upload.wikimedia.org/wikipedia/commons/a/ab/Titus_Flavius_Sabinus-Vespa.jpg?uselang=cs" TargetMode="External"/><Relationship Id="rId14" Type="http://schemas.openxmlformats.org/officeDocument/2006/relationships/hyperlink" Target="http://upload.wikimedia.org/wikipedia/commons/e/ea/Constantine_the_Great,_York_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628800"/>
            <a:ext cx="8496944" cy="4896544"/>
          </a:xfrm>
        </p:spPr>
        <p:txBody>
          <a:bodyPr>
            <a:normAutofit fontScale="7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sz="2600" b="1" dirty="0" smtClean="0"/>
              <a:t>ŠKOLA:			</a:t>
            </a:r>
            <a:r>
              <a:rPr lang="cs-CZ" sz="2600" spc="-100" dirty="0" smtClean="0"/>
              <a:t>Základní škola a Mateřská škola Nemilany</a:t>
            </a:r>
          </a:p>
          <a:p>
            <a:pPr algn="l"/>
            <a:r>
              <a:rPr lang="cs-CZ" sz="2600" b="1" dirty="0" smtClean="0"/>
              <a:t>VYUČUJÍCÍ:		</a:t>
            </a:r>
            <a:r>
              <a:rPr lang="cs-CZ" sz="2600" dirty="0" smtClean="0"/>
              <a:t>Mgr. Iveta Šlahařová	</a:t>
            </a:r>
          </a:p>
          <a:p>
            <a:pPr algn="l"/>
            <a:r>
              <a:rPr lang="cs-CZ" sz="2600" b="1" dirty="0" smtClean="0"/>
              <a:t>TÉMATICKÁ OBLAST:</a:t>
            </a:r>
            <a:r>
              <a:rPr lang="cs-CZ" sz="2600" dirty="0" smtClean="0"/>
              <a:t>	Starověk			 </a:t>
            </a:r>
          </a:p>
          <a:p>
            <a:pPr algn="l"/>
            <a:r>
              <a:rPr lang="cs-CZ" sz="2600" b="1" dirty="0" smtClean="0"/>
              <a:t> </a:t>
            </a:r>
            <a:endParaRPr lang="cs-CZ" sz="2600" dirty="0" smtClean="0"/>
          </a:p>
          <a:p>
            <a:pPr algn="l"/>
            <a:r>
              <a:rPr lang="cs-CZ" sz="2600" b="1" dirty="0" smtClean="0"/>
              <a:t>PŘEDMĚT:	</a:t>
            </a:r>
            <a:r>
              <a:rPr lang="cs-CZ" sz="2600" dirty="0" smtClean="0"/>
              <a:t>D</a:t>
            </a:r>
            <a:r>
              <a:rPr lang="cs-CZ" sz="2600" b="1" dirty="0" smtClean="0"/>
              <a:t>		ROČNÍK:	</a:t>
            </a:r>
            <a:r>
              <a:rPr lang="cs-CZ" sz="2600" dirty="0" smtClean="0"/>
              <a:t>6.</a:t>
            </a:r>
            <a:r>
              <a:rPr lang="cs-CZ" sz="2600" b="1" dirty="0" smtClean="0"/>
              <a:t> </a:t>
            </a:r>
            <a:r>
              <a:rPr lang="cs-CZ" sz="2600" dirty="0" smtClean="0"/>
              <a:t>	</a:t>
            </a:r>
            <a:br>
              <a:rPr lang="cs-CZ" sz="2600" dirty="0" smtClean="0"/>
            </a:b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b="1" dirty="0" smtClean="0"/>
              <a:t>NÁZEV MATERIÁLU:		</a:t>
            </a:r>
            <a:r>
              <a:rPr lang="cs-CZ" sz="2600" dirty="0" smtClean="0"/>
              <a:t>Starověký Řím- období císařství</a:t>
            </a:r>
          </a:p>
          <a:p>
            <a:pPr algn="l"/>
            <a:r>
              <a:rPr lang="cs-CZ" sz="2600" b="1" dirty="0" smtClean="0"/>
              <a:t> </a:t>
            </a:r>
            <a:endParaRPr lang="cs-CZ" sz="2600" dirty="0" smtClean="0"/>
          </a:p>
          <a:p>
            <a:pPr algn="l"/>
            <a:r>
              <a:rPr lang="cs-CZ" sz="2600" b="1" dirty="0" smtClean="0"/>
              <a:t>TYP DOKUMENTU:		</a:t>
            </a:r>
            <a:r>
              <a:rPr lang="cs-CZ" sz="2600" dirty="0" smtClean="0"/>
              <a:t>Microsoft PowerPoint</a:t>
            </a:r>
          </a:p>
          <a:p>
            <a:pPr algn="l"/>
            <a:r>
              <a:rPr lang="cs-CZ" sz="2600" b="1" dirty="0" smtClean="0"/>
              <a:t> </a:t>
            </a:r>
            <a:endParaRPr lang="cs-CZ" sz="2600" dirty="0" smtClean="0"/>
          </a:p>
          <a:p>
            <a:pPr algn="l"/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b="1" dirty="0" smtClean="0"/>
              <a:t>ANOTACE:</a:t>
            </a:r>
            <a:endParaRPr lang="cs-CZ" sz="2600" dirty="0" smtClean="0"/>
          </a:p>
          <a:p>
            <a:pPr algn="l"/>
            <a:r>
              <a:rPr lang="cs-CZ" sz="2600" dirty="0" smtClean="0"/>
              <a:t>Materiál je určen pro práci na interaktivní tabuli. </a:t>
            </a:r>
          </a:p>
          <a:p>
            <a:pPr algn="l"/>
            <a:r>
              <a:rPr lang="cs-CZ" sz="2600" dirty="0" smtClean="0"/>
              <a:t>Prezentace se věnuje třetímu období politického vývoje starověké Říma- období římského císařství.  Poskytuje </a:t>
            </a:r>
            <a:r>
              <a:rPr lang="cs-CZ" sz="2600" dirty="0" smtClean="0"/>
              <a:t>informace o vládě</a:t>
            </a:r>
            <a:r>
              <a:rPr lang="cs-CZ" sz="2600" dirty="0" smtClean="0"/>
              <a:t> nejslavnějších a nejvýznamnějších císařů</a:t>
            </a:r>
            <a:r>
              <a:rPr lang="cs-CZ" sz="2600" dirty="0"/>
              <a:t>. Věnuje se i zániku římského impéria.</a:t>
            </a:r>
          </a:p>
          <a:p>
            <a:pPr algn="l"/>
            <a:r>
              <a:rPr lang="cs-CZ" sz="2600" dirty="0" smtClean="0"/>
              <a:t>Prezentace </a:t>
            </a:r>
            <a:r>
              <a:rPr lang="cs-CZ" sz="2600" dirty="0" smtClean="0"/>
              <a:t>je doplněna obrazovým materiálem. </a:t>
            </a:r>
          </a:p>
          <a:p>
            <a:pPr algn="l"/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993504"/>
          </a:xfrm>
        </p:spPr>
        <p:txBody>
          <a:bodyPr>
            <a:normAutofit/>
          </a:bodyPr>
          <a:lstStyle/>
          <a:p>
            <a:r>
              <a:rPr lang="cs-CZ" sz="7200" dirty="0" smtClean="0"/>
              <a:t>Starověký </a:t>
            </a:r>
            <a:br>
              <a:rPr lang="cs-CZ" sz="7200" dirty="0" smtClean="0"/>
            </a:br>
            <a:r>
              <a:rPr lang="cs-CZ" sz="7200" dirty="0" err="1" smtClean="0"/>
              <a:t>řím</a:t>
            </a:r>
            <a:endParaRPr lang="cs-CZ" sz="7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Politický vývoj: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70916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0" name="Šipka doprava 9"/>
          <p:cNvSpPr/>
          <p:nvPr/>
        </p:nvSpPr>
        <p:spPr>
          <a:xfrm>
            <a:off x="467544" y="3212976"/>
            <a:ext cx="8208912" cy="1152128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753	510		27     0		395     476	         1453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611560" y="2780928"/>
            <a:ext cx="216024" cy="720080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0" y="2276872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království</a:t>
            </a:r>
            <a:endParaRPr lang="cs-CZ" sz="2400" b="1" dirty="0"/>
          </a:p>
        </p:txBody>
      </p:sp>
      <p:sp>
        <p:nvSpPr>
          <p:cNvPr id="13" name="Šipka nahoru 12"/>
          <p:cNvSpPr/>
          <p:nvPr/>
        </p:nvSpPr>
        <p:spPr>
          <a:xfrm>
            <a:off x="5220072" y="2780928"/>
            <a:ext cx="216024" cy="720080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3275856" y="2276872"/>
            <a:ext cx="216024" cy="1224136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7740352" y="2348880"/>
            <a:ext cx="216024" cy="115212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 flipV="1">
            <a:off x="1547664" y="4077072"/>
            <a:ext cx="216024" cy="1008112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flipV="1">
            <a:off x="6084168" y="4077072"/>
            <a:ext cx="216024" cy="1008112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flipV="1">
            <a:off x="3923928" y="4077072"/>
            <a:ext cx="216024" cy="151216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51571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republika</a:t>
            </a:r>
            <a:endParaRPr lang="cs-CZ" sz="2400" b="1" dirty="0"/>
          </a:p>
        </p:txBody>
      </p:sp>
      <p:sp>
        <p:nvSpPr>
          <p:cNvPr id="20" name="Zástupný symbol pro obsah 8"/>
          <p:cNvSpPr txBox="1">
            <a:spLocks/>
          </p:cNvSpPr>
          <p:nvPr/>
        </p:nvSpPr>
        <p:spPr>
          <a:xfrm>
            <a:off x="403920" y="1752600"/>
            <a:ext cx="843528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1196752"/>
            <a:ext cx="2555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zánik východořímské říše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198884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rozdělení říše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83768" y="177281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císařství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31840" y="558924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???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5013176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zánik západořímské říše</a:t>
            </a:r>
            <a:endParaRPr lang="cs-CZ" sz="2400" b="1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Řím v období císařství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3200" dirty="0" smtClean="0"/>
              <a:t>(27 </a:t>
            </a:r>
            <a:r>
              <a:rPr lang="cs-CZ" sz="3200" dirty="0" err="1" smtClean="0"/>
              <a:t>přnl</a:t>
            </a:r>
            <a:r>
              <a:rPr lang="cs-CZ" sz="3200" dirty="0" smtClean="0"/>
              <a:t>.-473 </a:t>
            </a:r>
            <a:r>
              <a:rPr lang="cs-CZ" sz="3200" dirty="0" err="1" smtClean="0"/>
              <a:t>nl</a:t>
            </a:r>
            <a:r>
              <a:rPr lang="cs-CZ" sz="3200" dirty="0" smtClean="0"/>
              <a:t>.)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64536"/>
          </a:xfrm>
        </p:spPr>
        <p:txBody>
          <a:bodyPr>
            <a:normAutofit/>
          </a:bodyPr>
          <a:lstStyle/>
          <a:p>
            <a:pPr lvl="8">
              <a:buNone/>
            </a:pPr>
            <a:endParaRPr lang="cs-CZ" sz="12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pPr>
              <a:spcBef>
                <a:spcPts val="1800"/>
              </a:spcBef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1800"/>
              </a:spcBef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Bef>
                <a:spcPts val="1800"/>
              </a:spcBef>
              <a:buNone/>
            </a:pPr>
            <a:r>
              <a:rPr lang="cs-CZ" sz="2600" b="1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se stal prvním neoficiálním římským císařem?</a:t>
            </a:r>
          </a:p>
          <a:p>
            <a:pPr algn="ctr"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b) 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Octavián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c) Kleopatra</a:t>
            </a:r>
          </a:p>
          <a:p>
            <a:pPr>
              <a:spcBef>
                <a:spcPts val="1800"/>
              </a:spcBef>
              <a:buNone/>
            </a:pP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772816"/>
            <a:ext cx="8219256" cy="453654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lang="cs-CZ" sz="2600" b="1" i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6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Který panovnický</a:t>
            </a:r>
            <a:r>
              <a:rPr kumimoji="0" lang="cs-CZ" sz="2600" b="1" i="1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ea typeface="+mn-ea"/>
                <a:cs typeface="+mn-cs"/>
              </a:rPr>
              <a:t> titul je nejvyšší?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lang="cs-CZ" sz="2600" b="1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sz="2600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král	        b) triumvir		c) císař</a:t>
            </a:r>
            <a:endParaRPr kumimoji="0" lang="cs-CZ" sz="26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48264" y="3212976"/>
            <a:ext cx="1080120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7904" y="5229200"/>
            <a:ext cx="1728192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tmFilter="0,0; .5, 1; 1, 1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0811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Řím v období císařství: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528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čele stojí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neomezená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moc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silná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armáda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slabé pravomoci senátu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- římský občan bez práv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hrozba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krutovlády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755576" y="4725144"/>
            <a:ext cx="1512168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První římští císařové:</a:t>
            </a:r>
            <a:br>
              <a:rPr lang="cs-CZ" dirty="0" smtClean="0"/>
            </a:br>
            <a:r>
              <a:rPr lang="cs-CZ" sz="2700" dirty="0" smtClean="0"/>
              <a:t>(mocenský rozmach x bída občanů)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91264" cy="4824576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</a:p>
          <a:p>
            <a:pPr>
              <a:buNone/>
            </a:pP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Octavian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Augustus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(vznešený)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cs-CZ" i="1" dirty="0" smtClean="0"/>
              <a:t>(27přnl.-14 </a:t>
            </a:r>
            <a:r>
              <a:rPr lang="cs-CZ" i="1" dirty="0" err="1" smtClean="0"/>
              <a:t>nl</a:t>
            </a:r>
            <a:r>
              <a:rPr lang="cs-CZ" i="1" dirty="0" smtClean="0"/>
              <a:t>.)</a:t>
            </a:r>
          </a:p>
          <a:p>
            <a:pPr marL="85725" indent="50800">
              <a:buNone/>
            </a:pPr>
            <a:endParaRPr lang="cs-CZ" sz="1000" dirty="0" smtClean="0"/>
          </a:p>
          <a:p>
            <a:pPr marL="361950" indent="-225425">
              <a:buFontTx/>
              <a:buChar char="-"/>
            </a:pPr>
            <a:r>
              <a:rPr lang="cs-CZ" dirty="0" smtClean="0"/>
              <a:t>spolupráce se senátem</a:t>
            </a:r>
          </a:p>
          <a:p>
            <a:pPr marL="361950" indent="-225425">
              <a:buFontTx/>
              <a:buChar char="-"/>
            </a:pPr>
            <a:r>
              <a:rPr lang="cs-CZ" dirty="0" smtClean="0"/>
              <a:t>dobyvačné války (až k Labi)</a:t>
            </a:r>
          </a:p>
          <a:p>
            <a:pPr marL="361950" indent="-225425">
              <a:buNone/>
            </a:pPr>
            <a:r>
              <a:rPr lang="cs-CZ" dirty="0" smtClean="0">
                <a:latin typeface="Calibri"/>
              </a:rPr>
              <a:t>   → </a:t>
            </a:r>
            <a:r>
              <a:rPr lang="cs-CZ" dirty="0" smtClean="0"/>
              <a:t>Germáni </a:t>
            </a:r>
            <a:r>
              <a:rPr lang="cs-CZ" dirty="0" smtClean="0"/>
              <a:t>nedobyti!</a:t>
            </a:r>
          </a:p>
          <a:p>
            <a:pPr marL="361950" indent="-225425">
              <a:buFontTx/>
              <a:buChar char="-"/>
            </a:pPr>
            <a:r>
              <a:rPr lang="cs-CZ" dirty="0" smtClean="0"/>
              <a:t>podpora umění</a:t>
            </a:r>
          </a:p>
          <a:p>
            <a:pPr marL="361950" indent="-225425">
              <a:buFontTx/>
              <a:buChar char="-"/>
            </a:pPr>
            <a:r>
              <a:rPr lang="cs-CZ" dirty="0" smtClean="0"/>
              <a:t>ekonomická krize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Augustus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2132856"/>
            <a:ext cx="3003798" cy="4005064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římští císařové: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3178696" cy="4968552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Tiberius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(obávaný)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r>
              <a:rPr lang="cs-CZ" sz="2400" i="1" dirty="0" smtClean="0"/>
              <a:t>(14-37 </a:t>
            </a:r>
            <a:r>
              <a:rPr lang="cs-CZ" sz="2400" i="1" dirty="0" err="1" smtClean="0"/>
              <a:t>nl</a:t>
            </a:r>
            <a:r>
              <a:rPr lang="cs-CZ" sz="2400" i="1" dirty="0" smtClean="0"/>
              <a:t>.)</a:t>
            </a:r>
          </a:p>
          <a:p>
            <a:pPr marL="361950" indent="-225425">
              <a:spcBef>
                <a:spcPts val="0"/>
              </a:spcBef>
              <a:buFontTx/>
              <a:buChar char="-"/>
            </a:pPr>
            <a:r>
              <a:rPr lang="cs-CZ" sz="2400" dirty="0" smtClean="0"/>
              <a:t>úsporná opatření</a:t>
            </a:r>
          </a:p>
          <a:p>
            <a:pPr marL="361950" indent="-225425">
              <a:spcBef>
                <a:spcPts val="0"/>
              </a:spcBef>
              <a:buFontTx/>
              <a:buChar char="-"/>
            </a:pPr>
            <a:r>
              <a:rPr lang="cs-CZ" sz="2400" dirty="0" smtClean="0"/>
              <a:t>„dopisová“ vláda</a:t>
            </a:r>
          </a:p>
          <a:p>
            <a:pPr marL="361950" indent="-225425">
              <a:spcBef>
                <a:spcPts val="0"/>
              </a:spcBef>
              <a:buFontTx/>
              <a:buChar char="-"/>
            </a:pPr>
            <a:r>
              <a:rPr lang="cs-CZ" sz="2400" dirty="0" smtClean="0"/>
              <a:t>udušen spiklenci</a:t>
            </a:r>
          </a:p>
          <a:p>
            <a:pPr marL="361950" indent="-225425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http://upload.wikimedia.org/wikipedia/commons/1/17/Tiberius_NyCarlsberg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645024"/>
            <a:ext cx="1837457" cy="2618631"/>
          </a:xfrm>
          <a:prstGeom prst="rect">
            <a:avLst/>
          </a:prstGeom>
          <a:noFill/>
          <a:ln w="15875">
            <a:solidFill>
              <a:schemeClr val="accent1">
                <a:lumMod val="75000"/>
              </a:schemeClr>
            </a:solidFill>
          </a:ln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5004048" y="1484784"/>
            <a:ext cx="3178696" cy="4968552"/>
          </a:xfrm>
          <a:prstGeom prst="rect">
            <a:avLst/>
          </a:prstGeo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Caligula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(šílený)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(37-41 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nl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1950" marR="0" lvl="0" indent="-2254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Tx/>
              <a:buChar char="-"/>
              <a:tabLst/>
              <a:defRPr/>
            </a:pPr>
            <a:r>
              <a:rPr lang="cs-CZ" sz="2400" dirty="0" smtClean="0"/>
              <a:t>kůň senátorem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1950" marR="0" lvl="0" indent="-2254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8" name="Picture 4" descr="http://upload.wikimedia.org/wikipedia/commons/b/b7/Caligula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501008"/>
            <a:ext cx="1997358" cy="2664296"/>
          </a:xfrm>
          <a:prstGeom prst="rect">
            <a:avLst/>
          </a:prstGeom>
          <a:noFill/>
          <a:ln w="15875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římští císařové: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4032448" cy="4968552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Claudius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(učený)</a:t>
            </a:r>
          </a:p>
          <a:p>
            <a:pPr marL="0" indent="0" algn="ctr">
              <a:buNone/>
            </a:pPr>
            <a:r>
              <a:rPr lang="cs-CZ" sz="2400" i="1" dirty="0" smtClean="0"/>
              <a:t>(41-54 </a:t>
            </a:r>
            <a:r>
              <a:rPr lang="cs-CZ" sz="2400" i="1" dirty="0" err="1" smtClean="0"/>
              <a:t>nl</a:t>
            </a:r>
            <a:r>
              <a:rPr lang="cs-CZ" sz="2400" i="1" dirty="0" smtClean="0"/>
              <a:t>.)</a:t>
            </a:r>
          </a:p>
          <a:p>
            <a:pPr marL="361950" indent="-225425">
              <a:spcBef>
                <a:spcPts val="0"/>
              </a:spcBef>
              <a:buFontTx/>
              <a:buChar char="-"/>
            </a:pPr>
            <a:r>
              <a:rPr lang="cs-CZ" sz="2400" spc="-100" dirty="0" smtClean="0"/>
              <a:t>připojil k Římu část Británie</a:t>
            </a:r>
          </a:p>
          <a:p>
            <a:pPr marL="361950" indent="-225425">
              <a:spcBef>
                <a:spcPts val="0"/>
              </a:spcBef>
              <a:buFontTx/>
              <a:buChar char="-"/>
            </a:pPr>
            <a:r>
              <a:rPr lang="cs-CZ" sz="2400" dirty="0" smtClean="0"/>
              <a:t>otráven manželkou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44008" y="1484784"/>
            <a:ext cx="4104456" cy="4968552"/>
          </a:xfrm>
          <a:prstGeom prst="rect">
            <a:avLst/>
          </a:prstGeo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Nero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(šílený)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(54-68 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nl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</a:t>
            </a:r>
          </a:p>
          <a:p>
            <a:pPr marL="361950" marR="0" lvl="0" indent="-2254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Tx/>
              <a:buChar char="-"/>
              <a:tabLst/>
              <a:defRPr/>
            </a:pPr>
            <a:r>
              <a:rPr lang="cs-CZ" sz="2400" dirty="0" smtClean="0"/>
              <a:t>povraždil svou rodinu</a:t>
            </a:r>
          </a:p>
          <a:p>
            <a:pPr marL="361950" marR="0" lvl="0" indent="-22542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Tx/>
              <a:buChar char="-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zapálil Řím</a:t>
            </a:r>
          </a:p>
          <a:p>
            <a:pPr marL="361950" marR="0" lvl="0" indent="-22542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8370" name="Picture 2" descr="http://upload.wikimedia.org/wikipedia/commons/9/96/Claudius_Ny_Carlsberg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356992"/>
            <a:ext cx="2054890" cy="2736304"/>
          </a:xfrm>
          <a:prstGeom prst="rect">
            <a:avLst/>
          </a:prstGeom>
          <a:noFill/>
          <a:ln w="15875">
            <a:solidFill>
              <a:schemeClr val="accent1">
                <a:lumMod val="75000"/>
              </a:schemeClr>
            </a:solidFill>
          </a:ln>
        </p:spPr>
      </p:pic>
      <p:pic>
        <p:nvPicPr>
          <p:cNvPr id="58372" name="Picture 4" descr="http://upload.wikimedia.org/wikipedia/commons/1/12/Nero_Glyptothek_Munich_3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356992"/>
            <a:ext cx="2016224" cy="2741638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dynastie </a:t>
            </a:r>
            <a:r>
              <a:rPr lang="cs-CZ" dirty="0" err="1" smtClean="0"/>
              <a:t>Flaviovců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2700" dirty="0" smtClean="0"/>
              <a:t>(rozmach říše, výstavba Říma)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36904" cy="5184576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spc="-1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spc="-100" dirty="0" smtClean="0">
                <a:solidFill>
                  <a:schemeClr val="accent1">
                    <a:lumMod val="75000"/>
                  </a:schemeClr>
                </a:solidFill>
              </a:rPr>
              <a:t>Flavius </a:t>
            </a:r>
            <a:r>
              <a:rPr lang="cs-CZ" sz="2400" b="1" spc="-100" dirty="0" err="1" smtClean="0">
                <a:solidFill>
                  <a:schemeClr val="accent1">
                    <a:lumMod val="75000"/>
                  </a:schemeClr>
                </a:solidFill>
              </a:rPr>
              <a:t>Vespasianus</a:t>
            </a:r>
            <a:r>
              <a:rPr lang="cs-CZ" sz="2400" b="1" spc="-1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spc="-100" dirty="0" smtClean="0">
                <a:solidFill>
                  <a:schemeClr val="accent1">
                    <a:lumMod val="75000"/>
                  </a:schemeClr>
                </a:solidFill>
              </a:rPr>
              <a:t>(šetrný)</a:t>
            </a:r>
          </a:p>
          <a:p>
            <a:pPr marL="0" indent="0">
              <a:buNone/>
            </a:pPr>
            <a:r>
              <a:rPr lang="cs-CZ" sz="2400" i="1" dirty="0" smtClean="0"/>
              <a:t>	  (69-79 </a:t>
            </a:r>
            <a:r>
              <a:rPr lang="cs-CZ" sz="2400" i="1" dirty="0" err="1" smtClean="0"/>
              <a:t>nl</a:t>
            </a:r>
            <a:r>
              <a:rPr lang="cs-CZ" sz="2400" i="1" dirty="0" smtClean="0"/>
              <a:t>.)</a:t>
            </a:r>
          </a:p>
          <a:p>
            <a:pPr marL="361950" indent="-225425">
              <a:spcBef>
                <a:spcPts val="1200"/>
              </a:spcBef>
              <a:buFontTx/>
              <a:buChar char="-"/>
            </a:pPr>
            <a:r>
              <a:rPr lang="cs-CZ" sz="2400" spc="-100" dirty="0" smtClean="0"/>
              <a:t>daně</a:t>
            </a:r>
          </a:p>
          <a:p>
            <a:pPr marL="361950" indent="-225425">
              <a:spcBef>
                <a:spcPts val="1200"/>
              </a:spcBef>
              <a:buFontTx/>
              <a:buChar char="-"/>
            </a:pPr>
            <a:r>
              <a:rPr lang="cs-CZ" sz="2400" dirty="0" smtClean="0"/>
              <a:t>římské Koloseum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9394" name="Picture 2" descr="http://upload.wikimedia.org/wikipedia/commons/a/ab/Titus_Flavius_Sabinus-Vespa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645024"/>
            <a:ext cx="2740546" cy="2913971"/>
          </a:xfrm>
          <a:prstGeom prst="rect">
            <a:avLst/>
          </a:prstGeom>
          <a:noFill/>
          <a:ln w="15875"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Colosseum_Rom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628800"/>
            <a:ext cx="3456384" cy="2330878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  <p:pic>
        <p:nvPicPr>
          <p:cNvPr id="9" name="Obrázek 8" descr="Colosseum-exterior-200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4077072"/>
            <a:ext cx="3464876" cy="2454641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dynastie </a:t>
            </a:r>
            <a:r>
              <a:rPr lang="cs-CZ" dirty="0" err="1" smtClean="0"/>
              <a:t>Flaviovců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136904" cy="5328592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spc="-1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2400" b="1" spc="-100" dirty="0" err="1" smtClean="0">
                <a:solidFill>
                  <a:schemeClr val="accent1">
                    <a:lumMod val="75000"/>
                  </a:schemeClr>
                </a:solidFill>
              </a:rPr>
              <a:t>Domitianus</a:t>
            </a:r>
            <a:r>
              <a:rPr lang="cs-CZ" sz="2400" b="1" spc="-1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i="1" spc="-100" dirty="0" smtClean="0">
                <a:solidFill>
                  <a:schemeClr val="accent1">
                    <a:lumMod val="75000"/>
                  </a:schemeClr>
                </a:solidFill>
              </a:rPr>
              <a:t>(šílený)</a:t>
            </a:r>
          </a:p>
          <a:p>
            <a:pPr marL="0" indent="0" algn="ctr">
              <a:buNone/>
            </a:pPr>
            <a:r>
              <a:rPr lang="cs-CZ" sz="2400" i="1" dirty="0" smtClean="0"/>
              <a:t>(81-96 </a:t>
            </a:r>
            <a:r>
              <a:rPr lang="cs-CZ" sz="2400" i="1" dirty="0" err="1" smtClean="0"/>
              <a:t>nl</a:t>
            </a:r>
            <a:r>
              <a:rPr lang="cs-CZ" sz="2400" i="1" dirty="0" smtClean="0"/>
              <a:t>.)</a:t>
            </a:r>
          </a:p>
          <a:p>
            <a:pPr marL="0" indent="0" algn="ctr">
              <a:spcBef>
                <a:spcPts val="1200"/>
              </a:spcBef>
              <a:buFontTx/>
              <a:buChar char="-"/>
            </a:pPr>
            <a:r>
              <a:rPr lang="cs-CZ" sz="2400" spc="-100" dirty="0" smtClean="0"/>
              <a:t> opevnění Limes </a:t>
            </a:r>
            <a:r>
              <a:rPr lang="cs-CZ" sz="2400" spc="-100" dirty="0" err="1" smtClean="0"/>
              <a:t>Romanus</a:t>
            </a:r>
            <a:endParaRPr lang="cs-CZ" sz="2400" spc="-100" dirty="0" smtClean="0"/>
          </a:p>
          <a:p>
            <a:pPr marL="361950" indent="-225425">
              <a:spcBef>
                <a:spcPts val="1200"/>
              </a:spcBef>
              <a:buFontTx/>
              <a:buChar char="-"/>
            </a:pPr>
            <a:endParaRPr lang="cs-CZ" sz="2400" spc="-100" dirty="0" smtClean="0"/>
          </a:p>
          <a:p>
            <a:pPr marL="361950" indent="-225425">
              <a:spcBef>
                <a:spcPts val="1200"/>
              </a:spcBef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Bust_Domitian_Musei_Capitolini_MC11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996952"/>
            <a:ext cx="2376264" cy="3564395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  <p:pic>
        <p:nvPicPr>
          <p:cNvPr id="10" name="Obrázek 9" descr="Exercitus_romanus_80AD_pn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996952"/>
            <a:ext cx="5092914" cy="3528393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/>
              <a:t>dynastie adoptivních císařů:</a:t>
            </a:r>
            <a:br>
              <a:rPr lang="cs-CZ" dirty="0" smtClean="0"/>
            </a:br>
            <a:r>
              <a:rPr lang="cs-CZ" sz="2700" dirty="0" smtClean="0"/>
              <a:t>(útoky barbarských kmenů, hospodářská krize, pronásledování křesťanů)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424936" cy="4464496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spc="-1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sz="3600" b="1" spc="-1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b="1" spc="-100" dirty="0" smtClean="0">
                <a:solidFill>
                  <a:schemeClr val="accent1">
                    <a:lumMod val="75000"/>
                  </a:schemeClr>
                </a:solidFill>
              </a:rPr>
              <a:t>     	    </a:t>
            </a:r>
            <a:r>
              <a:rPr lang="cs-CZ" sz="2400" b="1" spc="-100" dirty="0" err="1" smtClean="0">
                <a:solidFill>
                  <a:schemeClr val="accent1">
                    <a:lumMod val="75000"/>
                  </a:schemeClr>
                </a:solidFill>
              </a:rPr>
              <a:t>Marcus</a:t>
            </a:r>
            <a:r>
              <a:rPr lang="cs-CZ" sz="2400" b="1" spc="-1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spc="-100" dirty="0" err="1" smtClean="0">
                <a:solidFill>
                  <a:schemeClr val="accent1">
                    <a:lumMod val="75000"/>
                  </a:schemeClr>
                </a:solidFill>
              </a:rPr>
              <a:t>Aurelius</a:t>
            </a:r>
            <a:r>
              <a:rPr lang="cs-CZ" sz="2400" b="1" spc="-1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i="1" spc="-100" dirty="0" smtClean="0">
                <a:solidFill>
                  <a:schemeClr val="accent1">
                    <a:lumMod val="75000"/>
                  </a:schemeClr>
                </a:solidFill>
              </a:rPr>
              <a:t>	     (filozof na trůně)</a:t>
            </a:r>
          </a:p>
          <a:p>
            <a:pPr marL="0" indent="0">
              <a:buNone/>
            </a:pPr>
            <a:r>
              <a:rPr lang="cs-CZ" sz="2400" i="1" dirty="0" smtClean="0"/>
              <a:t>                  (161-180 </a:t>
            </a:r>
            <a:r>
              <a:rPr lang="cs-CZ" sz="2400" i="1" dirty="0" err="1" smtClean="0"/>
              <a:t>nl</a:t>
            </a:r>
            <a:r>
              <a:rPr lang="cs-CZ" sz="2400" i="1" dirty="0" smtClean="0"/>
              <a:t>.)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361950" indent="-225425">
              <a:spcBef>
                <a:spcPts val="2400"/>
              </a:spcBef>
              <a:buFontTx/>
              <a:buChar char="-"/>
            </a:pPr>
            <a:r>
              <a:rPr lang="cs-CZ" sz="2400" spc="-100" dirty="0" smtClean="0"/>
              <a:t>hlad, mor, záplavy, finanční krize</a:t>
            </a:r>
          </a:p>
          <a:p>
            <a:pPr marL="361950" indent="-225425">
              <a:spcBef>
                <a:spcPts val="2400"/>
              </a:spcBef>
              <a:buFontTx/>
              <a:buChar char="-"/>
            </a:pPr>
            <a:r>
              <a:rPr lang="cs-CZ" sz="2400" spc="-100" dirty="0" smtClean="0"/>
              <a:t>nájezdy barbarských kmenů</a:t>
            </a:r>
          </a:p>
          <a:p>
            <a:pPr marL="361950" indent="-225425" algn="ctr">
              <a:spcBef>
                <a:spcPts val="1200"/>
              </a:spcBef>
              <a:buNone/>
            </a:pPr>
            <a:endParaRPr lang="cs-CZ" sz="2400" spc="-100" dirty="0" smtClean="0"/>
          </a:p>
          <a:p>
            <a:pPr marL="361950" indent="-225425">
              <a:spcBef>
                <a:spcPts val="1200"/>
              </a:spcBef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Marcus_Aurelius_Metropolitan_Museum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2348880"/>
            <a:ext cx="3085034" cy="3816424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Období </a:t>
            </a:r>
            <a:r>
              <a:rPr lang="cs-CZ" dirty="0" err="1" smtClean="0"/>
              <a:t>dominátu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2400" dirty="0" smtClean="0"/>
              <a:t>(absolutistická vláda, útoky Germánů)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3888432" cy="4968552"/>
          </a:xfr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2400" b="1" spc="-100" dirty="0" err="1" smtClean="0">
                <a:solidFill>
                  <a:schemeClr val="accent1">
                    <a:lumMod val="75000"/>
                  </a:schemeClr>
                </a:solidFill>
              </a:rPr>
              <a:t>Diocletianus</a:t>
            </a:r>
            <a:endParaRPr lang="cs-CZ" sz="2400" i="1" spc="-1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/>
              <a:t>(284-305 </a:t>
            </a:r>
            <a:r>
              <a:rPr lang="cs-CZ" sz="2400" i="1" dirty="0" err="1" smtClean="0"/>
              <a:t>nl</a:t>
            </a:r>
            <a:r>
              <a:rPr lang="cs-CZ" sz="2400" i="1" dirty="0" smtClean="0"/>
              <a:t>.)</a:t>
            </a:r>
          </a:p>
          <a:p>
            <a:pPr marL="361950" indent="-225425" algn="ctr">
              <a:spcBef>
                <a:spcPts val="1200"/>
              </a:spcBef>
              <a:buFontTx/>
              <a:buChar char="-"/>
            </a:pPr>
            <a:r>
              <a:rPr lang="cs-CZ" sz="2400" spc="-100" dirty="0" smtClean="0"/>
              <a:t>rozdělil Řím na 2 části</a:t>
            </a:r>
          </a:p>
          <a:p>
            <a:pPr marL="361950" indent="-225425" algn="ctr">
              <a:spcBef>
                <a:spcPts val="1200"/>
              </a:spcBef>
              <a:buFontTx/>
              <a:buChar char="-"/>
            </a:pPr>
            <a:r>
              <a:rPr lang="cs-CZ" sz="2400" spc="-100" dirty="0" smtClean="0"/>
              <a:t>jmenoval spoluvladaře</a:t>
            </a:r>
          </a:p>
          <a:p>
            <a:pPr marL="361950" indent="-225425" algn="ctr">
              <a:spcBef>
                <a:spcPts val="1200"/>
              </a:spcBef>
              <a:buFontTx/>
              <a:buChar char="-"/>
            </a:pPr>
            <a:endParaRPr lang="cs-CZ" sz="2400" spc="-100" dirty="0" smtClean="0"/>
          </a:p>
          <a:p>
            <a:pPr marL="361950" indent="-225425" algn="ctr">
              <a:spcBef>
                <a:spcPts val="1200"/>
              </a:spcBef>
              <a:buNone/>
            </a:pPr>
            <a:endParaRPr lang="cs-CZ" sz="2400" spc="-100" dirty="0" smtClean="0"/>
          </a:p>
          <a:p>
            <a:pPr marL="361950" indent="-225425">
              <a:spcBef>
                <a:spcPts val="1200"/>
              </a:spcBef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44008" y="1700808"/>
            <a:ext cx="3888432" cy="4968552"/>
          </a:xfrm>
          <a:prstGeom prst="rect">
            <a:avLst/>
          </a:prstGeom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-100" normalizeH="0" baseline="0" noProof="0" dirty="0" err="1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Konstantinus</a:t>
            </a:r>
            <a:endParaRPr kumimoji="0" lang="cs-CZ" sz="2400" b="0" i="1" u="none" strike="noStrike" kern="1200" cap="none" spc="-100" normalizeH="0" baseline="0" noProof="0" dirty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(306-337 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nl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</a:t>
            </a:r>
          </a:p>
          <a:p>
            <a:pPr marL="361950" marR="0" lvl="0" indent="-225425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Tx/>
              <a:buChar char="-"/>
              <a:tabLst/>
              <a:defRPr/>
            </a:pPr>
            <a:r>
              <a:rPr kumimoji="0" lang="cs-CZ" sz="2400" b="0" i="0" u="none" strike="noStrike" kern="1200" cap="none" spc="-1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založil Konstantinopol</a:t>
            </a:r>
          </a:p>
          <a:p>
            <a:pPr marL="361950" marR="0" lvl="0" indent="-225425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Tx/>
              <a:buChar char="-"/>
              <a:tabLst/>
              <a:defRPr/>
            </a:pPr>
            <a:r>
              <a:rPr kumimoji="0" lang="cs-CZ" sz="2400" b="0" i="0" u="none" strike="noStrike" kern="1200" cap="none" spc="-1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povolil křesťanství! </a:t>
            </a:r>
            <a:r>
              <a:rPr lang="cs-CZ" sz="2400" spc="-100" dirty="0" smtClean="0"/>
              <a:t>!!</a:t>
            </a:r>
            <a:endParaRPr kumimoji="0" lang="cs-CZ" sz="2400" b="0" i="0" u="none" strike="noStrike" kern="1200" cap="none" spc="-10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1950" marR="0" lvl="0" indent="-225425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Tx/>
              <a:buChar char="-"/>
              <a:tabLst/>
              <a:defRPr/>
            </a:pPr>
            <a:endParaRPr kumimoji="0" lang="cs-CZ" sz="2400" b="0" i="0" u="none" strike="noStrike" kern="1200" cap="none" spc="-10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1950" marR="0" lvl="0" indent="-225425" algn="ctr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400" b="0" i="0" u="none" strike="noStrike" kern="1200" cap="none" spc="-10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1950" marR="0" lvl="0" indent="-225425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Obrázek 6" descr="Istanbul_-_Museo_archeol__-_Diocleziano_(284-305_d_C_)_-_Foto_G__Dall'Orto_28-5-20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3717032"/>
            <a:ext cx="2031690" cy="2708920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Constantine_the_Great,_York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789040"/>
            <a:ext cx="3069341" cy="2664296"/>
          </a:xfrm>
          <a:prstGeom prst="rect">
            <a:avLst/>
          </a:prstGeom>
          <a:ln w="15875"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5085184"/>
            <a:ext cx="4680520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starověkého Říma: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2400"/>
              </a:spcBef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4.-5. st.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probíhá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stěhování národů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příčina zániku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starověkého Říma</a:t>
            </a:r>
          </a:p>
          <a:p>
            <a:pPr>
              <a:spcBef>
                <a:spcPts val="2400"/>
              </a:spcBef>
              <a:buNone/>
            </a:pPr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2400"/>
              </a:spcBef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396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nl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rozdělení říše na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Západořímskou a 			  Východořímskou</a:t>
            </a:r>
          </a:p>
          <a:p>
            <a:pPr>
              <a:spcBef>
                <a:spcPts val="2400"/>
              </a:spcBef>
            </a:pPr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2400"/>
              </a:spcBef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476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nl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poslední císař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Augustus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2400"/>
              </a:spcBef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-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zánik Západořímské říše!!!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709160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http://upload.wikimedia.org/wikipedia/commons/8/8e/Augustus_2.JPG?uselang=cs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http://upload.wikimedia.org/wikipedia/commons/1/17/Tiberius_NyCarlsberg01.jpg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http://upload.wikimedia.org/wikipedia/commons/b/b7/Caligula_02.JPG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http://upload.wikimedia.org/wikipedia/commons/9/96/Claudius_Ny_Carlsberg02.jpg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http://upload.wikimedia.org/wikipedia/commons/1/12/Nero_Glyptothek_Munich_321.jpg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http://upload.wikimedia.org/wikipedia/commons/7/79/Colosseum-exterior-2007.JPG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http://upload.wikimedia.org/wikipedia/commons/8/80/Colosseum_Rome.jpg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http://upload.wikimedia.org/wikipedia/commons/a/ab/Titus_Flavius_Sabinus-Vespa.jpg?uselang=cs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http://upload.wikimedia.org/wikipedia/commons/9/90/Bust_Domitian_Musei_Capitolini_MC1156.jpg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http://upload.wikimedia.org/wikipedia/commons/d/d2/Exercitus_romanus_80AD_png.png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http://upload.wikimedia.org/wikipedia/commons/c/c5/Marcus_Aurelius_Metropolitan_Museum.png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http://upload.wikimedia.org/wikipedia/commons/a/af/Istanbul_-_Museo_archeol._-_Diocleziano_%28284-305_d.C.%29_-_Foto_G._Dall%27Orto_28-5-2006.jpg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http://upload.wikimedia.org/wikipedia/commons/e/ea/Constantine_the_Great%2C_York_2.JPG?uselang=cs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844</TotalTime>
  <Words>267</Words>
  <Application>Microsoft Office PowerPoint</Application>
  <PresentationFormat>Předvádění na obrazovce (4:3)</PresentationFormat>
  <Paragraphs>126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Prezentace aplikace PowerPoint</vt:lpstr>
      <vt:lpstr>Starověký  řím</vt:lpstr>
      <vt:lpstr>Politický vývoj:</vt:lpstr>
      <vt:lpstr>Řím v období císařství: (27 přnl.-473 nl.)</vt:lpstr>
      <vt:lpstr>Řím v období císařství:</vt:lpstr>
      <vt:lpstr>První římští císařové: (mocenský rozmach x bída občanů)</vt:lpstr>
      <vt:lpstr>První římští císařové:</vt:lpstr>
      <vt:lpstr>První římští císařové:</vt:lpstr>
      <vt:lpstr>dynastie Flaviovců: (rozmach říše, výstavba Říma)</vt:lpstr>
      <vt:lpstr>dynastie Flaviovců:</vt:lpstr>
      <vt:lpstr>dynastie adoptivních císařů: (útoky barbarských kmenů, hospodářská krize, pronásledování křesťanů)</vt:lpstr>
      <vt:lpstr>Období dominátu: (absolutistická vláda, útoky Germánů)</vt:lpstr>
      <vt:lpstr>Zánik starověkého Říma: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řím</dc:title>
  <dc:creator>6KWG</dc:creator>
  <cp:lastModifiedBy>6KWG</cp:lastModifiedBy>
  <cp:revision>103</cp:revision>
  <dcterms:modified xsi:type="dcterms:W3CDTF">2012-11-17T22:48:24Z</dcterms:modified>
</cp:coreProperties>
</file>