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9" r:id="rId2"/>
    <p:sldId id="256" r:id="rId3"/>
    <p:sldId id="257" r:id="rId4"/>
    <p:sldId id="262" r:id="rId5"/>
    <p:sldId id="265" r:id="rId6"/>
    <p:sldId id="263" r:id="rId7"/>
    <p:sldId id="261" r:id="rId8"/>
    <p:sldId id="259" r:id="rId9"/>
    <p:sldId id="260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13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D14AF6-C514-4565-B4BD-8943721C63E7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4DE15B-104B-486C-977C-368C45E49DD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6911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DE15B-104B-486C-977C-368C45E49DD1}" type="slidenum">
              <a:rPr lang="cs-CZ" smtClean="0"/>
              <a:pPr/>
              <a:t>3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checker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hecker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7/73/Alois_Ra%C5%A1%C3%ADn.jpg" TargetMode="External"/><Relationship Id="rId13" Type="http://schemas.openxmlformats.org/officeDocument/2006/relationships/hyperlink" Target="http://upload.wikimedia.org/wikipedia/commons/5/52/Czechoslovakia01.png" TargetMode="External"/><Relationship Id="rId3" Type="http://schemas.openxmlformats.org/officeDocument/2006/relationships/hyperlink" Target="http://upload.wikimedia.org/wikipedia/commons/3/31/Masaryk_-_detail.png" TargetMode="External"/><Relationship Id="rId7" Type="http://schemas.openxmlformats.org/officeDocument/2006/relationships/hyperlink" Target="http://upload.wikimedia.org/wikipedia/commons/d/d0/Charlotta_Garrigue.jpg" TargetMode="External"/><Relationship Id="rId12" Type="http://schemas.openxmlformats.org/officeDocument/2006/relationships/hyperlink" Target="http://upload.wikimedia.org/wikipedia/commons/a/a3/Czechoslovakia1920-38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3/37/Masaryk_Beth_Alfa1.jpg?uselang=cs" TargetMode="External"/><Relationship Id="rId11" Type="http://schemas.openxmlformats.org/officeDocument/2006/relationships/hyperlink" Target="http://upload.wikimedia.org/wikipedia/commons/e/ef/Vavro_%C5%A0rob%C3%A1r.JPG?uselang=cs" TargetMode="External"/><Relationship Id="rId5" Type="http://schemas.openxmlformats.org/officeDocument/2006/relationships/hyperlink" Target="http://upload.wikimedia.org/wikipedia/commons/0/05/Masaryk_kulaty.png" TargetMode="External"/><Relationship Id="rId10" Type="http://schemas.openxmlformats.org/officeDocument/2006/relationships/hyperlink" Target="http://upload.wikimedia.org/wikipedia/commons/b/b6/Ji%C5%99%C3%AD_St%C5%99%C3%ADbrn%C3%BD.jpg" TargetMode="External"/><Relationship Id="rId4" Type="http://schemas.openxmlformats.org/officeDocument/2006/relationships/hyperlink" Target="http://upload.wikimedia.org/wikipedia/commons/d/df/Masaryk.jpg" TargetMode="External"/><Relationship Id="rId9" Type="http://schemas.openxmlformats.org/officeDocument/2006/relationships/hyperlink" Target="http://upload.wikimedia.org/wikipedia/commons/4/4f/Anton%C3%ADn_%C5%A0vehl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87908" y="2276872"/>
            <a:ext cx="8229600" cy="4032448"/>
          </a:xfrm>
        </p:spPr>
        <p:txBody>
          <a:bodyPr>
            <a:normAutofit fontScale="90000"/>
          </a:bodyPr>
          <a:lstStyle/>
          <a:p>
            <a:pPr algn="l"/>
            <a:r>
              <a:rPr lang="cs-CZ" sz="1600" b="1" dirty="0">
                <a:solidFill>
                  <a:schemeClr val="bg1"/>
                </a:solidFill>
              </a:rPr>
              <a:t>NÁZEV:			</a:t>
            </a:r>
            <a:r>
              <a:rPr lang="cs-CZ" sz="1600" b="1" dirty="0" smtClean="0">
                <a:solidFill>
                  <a:schemeClr val="bg1"/>
                </a:solidFill>
              </a:rPr>
              <a:t>VY_32_INOVACE_41D9</a:t>
            </a:r>
            <a:r>
              <a:rPr lang="cs-CZ" sz="1600" dirty="0">
                <a:solidFill>
                  <a:schemeClr val="bg1"/>
                </a:solidFill>
              </a:rPr>
              <a:t/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b="1" dirty="0">
                <a:solidFill>
                  <a:schemeClr val="bg1"/>
                </a:solidFill>
              </a:rPr>
              <a:t>ČÍSLO PROJEKTU:		CZ.1.07/1.4.00/21.1700	</a:t>
            </a:r>
            <a:r>
              <a:rPr lang="cs-CZ" sz="1600" dirty="0">
                <a:solidFill>
                  <a:schemeClr val="bg1"/>
                </a:solidFill>
              </a:rPr>
              <a:t/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b="1" dirty="0">
                <a:solidFill>
                  <a:schemeClr val="bg1"/>
                </a:solidFill>
              </a:rPr>
              <a:t>NÁZEV PROJEKTU:		Moderní škola 2011</a:t>
            </a:r>
            <a:r>
              <a:rPr lang="cs-CZ" sz="1600" dirty="0">
                <a:solidFill>
                  <a:schemeClr val="bg1"/>
                </a:solidFill>
              </a:rPr>
              <a:t/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b="1" dirty="0">
                <a:solidFill>
                  <a:schemeClr val="bg1"/>
                </a:solidFill>
              </a:rPr>
              <a:t>ŠKOLA:			</a:t>
            </a:r>
            <a:r>
              <a:rPr lang="cs-CZ" sz="1600" dirty="0">
                <a:solidFill>
                  <a:schemeClr val="bg1"/>
                </a:solidFill>
              </a:rPr>
              <a:t>Základní škola a Mateřská škola Nemilany</a:t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b="1" dirty="0">
                <a:solidFill>
                  <a:schemeClr val="bg1"/>
                </a:solidFill>
              </a:rPr>
              <a:t>VYUČUJÍCÍ:			</a:t>
            </a:r>
            <a:r>
              <a:rPr lang="cs-CZ" sz="1600" dirty="0">
                <a:solidFill>
                  <a:schemeClr val="bg1"/>
                </a:solidFill>
              </a:rPr>
              <a:t>Mgr. Iveta </a:t>
            </a:r>
            <a:r>
              <a:rPr lang="cs-CZ" sz="1600" dirty="0" err="1">
                <a:solidFill>
                  <a:schemeClr val="bg1"/>
                </a:solidFill>
              </a:rPr>
              <a:t>Š</a:t>
            </a:r>
            <a:r>
              <a:rPr lang="cs-CZ" sz="1600" dirty="0" err="1" smtClean="0">
                <a:solidFill>
                  <a:schemeClr val="bg1"/>
                </a:solidFill>
              </a:rPr>
              <a:t>lahařová</a:t>
            </a:r>
            <a:r>
              <a:rPr lang="cs-CZ" sz="1600" dirty="0">
                <a:solidFill>
                  <a:schemeClr val="bg1"/>
                </a:solidFill>
              </a:rPr>
              <a:t>	</a:t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b="1" dirty="0">
                <a:solidFill>
                  <a:schemeClr val="bg1"/>
                </a:solidFill>
              </a:rPr>
              <a:t>TÉMATICKÁ OBLAST:</a:t>
            </a:r>
            <a:r>
              <a:rPr lang="cs-CZ" sz="1600" dirty="0">
                <a:solidFill>
                  <a:schemeClr val="bg1"/>
                </a:solidFill>
              </a:rPr>
              <a:t>	</a:t>
            </a:r>
            <a:r>
              <a:rPr lang="cs-CZ" sz="1600" smtClean="0">
                <a:solidFill>
                  <a:schemeClr val="bg1"/>
                </a:solidFill>
              </a:rPr>
              <a:t>	</a:t>
            </a:r>
            <a:r>
              <a:rPr lang="cs-CZ" sz="1600" smtClean="0">
                <a:solidFill>
                  <a:schemeClr val="bg1"/>
                </a:solidFill>
              </a:rPr>
              <a:t>Moderní doba</a:t>
            </a:r>
            <a:r>
              <a:rPr lang="cs-CZ" sz="1600" dirty="0">
                <a:solidFill>
                  <a:schemeClr val="bg1"/>
                </a:solidFill>
              </a:rPr>
              <a:t>			 </a:t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b="1" dirty="0">
                <a:solidFill>
                  <a:schemeClr val="bg1"/>
                </a:solidFill>
              </a:rPr>
              <a:t> </a:t>
            </a:r>
            <a:r>
              <a:rPr lang="cs-CZ" sz="1600" dirty="0">
                <a:solidFill>
                  <a:schemeClr val="bg1"/>
                </a:solidFill>
              </a:rPr>
              <a:t/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dirty="0">
                <a:solidFill>
                  <a:schemeClr val="bg1"/>
                </a:solidFill>
              </a:rPr>
              <a:t/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b="1" dirty="0">
                <a:solidFill>
                  <a:schemeClr val="bg1"/>
                </a:solidFill>
              </a:rPr>
              <a:t> PŘEDMĚT:	</a:t>
            </a:r>
            <a:r>
              <a:rPr lang="cs-CZ" sz="1600" dirty="0" smtClean="0">
                <a:solidFill>
                  <a:schemeClr val="bg1"/>
                </a:solidFill>
              </a:rPr>
              <a:t>D</a:t>
            </a:r>
            <a:r>
              <a:rPr lang="cs-CZ" sz="1600" b="1" dirty="0">
                <a:solidFill>
                  <a:schemeClr val="bg1"/>
                </a:solidFill>
              </a:rPr>
              <a:t>		ROČNÍK:	</a:t>
            </a:r>
            <a:r>
              <a:rPr lang="cs-CZ" sz="1600" dirty="0">
                <a:solidFill>
                  <a:schemeClr val="bg1"/>
                </a:solidFill>
              </a:rPr>
              <a:t>9.</a:t>
            </a:r>
            <a:r>
              <a:rPr lang="cs-CZ" sz="1600" b="1" dirty="0">
                <a:solidFill>
                  <a:schemeClr val="bg1"/>
                </a:solidFill>
              </a:rPr>
              <a:t> </a:t>
            </a:r>
            <a:r>
              <a:rPr lang="cs-CZ" sz="1600" dirty="0">
                <a:solidFill>
                  <a:schemeClr val="bg1"/>
                </a:solidFill>
              </a:rPr>
              <a:t>	</a:t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b="1" dirty="0">
                <a:solidFill>
                  <a:schemeClr val="bg1"/>
                </a:solidFill>
              </a:rPr>
              <a:t> </a:t>
            </a:r>
            <a:r>
              <a:rPr lang="cs-CZ" sz="1600" dirty="0" smtClean="0">
                <a:solidFill>
                  <a:schemeClr val="bg1"/>
                </a:solidFill>
              </a:rPr>
              <a:t/>
            </a:r>
            <a:br>
              <a:rPr lang="cs-CZ" sz="1600" dirty="0" smtClean="0">
                <a:solidFill>
                  <a:schemeClr val="bg1"/>
                </a:solidFill>
              </a:rPr>
            </a:br>
            <a:r>
              <a:rPr lang="cs-CZ" sz="1600" dirty="0" smtClean="0">
                <a:solidFill>
                  <a:schemeClr val="bg1"/>
                </a:solidFill>
              </a:rPr>
              <a:t/>
            </a:r>
            <a:br>
              <a:rPr lang="cs-CZ" sz="1600" dirty="0" smtClean="0">
                <a:solidFill>
                  <a:schemeClr val="bg1"/>
                </a:solidFill>
              </a:rPr>
            </a:br>
            <a:r>
              <a:rPr lang="cs-CZ" sz="1600" b="1" dirty="0" smtClean="0">
                <a:solidFill>
                  <a:schemeClr val="bg1"/>
                </a:solidFill>
              </a:rPr>
              <a:t>NÁZEV </a:t>
            </a:r>
            <a:r>
              <a:rPr lang="cs-CZ" sz="1600" b="1" dirty="0">
                <a:solidFill>
                  <a:schemeClr val="bg1"/>
                </a:solidFill>
              </a:rPr>
              <a:t>MATERIÁLU:	</a:t>
            </a:r>
            <a:r>
              <a:rPr lang="cs-CZ" sz="1600" b="1" dirty="0" smtClean="0">
                <a:solidFill>
                  <a:schemeClr val="bg1"/>
                </a:solidFill>
              </a:rPr>
              <a:t>	</a:t>
            </a:r>
            <a:r>
              <a:rPr lang="cs-CZ" sz="1600" dirty="0" smtClean="0">
                <a:solidFill>
                  <a:schemeClr val="bg1"/>
                </a:solidFill>
              </a:rPr>
              <a:t>Vznik </a:t>
            </a:r>
            <a:r>
              <a:rPr lang="cs-CZ" sz="1600" dirty="0">
                <a:solidFill>
                  <a:schemeClr val="bg1"/>
                </a:solidFill>
              </a:rPr>
              <a:t>ČSR</a:t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b="1" dirty="0">
                <a:solidFill>
                  <a:schemeClr val="bg1"/>
                </a:solidFill>
              </a:rPr>
              <a:t> </a:t>
            </a:r>
            <a:r>
              <a:rPr lang="cs-CZ" sz="1600" dirty="0">
                <a:solidFill>
                  <a:schemeClr val="bg1"/>
                </a:solidFill>
              </a:rPr>
              <a:t/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dirty="0">
                <a:solidFill>
                  <a:schemeClr val="bg1"/>
                </a:solidFill>
              </a:rPr>
              <a:t/>
            </a:r>
            <a:br>
              <a:rPr lang="cs-CZ" sz="1600" dirty="0">
                <a:solidFill>
                  <a:schemeClr val="bg1"/>
                </a:solidFill>
              </a:rPr>
            </a:br>
            <a:r>
              <a:rPr lang="cs-CZ" sz="1600" b="1" dirty="0" smtClean="0">
                <a:solidFill>
                  <a:schemeClr val="bg1"/>
                </a:solidFill>
              </a:rPr>
              <a:t>ANOTACE:			</a:t>
            </a:r>
            <a:r>
              <a:rPr lang="cs-CZ" sz="1600" dirty="0" smtClean="0">
                <a:solidFill>
                  <a:schemeClr val="bg1"/>
                </a:solidFill>
              </a:rPr>
              <a:t>Materiál </a:t>
            </a:r>
            <a:r>
              <a:rPr lang="cs-CZ" sz="1600" dirty="0">
                <a:solidFill>
                  <a:schemeClr val="bg1"/>
                </a:solidFill>
              </a:rPr>
              <a:t>je určen pro práci na interaktivní </a:t>
            </a:r>
            <a:r>
              <a:rPr lang="cs-CZ" sz="1600" dirty="0" smtClean="0">
                <a:solidFill>
                  <a:schemeClr val="bg1"/>
                </a:solidFill>
              </a:rPr>
              <a:t>tabuli. Prezentace </a:t>
            </a:r>
            <a:r>
              <a:rPr lang="cs-CZ" sz="1600" dirty="0">
                <a:solidFill>
                  <a:schemeClr val="bg1"/>
                </a:solidFill>
              </a:rPr>
              <a:t>seznamuje </a:t>
            </a:r>
            <a:r>
              <a:rPr lang="cs-CZ" sz="1600" dirty="0" smtClean="0">
                <a:solidFill>
                  <a:schemeClr val="bg1"/>
                </a:solidFill>
              </a:rPr>
              <a:t>			žáky </a:t>
            </a:r>
            <a:r>
              <a:rPr lang="cs-CZ" sz="1600" dirty="0">
                <a:solidFill>
                  <a:schemeClr val="bg1"/>
                </a:solidFill>
              </a:rPr>
              <a:t>s okolnostmi vzniku Československé  </a:t>
            </a:r>
            <a:r>
              <a:rPr lang="cs-CZ" sz="1600" dirty="0" smtClean="0">
                <a:solidFill>
                  <a:schemeClr val="bg1"/>
                </a:solidFill>
              </a:rPr>
              <a:t>republiky</a:t>
            </a:r>
            <a:r>
              <a:rPr lang="cs-CZ" sz="1600" dirty="0">
                <a:solidFill>
                  <a:schemeClr val="bg1"/>
                </a:solidFill>
              </a:rPr>
              <a:t>, přibližuje významné </a:t>
            </a:r>
            <a:r>
              <a:rPr lang="cs-CZ" sz="1600" dirty="0" smtClean="0">
                <a:solidFill>
                  <a:schemeClr val="bg1"/>
                </a:solidFill>
              </a:rPr>
              <a:t>			osobnosti října </a:t>
            </a:r>
            <a:r>
              <a:rPr lang="cs-CZ" sz="1600" dirty="0">
                <a:solidFill>
                  <a:schemeClr val="bg1"/>
                </a:solidFill>
              </a:rPr>
              <a:t>1918- zvláště T. </a:t>
            </a:r>
            <a:r>
              <a:rPr lang="cs-CZ" sz="1600" dirty="0" smtClean="0">
                <a:solidFill>
                  <a:schemeClr val="bg1"/>
                </a:solidFill>
              </a:rPr>
              <a:t>G. Masaryka</a:t>
            </a:r>
            <a:r>
              <a:rPr lang="cs-CZ" sz="1600" dirty="0">
                <a:solidFill>
                  <a:schemeClr val="bg1"/>
                </a:solidFill>
              </a:rPr>
              <a:t>. </a:t>
            </a:r>
            <a:endParaRPr lang="cs-CZ" dirty="0"/>
          </a:p>
        </p:txBody>
      </p:sp>
      <p:pic>
        <p:nvPicPr>
          <p:cNvPr id="1026" name="obrázek 1" descr="Popis: 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92696"/>
            <a:ext cx="55340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1488423"/>
      </p:ext>
    </p:extLst>
  </p:cSld>
  <p:clrMapOvr>
    <a:masterClrMapping/>
  </p:clrMapOvr>
  <p:transition spd="slow">
    <p:checker/>
    <p:sndAc>
      <p:stSnd>
        <p:snd r:embed="rId2" name="chime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57158" y="571480"/>
            <a:ext cx="8229600" cy="4797436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VZNIK</a:t>
            </a:r>
            <a:b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ČESKOSLOVENSKÉ REPUBLIKY</a:t>
            </a:r>
            <a:endParaRPr lang="cs-CZ" b="1" u="sng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1763688" y="332656"/>
            <a:ext cx="5976664" cy="1272204"/>
          </a:xfrm>
          <a:ln w="31750">
            <a:solidFill>
              <a:schemeClr val="accent6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1. Světová válka...</a:t>
            </a: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428596" y="1714488"/>
            <a:ext cx="8358246" cy="4786346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cs-CZ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... rozpoutala i u Čechů vlnu emigrace na západ, zejména 			      do USA</a:t>
            </a:r>
          </a:p>
          <a:p>
            <a:pPr algn="l"/>
            <a:endParaRPr lang="cs-CZ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algn="l"/>
            <a:r>
              <a:rPr lang="cs-CZ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... vedla k vytvoření československých legií bojujících 	               převážně na straně Dohody</a:t>
            </a:r>
          </a:p>
          <a:p>
            <a:pPr algn="l"/>
            <a:endParaRPr lang="cs-CZ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algn="l"/>
            <a:r>
              <a:rPr lang="cs-CZ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... vedla ke zformování zahraničního a domácího odboje</a:t>
            </a:r>
          </a:p>
          <a:p>
            <a:pPr algn="l"/>
            <a:endParaRPr lang="cs-CZ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algn="l"/>
            <a:r>
              <a:rPr lang="cs-CZ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... povzbudila československé politiky k prosazování     myšlenky na vznik samostatného československého státu</a:t>
            </a:r>
          </a:p>
          <a:p>
            <a:r>
              <a:rPr lang="cs-CZ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	</a:t>
            </a:r>
            <a:endParaRPr lang="cs-CZ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>
    <p:checker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214446"/>
          </a:xfrm>
          <a:ln w="31750">
            <a:solidFill>
              <a:schemeClr val="accent6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Tomáš Garrigue Masaryk</a:t>
            </a:r>
            <a:b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(1850 Hodonín- 1937 zámek v Lánech)</a:t>
            </a:r>
            <a:endParaRPr lang="cs-CZ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568952" cy="4871464"/>
          </a:xfrm>
        </p:spPr>
        <p:txBody>
          <a:bodyPr>
            <a:normAutofit/>
          </a:bodyPr>
          <a:lstStyle/>
          <a:p>
            <a:endParaRPr lang="cs-CZ" sz="1900" b="1" dirty="0" smtClean="0">
              <a:solidFill>
                <a:schemeClr val="tx1"/>
              </a:solidFill>
            </a:endParaRP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filozof, profesor na UK, poslanec Říšské rady, 1. čsl. prezident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domácí učitel </a:t>
            </a: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sym typeface="Wingdings 3"/>
              </a:rPr>
              <a:t> gymnázium ve Vídni, univerzita v Itálii</a:t>
            </a:r>
          </a:p>
          <a:p>
            <a:pPr algn="l"/>
            <a:endParaRPr lang="cs-CZ" sz="2400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manželka Charlotta Garrigue (</a:t>
            </a: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gency FB" pitchFamily="34" charset="0"/>
              </a:rPr>
              <a:t>† </a:t>
            </a: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1923), </a:t>
            </a:r>
          </a:p>
          <a:p>
            <a:pPr algn="l"/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 děti Alice, Herbert (</a:t>
            </a: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gency FB" pitchFamily="34" charset="0"/>
              </a:rPr>
              <a:t>†</a:t>
            </a: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1915</a:t>
            </a: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gency FB" pitchFamily="34" charset="0"/>
              </a:rPr>
              <a:t>)</a:t>
            </a: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, Jan a Olga </a:t>
            </a:r>
          </a:p>
          <a:p>
            <a:pPr algn="l"/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1914 emigrace na Západ </a:t>
            </a: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sym typeface="Wingdings 3"/>
              </a:rPr>
              <a:t>myšlenka </a:t>
            </a:r>
          </a:p>
          <a:p>
            <a:pPr algn="l"/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sym typeface="Wingdings 3"/>
              </a:rPr>
              <a:t>   vzniku samostatného státu!!!</a:t>
            </a:r>
          </a:p>
          <a:p>
            <a:pPr algn="l"/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sym typeface="Wingdings 3"/>
              </a:rPr>
              <a:t>- 1918- 1935 prezident ČSR</a:t>
            </a:r>
            <a:endParaRPr lang="cs-CZ" sz="2400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Obrázek 4" descr="Masaryk_-_detai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3429000"/>
            <a:ext cx="2584654" cy="2753993"/>
          </a:xfrm>
          <a:prstGeom prst="rect">
            <a:avLst/>
          </a:prstGeom>
        </p:spPr>
      </p:pic>
    </p:spTree>
  </p:cSld>
  <p:clrMapOvr>
    <a:masterClrMapping/>
  </p:clrMapOvr>
  <p:transition spd="slow"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„tatíček Masaryk“			Charlotta </a:t>
            </a:r>
            <a:r>
              <a:rPr lang="cs-CZ" sz="28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Gariggue</a:t>
            </a:r>
            <a:endParaRPr lang="cs-CZ" sz="28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Obrázek 2" descr="Masaryk_kulat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124744"/>
            <a:ext cx="3404340" cy="3600400"/>
          </a:xfrm>
          <a:prstGeom prst="rect">
            <a:avLst/>
          </a:prstGeom>
        </p:spPr>
      </p:pic>
      <p:pic>
        <p:nvPicPr>
          <p:cNvPr id="6" name="Obrázek 5" descr="Charlotta_Garrigu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1196752"/>
            <a:ext cx="2593057" cy="3289550"/>
          </a:xfrm>
          <a:prstGeom prst="rect">
            <a:avLst/>
          </a:prstGeom>
        </p:spPr>
      </p:pic>
      <p:pic>
        <p:nvPicPr>
          <p:cNvPr id="5" name="Obrázek 4" descr="Masaryk_Beth_Alfa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71800" y="4221088"/>
            <a:ext cx="3534238" cy="2452328"/>
          </a:xfrm>
          <a:prstGeom prst="rect">
            <a:avLst/>
          </a:prstGeom>
        </p:spPr>
      </p:pic>
    </p:spTree>
  </p:cSld>
  <p:clrMapOvr>
    <a:masterClrMapping/>
  </p:clrMapOvr>
  <p:transition spd="slow"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1835696" y="404664"/>
            <a:ext cx="5760640" cy="1080120"/>
          </a:xfrm>
          <a:ln w="31750">
            <a:solidFill>
              <a:schemeClr val="accent6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Události roku 1918</a:t>
            </a: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251520" y="1571612"/>
            <a:ext cx="8678198" cy="4857784"/>
          </a:xfrm>
        </p:spPr>
        <p:txBody>
          <a:bodyPr>
            <a:normAutofit fontScale="92500"/>
          </a:bodyPr>
          <a:lstStyle/>
          <a:p>
            <a:pPr algn="l">
              <a:buFontTx/>
              <a:buChar char="-"/>
            </a:pPr>
            <a:endParaRPr lang="cs-CZ" sz="2800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l">
              <a:buFontTx/>
              <a:buChar char="-"/>
            </a:pP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pol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. r. 1918</a:t>
            </a: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: 	v Paříži vzniká prozatímní čsl. vláda, 				doma Národní výbor</a:t>
            </a:r>
          </a:p>
          <a:p>
            <a:pPr algn="l"/>
            <a:endParaRPr lang="cs-CZ" sz="2800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algn="l">
              <a:buFontTx/>
              <a:buChar char="-"/>
            </a:pP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18. října 1918</a:t>
            </a: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:	Masaryk vydává Washingtonskou deklaraci</a:t>
            </a:r>
          </a:p>
          <a:p>
            <a:pPr algn="l">
              <a:buFontTx/>
              <a:buChar char="-"/>
            </a:pPr>
            <a:endParaRPr lang="cs-CZ" sz="2800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algn="l">
              <a:buFontTx/>
              <a:buChar char="-"/>
            </a:pP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28. října 1918</a:t>
            </a: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:	a) R-U přijímá mírové podmínky 			    		    prezidenta Wilsona</a:t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			b) Národní výbor </a:t>
            </a:r>
            <a:r>
              <a:rPr lang="cs-CZ" sz="2800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vyhlašuje</a:t>
            </a: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					     </a:t>
            </a:r>
            <a:r>
              <a:rPr lang="cs-CZ" sz="2800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samostatný československý stát</a:t>
            </a: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!!!</a:t>
            </a:r>
          </a:p>
          <a:p>
            <a:endParaRPr lang="cs-CZ" i="1" dirty="0" smtClean="0"/>
          </a:p>
        </p:txBody>
      </p:sp>
    </p:spTree>
  </p:cSld>
  <p:clrMapOvr>
    <a:masterClrMapping/>
  </p:clrMapOvr>
  <p:transition spd="slow"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endParaRPr lang="cs-CZ" sz="2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Zástupný symbol pro text 25"/>
          <p:cNvSpPr>
            <a:spLocks noGrp="1"/>
          </p:cNvSpPr>
          <p:nvPr>
            <p:ph idx="4294967295"/>
          </p:nvPr>
        </p:nvSpPr>
        <p:spPr>
          <a:xfrm>
            <a:off x="792163" y="1844824"/>
            <a:ext cx="8351837" cy="4454525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Alois </a:t>
            </a:r>
            <a:r>
              <a:rPr lang="cs-CZ" sz="20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Rašín</a:t>
            </a:r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               Antonín Švehla</a:t>
            </a:r>
            <a:r>
              <a:rPr lang="cs-CZ" sz="20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	                </a:t>
            </a:r>
            <a:r>
              <a:rPr lang="cs-CZ" sz="20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Vavro</a:t>
            </a:r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Šrobár</a:t>
            </a:r>
            <a:endParaRPr lang="cs-CZ" sz="20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cs-CZ" sz="2000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cs-CZ" sz="20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cs-CZ" sz="20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cs-CZ" sz="20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			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cs-CZ" sz="20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			František Soukup		Jiří Stříbrný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endParaRPr lang="cs-CZ" sz="20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60648"/>
            <a:ext cx="8424936" cy="1477328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„Muži 28. října“</a:t>
            </a:r>
            <a:r>
              <a:rPr lang="cs-CZ" sz="1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1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1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cs-CZ" sz="10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sz="2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= pětice čsl. politiků, kteří jménem Národního výboru vyhlásili samostatný čsl. stát</a:t>
            </a:r>
            <a:endParaRPr lang="cs-CZ" dirty="0"/>
          </a:p>
        </p:txBody>
      </p:sp>
      <p:pic>
        <p:nvPicPr>
          <p:cNvPr id="6" name="Obrázek 5" descr="ALOIS_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2276872"/>
            <a:ext cx="1440160" cy="1966206"/>
          </a:xfrm>
          <a:prstGeom prst="rect">
            <a:avLst/>
          </a:prstGeom>
        </p:spPr>
      </p:pic>
      <p:pic>
        <p:nvPicPr>
          <p:cNvPr id="7" name="Obrázek 6" descr="ANTONN~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2276872"/>
            <a:ext cx="1457717" cy="1965003"/>
          </a:xfrm>
          <a:prstGeom prst="rect">
            <a:avLst/>
          </a:prstGeom>
        </p:spPr>
      </p:pic>
      <p:pic>
        <p:nvPicPr>
          <p:cNvPr id="8" name="Obrázek 7" descr="VAVRO_~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2276872"/>
            <a:ext cx="1471533" cy="1944215"/>
          </a:xfrm>
          <a:prstGeom prst="rect">
            <a:avLst/>
          </a:prstGeom>
        </p:spPr>
      </p:pic>
      <p:pic>
        <p:nvPicPr>
          <p:cNvPr id="9" name="Obrázek 8" descr="JI_STB~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64088" y="4797152"/>
            <a:ext cx="1412748" cy="1920240"/>
          </a:xfrm>
          <a:prstGeom prst="rect">
            <a:avLst/>
          </a:prstGeom>
        </p:spPr>
      </p:pic>
      <p:pic>
        <p:nvPicPr>
          <p:cNvPr id="10" name="Obrázek 9" descr="soukup2-4a570bf836b65_275x37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15816" y="4797152"/>
            <a:ext cx="1391506" cy="1872208"/>
          </a:xfrm>
          <a:prstGeom prst="rect">
            <a:avLst/>
          </a:prstGeom>
        </p:spPr>
      </p:pic>
    </p:spTree>
  </p:cSld>
  <p:clrMapOvr>
    <a:masterClrMapping/>
  </p:clrMapOvr>
  <p:transition spd="slow"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428596" y="1500174"/>
            <a:ext cx="8429684" cy="3801034"/>
          </a:xfrm>
          <a:ln w="31750"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algn="l">
              <a:buFontTx/>
              <a:buChar char="-"/>
            </a:pPr>
            <a:endParaRPr lang="cs-CZ" sz="2800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l">
              <a:buFontTx/>
              <a:buChar char="-"/>
            </a:pP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30. října:		</a:t>
            </a: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Slováci vydávají Martinskou deklaraci	</a:t>
            </a:r>
          </a:p>
          <a:p>
            <a:pPr algn="l"/>
            <a:endParaRPr lang="cs-CZ" sz="2800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algn="l">
              <a:buFontTx/>
              <a:buChar char="-"/>
            </a:pP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14.listopadu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:</a:t>
            </a: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	československý stát prohlášen za 				</a:t>
            </a:r>
            <a:r>
              <a:rPr lang="cs-CZ" sz="2800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republiku</a:t>
            </a: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!!!</a:t>
            </a:r>
          </a:p>
          <a:p>
            <a:pPr algn="l"/>
            <a:endParaRPr lang="cs-CZ" sz="2800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algn="l"/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- 10. září 1919:</a:t>
            </a:r>
            <a:r>
              <a:rPr lang="cs-CZ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	k ČSR připojena Podkarpatská Rus</a:t>
            </a:r>
            <a:endParaRPr lang="cs-CZ" sz="2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467544" y="260648"/>
            <a:ext cx="8280920" cy="936104"/>
          </a:xfrm>
          <a:ln w="31750">
            <a:solidFill>
              <a:schemeClr val="accent6"/>
            </a:solidFill>
          </a:ln>
        </p:spPr>
        <p:txBody>
          <a:bodyPr>
            <a:normAutofit fontScale="90000"/>
          </a:bodyPr>
          <a:lstStyle/>
          <a:p>
            <a:r>
              <a:rPr lang="cs-CZ" sz="31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31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31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31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31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31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31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31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31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Mapa nově vzniklé ČSR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2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2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endParaRPr lang="cs-CZ" sz="2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Obrázek 2" descr="Czechoslovakia1920-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340768"/>
            <a:ext cx="4595664" cy="2711442"/>
          </a:xfrm>
          <a:prstGeom prst="rect">
            <a:avLst/>
          </a:prstGeom>
        </p:spPr>
      </p:pic>
      <p:pic>
        <p:nvPicPr>
          <p:cNvPr id="5" name="Obrázek 4" descr="Czechoslovakia0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4005064"/>
            <a:ext cx="5858336" cy="2664296"/>
          </a:xfrm>
          <a:prstGeom prst="rect">
            <a:avLst/>
          </a:prstGeom>
        </p:spPr>
      </p:pic>
    </p:spTree>
  </p:cSld>
  <p:clrMapOvr>
    <a:masterClrMapping/>
  </p:clrMapOvr>
  <p:transition spd="slow"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0609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Zdroje:</a:t>
            </a:r>
            <a:endParaRPr lang="cs-CZ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5328592"/>
          </a:xfrm>
        </p:spPr>
        <p:txBody>
          <a:bodyPr>
            <a:normAutofit/>
          </a:bodyPr>
          <a:lstStyle/>
          <a:p>
            <a:r>
              <a:rPr lang="cs-CZ" sz="1800" dirty="0" smtClean="0">
                <a:hlinkClick r:id="rId3"/>
              </a:rPr>
              <a:t>http://upload.wikimedia.org/wikipedia/commons/3/31/Masaryk_-_detail.png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http://upload.wikimedia.org/wikipedia/commons/d/df/Masaryk.jpg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http://upload.wikimedia.org/wikipedia/commons/0/05/Masaryk_kulaty.png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http://upload.wikimedia.org/wikipedia/commons/3/37/Masaryk_Beth_Alfa1.jpg?uselang=cs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http://upload.wikimedia.org/wikipedia/commons/d/d0/Charlotta_Garrigue.jpg</a:t>
            </a:r>
            <a:endParaRPr lang="cs-CZ" sz="1800" dirty="0" smtClean="0"/>
          </a:p>
          <a:p>
            <a:r>
              <a:rPr lang="cs-CZ" sz="1800" dirty="0" smtClean="0">
                <a:hlinkClick r:id="rId8"/>
              </a:rPr>
              <a:t>http://upload.wikimedia.org/wikipedia/commons/7/73/Alois_Ra%C5%A1%C3%ADn.jpg</a:t>
            </a:r>
            <a:endParaRPr lang="cs-CZ" sz="1800" dirty="0" smtClean="0"/>
          </a:p>
          <a:p>
            <a:r>
              <a:rPr lang="cs-CZ" sz="1800" dirty="0" smtClean="0">
                <a:hlinkClick r:id="rId9"/>
              </a:rPr>
              <a:t>http://upload.wikimedia.org/wikipedia/commons/4/4f/Anton%C3%ADn_%C5%A0vehla.jpg</a:t>
            </a:r>
            <a:endParaRPr lang="cs-CZ" sz="1800" dirty="0" smtClean="0"/>
          </a:p>
          <a:p>
            <a:r>
              <a:rPr lang="cs-CZ" sz="1800" dirty="0" smtClean="0">
                <a:hlinkClick r:id="rId10"/>
              </a:rPr>
              <a:t>http://upload.wikimedia.org/wikipedia/commons/b/b6/Ji%C5%99%C3%AD_St%C5%99%C3%ADbrn%C3%BD.jpg</a:t>
            </a:r>
            <a:endParaRPr lang="cs-CZ" sz="1800" dirty="0" smtClean="0"/>
          </a:p>
          <a:p>
            <a:r>
              <a:rPr lang="cs-CZ" sz="1800" dirty="0" smtClean="0">
                <a:hlinkClick r:id="rId11"/>
              </a:rPr>
              <a:t>http://upload.wikimedia.org/wikipedia/commons/e/ef/Vavro_%C5%A0rob%C3%A1r.JPG?uselang=cs</a:t>
            </a:r>
            <a:endParaRPr lang="cs-CZ" sz="1800" dirty="0" smtClean="0"/>
          </a:p>
          <a:p>
            <a:r>
              <a:rPr lang="cs-CZ" sz="1800" dirty="0" smtClean="0">
                <a:hlinkClick r:id="rId12"/>
              </a:rPr>
              <a:t>http://upload.wikimedia.org/wikipedia/commons/a/a3/Czechoslovakia1920-38.jpg</a:t>
            </a:r>
            <a:endParaRPr lang="cs-CZ" sz="1800" dirty="0" smtClean="0"/>
          </a:p>
          <a:p>
            <a:r>
              <a:rPr lang="cs-CZ" sz="1800" dirty="0" smtClean="0">
                <a:hlinkClick r:id="rId13"/>
              </a:rPr>
              <a:t>http://upload.wikimedia.org/wikipedia/commons/5/52/Czechoslovakia01.png</a:t>
            </a:r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ransition spd="slow"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157</Words>
  <Application>Microsoft Office PowerPoint</Application>
  <PresentationFormat>Předvádění na obrazovce (4:3)</PresentationFormat>
  <Paragraphs>60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NÁZEV:   VY_32_INOVACE_41D9 ČÍSLO PROJEKTU:  CZ.1.07/1.4.00/21.1700  NÁZEV PROJEKTU:  Moderní škola 2011 ŠKOLA:   Základní škola a Mateřská škola Nemilany VYUČUJÍCÍ:   Mgr. Iveta Šlahařová  TÉMATICKÁ OBLAST:  Moderní doba         PŘEDMĚT: D  ROČNÍK: 9.      NÁZEV MATERIÁLU:  Vznik ČSR    ANOTACE:   Materiál je určen pro práci na interaktivní tabuli. Prezentace seznamuje    žáky s okolnostmi vzniku Československé  republiky, přibližuje významné    osobnosti října 1918- zvláště T. G. Masaryka. </vt:lpstr>
      <vt:lpstr>VZNIK  ČESKOSLOVENSKÉ REPUBLIKY</vt:lpstr>
      <vt:lpstr>1. Světová válka...</vt:lpstr>
      <vt:lpstr>Tomáš Garrigue Masaryk (1850 Hodonín- 1937 zámek v Lánech)</vt:lpstr>
      <vt:lpstr>„tatíček Masaryk“   Charlotta Gariggue</vt:lpstr>
      <vt:lpstr>Události roku 1918</vt:lpstr>
      <vt:lpstr>               </vt:lpstr>
      <vt:lpstr>Prezentace aplikace PowerPoint</vt:lpstr>
      <vt:lpstr>    Mapa nově vzniklé ČSR     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VZNIK  ČESKOSLOVENSKÉ REPUBLIKY</dc:title>
  <dc:creator>0JY9</dc:creator>
  <cp:lastModifiedBy>6KWG</cp:lastModifiedBy>
  <cp:revision>45</cp:revision>
  <dcterms:modified xsi:type="dcterms:W3CDTF">2012-11-17T22:58:41Z</dcterms:modified>
</cp:coreProperties>
</file>