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81" r:id="rId2"/>
    <p:sldId id="256" r:id="rId3"/>
    <p:sldId id="257" r:id="rId4"/>
    <p:sldId id="258" r:id="rId5"/>
    <p:sldId id="278" r:id="rId6"/>
    <p:sldId id="260" r:id="rId7"/>
    <p:sldId id="277" r:id="rId8"/>
    <p:sldId id="262" r:id="rId9"/>
    <p:sldId id="263" r:id="rId10"/>
    <p:sldId id="264" r:id="rId11"/>
    <p:sldId id="266" r:id="rId12"/>
    <p:sldId id="267" r:id="rId13"/>
    <p:sldId id="268" r:id="rId14"/>
    <p:sldId id="279" r:id="rId15"/>
    <p:sldId id="272" r:id="rId16"/>
    <p:sldId id="273" r:id="rId17"/>
    <p:sldId id="280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ED6"/>
    <a:srgbClr val="181E0C"/>
    <a:srgbClr val="232C12"/>
    <a:srgbClr val="332F1D"/>
    <a:srgbClr val="2029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5FDD01-460F-4BC4-87AC-5CA4CE2ED6A9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3F64C7-4C84-4C07-9624-E89680DEA4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5240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F64C7-4C84-4C07-9624-E89680DEA43C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A68D13-6C45-491B-BBF5-D52DE7F855EB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A68D13-6C45-491B-BBF5-D52DE7F855EB}" type="slidenum">
              <a:rPr lang="cs-CZ" smtClean="0"/>
              <a:pPr/>
              <a:t>19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1E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c/c5/HitlerMussolini1934Venice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5/5e/Hideki_Tojo_posing_cropped.jpg" TargetMode="External"/><Relationship Id="rId13" Type="http://schemas.openxmlformats.org/officeDocument/2006/relationships/hyperlink" Target="http://upload.wikimedia.org/wikipedia/commons/0/03/Gelb_manstein.gif" TargetMode="External"/><Relationship Id="rId3" Type="http://schemas.openxmlformats.org/officeDocument/2006/relationships/hyperlink" Target="http://upload.wikimedia.org/wikipedia/commons/2/27/De_Gaulle-OWI.jpg" TargetMode="External"/><Relationship Id="rId7" Type="http://schemas.openxmlformats.org/officeDocument/2006/relationships/hyperlink" Target="http://upload.wikimedia.org/wikipedia/commons/6/65/Mussolini-ggbain.jpg" TargetMode="External"/><Relationship Id="rId12" Type="http://schemas.openxmlformats.org/officeDocument/2006/relationships/hyperlink" Target="http://upload.wikimedia.org/wikipedia/commons/1/11/CarteLigneMaginot.png" TargetMode="External"/><Relationship Id="rId2" Type="http://schemas.openxmlformats.org/officeDocument/2006/relationships/hyperlink" Target="http://upload.wikimedia.org/wikipedia/commons/3/35/Churchill_portrait_NYP_45063.jpg" TargetMode="External"/><Relationship Id="rId16" Type="http://schemas.openxmlformats.org/officeDocument/2006/relationships/hyperlink" Target="http://upload.wikimedia.org/wikipedia/commons/b/b0/UK_Radar1940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6/66/Adolf_Hitler-1933.jpg" TargetMode="External"/><Relationship Id="rId11" Type="http://schemas.openxmlformats.org/officeDocument/2006/relationships/hyperlink" Target="http://upload.wikimedia.org/wikipedia/commons/8/8d/Second_world_war_europe_1939_map_de.png" TargetMode="External"/><Relationship Id="rId5" Type="http://schemas.openxmlformats.org/officeDocument/2006/relationships/hyperlink" Target="http://upload.wikimedia.org/wikipedia/commons/1/16/Stalin_lg_zlx1.jpg" TargetMode="External"/><Relationship Id="rId15" Type="http://schemas.openxmlformats.org/officeDocument/2006/relationships/hyperlink" Target="http://upload.wikimedia.org/wikipedia/commons/6/6d/Axis_Occupation_of_France.png" TargetMode="External"/><Relationship Id="rId10" Type="http://schemas.openxmlformats.org/officeDocument/2006/relationships/hyperlink" Target="http://commons.wikimedia.org/w/index.php?title=File:Soviet_Foreign_Minister_Molotov_signs_the_German-Soviet_non-aggression_pact,_Joachim_von_Ribbentrop_and_Josef_Stalin_sta_-_NARA_-_540196.tif&amp;page=1" TargetMode="External"/><Relationship Id="rId4" Type="http://schemas.openxmlformats.org/officeDocument/2006/relationships/hyperlink" Target="http://commons.wikimedia.org/wiki/File:Franklin_Delano_Roosevelt_1933.png?uselang=cs" TargetMode="External"/><Relationship Id="rId9" Type="http://schemas.openxmlformats.org/officeDocument/2006/relationships/hyperlink" Target="http://commons.wikimedia.org/wiki/File:Second_World_War_Europe.png" TargetMode="External"/><Relationship Id="rId14" Type="http://schemas.openxmlformats.org/officeDocument/2006/relationships/hyperlink" Target="http://upload.wikimedia.org/wikipedia/commons/e/e4/Second_world_war_europe_1940_map_pl2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844824"/>
            <a:ext cx="7992888" cy="4608512"/>
          </a:xfrm>
        </p:spPr>
        <p:txBody>
          <a:bodyPr>
            <a:noAutofit/>
          </a:bodyPr>
          <a:lstStyle/>
          <a:p>
            <a:pPr algn="l"/>
            <a:r>
              <a:rPr lang="cs-CZ" sz="1600" b="1" dirty="0" smtClean="0"/>
              <a:t>ŠKOLA</a:t>
            </a:r>
            <a:r>
              <a:rPr lang="cs-CZ" sz="1600" b="1" dirty="0"/>
              <a:t>:			</a:t>
            </a:r>
            <a:r>
              <a:rPr lang="cs-CZ" sz="1600" dirty="0"/>
              <a:t>Základní škola a Mateřská škola Nemilany</a:t>
            </a:r>
          </a:p>
          <a:p>
            <a:pPr algn="l"/>
            <a:r>
              <a:rPr lang="cs-CZ" sz="1600" b="1" dirty="0"/>
              <a:t>VYUČUJÍCÍ:		</a:t>
            </a:r>
            <a:r>
              <a:rPr lang="cs-CZ" sz="1600" dirty="0" smtClean="0"/>
              <a:t>Mgr</a:t>
            </a:r>
            <a:r>
              <a:rPr lang="cs-CZ" sz="1600" dirty="0"/>
              <a:t>. Iveta </a:t>
            </a:r>
            <a:r>
              <a:rPr lang="cs-CZ" sz="1600" dirty="0" err="1"/>
              <a:t>Š</a:t>
            </a:r>
            <a:r>
              <a:rPr lang="cs-CZ" sz="1600" smtClean="0"/>
              <a:t>lahařová</a:t>
            </a:r>
            <a:r>
              <a:rPr lang="cs-CZ" sz="1600" dirty="0"/>
              <a:t>	</a:t>
            </a:r>
          </a:p>
          <a:p>
            <a:pPr algn="l"/>
            <a:r>
              <a:rPr lang="cs-CZ" sz="1600" b="1" dirty="0"/>
              <a:t>TÉMATICKÁ OBLAST:</a:t>
            </a:r>
            <a:r>
              <a:rPr lang="cs-CZ" sz="1600" dirty="0"/>
              <a:t>	</a:t>
            </a:r>
            <a:r>
              <a:rPr lang="cs-CZ" sz="1600" dirty="0" smtClean="0"/>
              <a:t>	Moderní doba</a:t>
            </a:r>
            <a:r>
              <a:rPr lang="cs-CZ" sz="1600" dirty="0"/>
              <a:t>			 </a:t>
            </a:r>
          </a:p>
          <a:p>
            <a:pPr algn="l"/>
            <a:r>
              <a:rPr lang="cs-CZ" sz="1600" b="1" dirty="0"/>
              <a:t> </a:t>
            </a:r>
            <a:endParaRPr lang="cs-CZ" sz="1600" dirty="0"/>
          </a:p>
          <a:p>
            <a:pPr algn="l"/>
            <a:r>
              <a:rPr lang="cs-CZ" sz="1600" b="1" dirty="0" smtClean="0"/>
              <a:t> </a:t>
            </a:r>
            <a:r>
              <a:rPr lang="cs-CZ" sz="1600" b="1" dirty="0"/>
              <a:t>PŘEDMĚT:		</a:t>
            </a:r>
            <a:r>
              <a:rPr lang="cs-CZ" sz="1600" dirty="0" smtClean="0"/>
              <a:t>D</a:t>
            </a:r>
            <a:r>
              <a:rPr lang="cs-CZ" sz="1600" b="1" dirty="0"/>
              <a:t>	</a:t>
            </a:r>
            <a:r>
              <a:rPr lang="cs-CZ" sz="1600" b="1" dirty="0" smtClean="0"/>
              <a:t>ROČNÍK</a:t>
            </a:r>
            <a:r>
              <a:rPr lang="cs-CZ" sz="1600" b="1" dirty="0"/>
              <a:t>:	</a:t>
            </a:r>
            <a:r>
              <a:rPr lang="cs-CZ" sz="1600" dirty="0"/>
              <a:t>9.</a:t>
            </a:r>
            <a:r>
              <a:rPr lang="cs-CZ" sz="1600" b="1" dirty="0"/>
              <a:t> </a:t>
            </a:r>
            <a:r>
              <a:rPr lang="cs-CZ" sz="1600" dirty="0"/>
              <a:t>	</a:t>
            </a:r>
          </a:p>
          <a:p>
            <a:pPr algn="l"/>
            <a:r>
              <a:rPr lang="cs-CZ" sz="1600" b="1" dirty="0"/>
              <a:t> </a:t>
            </a:r>
            <a:r>
              <a:rPr lang="cs-CZ" sz="1600" dirty="0"/>
              <a:t/>
            </a:r>
            <a:br>
              <a:rPr lang="cs-CZ" sz="1600" dirty="0"/>
            </a:br>
            <a:r>
              <a:rPr lang="cs-CZ" sz="1600" b="1" dirty="0"/>
              <a:t>NÁZEV MATERIÁLU:	</a:t>
            </a:r>
            <a:r>
              <a:rPr lang="cs-CZ" sz="1600" b="1" dirty="0" smtClean="0"/>
              <a:t>	</a:t>
            </a:r>
            <a:r>
              <a:rPr lang="cs-CZ" sz="1600" dirty="0" smtClean="0"/>
              <a:t>II</a:t>
            </a:r>
            <a:r>
              <a:rPr lang="cs-CZ" sz="1600" dirty="0"/>
              <a:t>. světová válka- I. fáze</a:t>
            </a:r>
          </a:p>
          <a:p>
            <a:pPr algn="l"/>
            <a:r>
              <a:rPr lang="cs-CZ" sz="1600" b="1" dirty="0"/>
              <a:t> </a:t>
            </a:r>
            <a:r>
              <a:rPr lang="cs-CZ" sz="1600" dirty="0"/>
              <a:t/>
            </a:r>
            <a:br>
              <a:rPr lang="cs-CZ" sz="1600" dirty="0"/>
            </a:br>
            <a:r>
              <a:rPr lang="cs-CZ" sz="1600" b="1" dirty="0"/>
              <a:t>TYP DOKUMENTU:		</a:t>
            </a:r>
            <a:r>
              <a:rPr lang="cs-CZ" sz="1600" dirty="0"/>
              <a:t>Prezentace Microsoft PowerPoint</a:t>
            </a:r>
          </a:p>
          <a:p>
            <a:pPr algn="l"/>
            <a:r>
              <a:rPr lang="cs-CZ" sz="1600" b="1" dirty="0"/>
              <a:t> </a:t>
            </a:r>
            <a:r>
              <a:rPr lang="cs-CZ" sz="1600" dirty="0"/>
              <a:t/>
            </a:r>
            <a:br>
              <a:rPr lang="cs-CZ" sz="1600" dirty="0"/>
            </a:br>
            <a:r>
              <a:rPr lang="cs-CZ" sz="1600" b="1" dirty="0"/>
              <a:t>ANOTACE:</a:t>
            </a:r>
            <a:endParaRPr lang="cs-CZ" sz="1600" dirty="0"/>
          </a:p>
          <a:p>
            <a:pPr algn="l"/>
            <a:r>
              <a:rPr lang="cs-CZ" sz="1600" dirty="0"/>
              <a:t>Materiál je určen pro práci na interaktivní tabuli.</a:t>
            </a:r>
          </a:p>
          <a:p>
            <a:pPr algn="l"/>
            <a:r>
              <a:rPr lang="cs-CZ" sz="1600" dirty="0"/>
              <a:t>Prezentace obsahuje informace související s počátkem II. světové války. Věnuje se letům 1939 až 1940. </a:t>
            </a:r>
            <a:r>
              <a:rPr lang="cs-CZ" sz="1600" dirty="0" smtClean="0"/>
              <a:t>Podrobněji </a:t>
            </a:r>
            <a:r>
              <a:rPr lang="cs-CZ" sz="1600" dirty="0"/>
              <a:t>se zabývá okolnostmi spojenými s počátkem války, zmiňuje významné osobnosti, dokumenty a </a:t>
            </a:r>
            <a:r>
              <a:rPr lang="cs-CZ" sz="1600" dirty="0" smtClean="0"/>
              <a:t>události </a:t>
            </a:r>
            <a:r>
              <a:rPr lang="cs-CZ" sz="1600" dirty="0"/>
              <a:t>(vč. útoku na Francii a Anglii v roce 1940</a:t>
            </a:r>
            <a:r>
              <a:rPr lang="cs-CZ" sz="1600" dirty="0" smtClean="0"/>
              <a:t>).</a:t>
            </a:r>
            <a:endParaRPr lang="cs-CZ" sz="1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16632"/>
            <a:ext cx="5759450" cy="158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78066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  <a:latin typeface="Bookman Old Style" pitchFamily="18" charset="0"/>
              </a:rPr>
              <a:t>II. světová válka</a:t>
            </a:r>
            <a:endParaRPr lang="cs-CZ" sz="60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57290" y="3500438"/>
            <a:ext cx="6400800" cy="1752600"/>
          </a:xfrm>
        </p:spPr>
        <p:txBody>
          <a:bodyPr>
            <a:norm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  <a:latin typeface="Bookman Old Style" pitchFamily="18" charset="0"/>
              </a:rPr>
              <a:t>1939-1945</a:t>
            </a:r>
            <a:endParaRPr lang="cs-CZ" sz="44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39752" y="476672"/>
            <a:ext cx="4464496" cy="1008112"/>
          </a:xfrm>
          <a:ln w="28575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    Německo ve 30. léta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060848"/>
            <a:ext cx="8643998" cy="316835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600" dirty="0" smtClean="0">
                <a:solidFill>
                  <a:srgbClr val="009ED6"/>
                </a:solidFill>
              </a:rPr>
              <a:t>1933		Hitler diktátorem</a:t>
            </a:r>
          </a:p>
          <a:p>
            <a:pPr>
              <a:lnSpc>
                <a:spcPct val="150000"/>
              </a:lnSpc>
            </a:pPr>
            <a:r>
              <a:rPr lang="cs-CZ" sz="2600" dirty="0" smtClean="0">
                <a:solidFill>
                  <a:srgbClr val="009ED6"/>
                </a:solidFill>
              </a:rPr>
              <a:t>1936		osa Berlín- Řím- Tokio (fašistická osa)</a:t>
            </a:r>
          </a:p>
          <a:p>
            <a:pPr>
              <a:lnSpc>
                <a:spcPct val="150000"/>
              </a:lnSpc>
            </a:pPr>
            <a:r>
              <a:rPr lang="cs-CZ" sz="2600" dirty="0" smtClean="0">
                <a:solidFill>
                  <a:srgbClr val="009ED6"/>
                </a:solidFill>
              </a:rPr>
              <a:t>1938		realizace plánu </a:t>
            </a:r>
            <a:r>
              <a:rPr lang="cs-CZ" sz="2600" i="1" dirty="0" err="1" smtClean="0">
                <a:solidFill>
                  <a:srgbClr val="009ED6"/>
                </a:solidFill>
              </a:rPr>
              <a:t>Fall</a:t>
            </a:r>
            <a:r>
              <a:rPr lang="cs-CZ" sz="2600" i="1" dirty="0" smtClean="0">
                <a:solidFill>
                  <a:srgbClr val="009ED6"/>
                </a:solidFill>
              </a:rPr>
              <a:t> Otto</a:t>
            </a:r>
            <a:r>
              <a:rPr lang="cs-CZ" sz="2600" dirty="0" smtClean="0">
                <a:solidFill>
                  <a:srgbClr val="009ED6"/>
                </a:solidFill>
              </a:rPr>
              <a:t>- anšlus Rakouska</a:t>
            </a:r>
          </a:p>
          <a:p>
            <a:pPr>
              <a:lnSpc>
                <a:spcPct val="150000"/>
              </a:lnSpc>
            </a:pPr>
            <a:r>
              <a:rPr lang="cs-CZ" sz="2600" dirty="0" smtClean="0">
                <a:solidFill>
                  <a:srgbClr val="009ED6"/>
                </a:solidFill>
              </a:rPr>
              <a:t>1939		realizace plánu </a:t>
            </a:r>
            <a:r>
              <a:rPr lang="cs-CZ" sz="2600" i="1" dirty="0" err="1" smtClean="0">
                <a:solidFill>
                  <a:srgbClr val="009ED6"/>
                </a:solidFill>
              </a:rPr>
              <a:t>Fall</a:t>
            </a:r>
            <a:r>
              <a:rPr lang="cs-CZ" sz="2600" i="1" dirty="0" smtClean="0">
                <a:solidFill>
                  <a:srgbClr val="009ED6"/>
                </a:solidFill>
              </a:rPr>
              <a:t> </a:t>
            </a:r>
            <a:r>
              <a:rPr lang="cs-CZ" sz="2600" i="1" dirty="0" err="1" smtClean="0">
                <a:solidFill>
                  <a:srgbClr val="009ED6"/>
                </a:solidFill>
              </a:rPr>
              <a:t>Grün</a:t>
            </a:r>
            <a:r>
              <a:rPr lang="cs-CZ" sz="2600" i="1" dirty="0" smtClean="0">
                <a:solidFill>
                  <a:srgbClr val="009ED6"/>
                </a:solidFill>
              </a:rPr>
              <a:t>- </a:t>
            </a:r>
            <a:r>
              <a:rPr lang="cs-CZ" sz="2600" dirty="0" smtClean="0">
                <a:solidFill>
                  <a:srgbClr val="009ED6"/>
                </a:solidFill>
              </a:rPr>
              <a:t>obsazení ČSR</a:t>
            </a:r>
          </a:p>
          <a:p>
            <a:pPr>
              <a:lnSpc>
                <a:spcPct val="150000"/>
              </a:lnSpc>
            </a:pPr>
            <a:endParaRPr lang="cs-CZ" sz="2600" dirty="0" smtClean="0">
              <a:solidFill>
                <a:srgbClr val="009ED6"/>
              </a:solidFill>
            </a:endParaRPr>
          </a:p>
          <a:p>
            <a:pPr>
              <a:lnSpc>
                <a:spcPct val="150000"/>
              </a:lnSpc>
              <a:buNone/>
            </a:pPr>
            <a:endParaRPr lang="cs-CZ" sz="2600" dirty="0" smtClean="0">
              <a:solidFill>
                <a:srgbClr val="009ED6"/>
              </a:solidFill>
            </a:endParaRPr>
          </a:p>
          <a:p>
            <a:pPr>
              <a:lnSpc>
                <a:spcPct val="150000"/>
              </a:lnSpc>
              <a:buNone/>
            </a:pPr>
            <a:endParaRPr lang="cs-CZ" sz="2800" dirty="0" smtClean="0">
              <a:solidFill>
                <a:srgbClr val="009ED6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5536" y="5229200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r>
              <a:rPr lang="cs-CZ" dirty="0" smtClean="0">
                <a:hlinkClick r:id="rId2"/>
              </a:rPr>
              <a:t>http://upload.wikimedia.org/wikipedia/commons/c/c5/HitlerMussolini1934Venice.jpg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27784" y="332656"/>
            <a:ext cx="3600400" cy="922114"/>
          </a:xfrm>
          <a:ln w="31750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cs-CZ" sz="3200" b="1" i="1" dirty="0" err="1" smtClean="0">
                <a:solidFill>
                  <a:srgbClr val="FF0000"/>
                </a:solidFill>
              </a:rPr>
              <a:t>Fall</a:t>
            </a:r>
            <a:r>
              <a:rPr lang="cs-CZ" sz="3200" b="1" i="1" dirty="0" smtClean="0">
                <a:solidFill>
                  <a:srgbClr val="FF0000"/>
                </a:solidFill>
              </a:rPr>
              <a:t> Weiss</a:t>
            </a:r>
            <a:endParaRPr lang="cs-CZ" sz="3200" b="1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628800"/>
            <a:ext cx="8643998" cy="4824536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cs-CZ" sz="2400" dirty="0" smtClean="0">
                <a:solidFill>
                  <a:srgbClr val="009ED6"/>
                </a:solidFill>
              </a:rPr>
              <a:t>= plán Německa na přepadení Polska</a:t>
            </a:r>
          </a:p>
          <a:p>
            <a:pPr>
              <a:spcBef>
                <a:spcPts val="0"/>
              </a:spcBef>
              <a:buNone/>
            </a:pPr>
            <a:endParaRPr lang="cs-CZ" sz="2400" dirty="0" smtClean="0">
              <a:solidFill>
                <a:srgbClr val="009ED6"/>
              </a:solidFill>
            </a:endParaRPr>
          </a:p>
          <a:p>
            <a:pPr>
              <a:spcBef>
                <a:spcPts val="0"/>
              </a:spcBef>
            </a:pPr>
            <a:r>
              <a:rPr lang="cs-CZ" sz="2400" dirty="0" smtClean="0">
                <a:solidFill>
                  <a:srgbClr val="009ED6"/>
                </a:solidFill>
              </a:rPr>
              <a:t>29.8.1939	</a:t>
            </a:r>
            <a:r>
              <a:rPr lang="cs-CZ" sz="2400" dirty="0" smtClean="0">
                <a:solidFill>
                  <a:srgbClr val="FF0000"/>
                </a:solidFill>
              </a:rPr>
              <a:t>smlouva o neútočení </a:t>
            </a:r>
            <a:r>
              <a:rPr lang="cs-CZ" sz="2400" dirty="0" smtClean="0">
                <a:solidFill>
                  <a:srgbClr val="009ED6"/>
                </a:solidFill>
              </a:rPr>
              <a:t>mezi Německem a Ruskem</a:t>
            </a:r>
          </a:p>
          <a:p>
            <a:pPr>
              <a:spcBef>
                <a:spcPts val="0"/>
              </a:spcBef>
              <a:buNone/>
            </a:pPr>
            <a:endParaRPr lang="cs-CZ" sz="2400" dirty="0" smtClean="0">
              <a:solidFill>
                <a:srgbClr val="009ED6"/>
              </a:solidFill>
            </a:endParaRPr>
          </a:p>
          <a:p>
            <a:pPr algn="ctr">
              <a:spcBef>
                <a:spcPts val="0"/>
              </a:spcBef>
              <a:buNone/>
            </a:pPr>
            <a:endParaRPr lang="cs-CZ" sz="2000" dirty="0" smtClean="0">
              <a:solidFill>
                <a:srgbClr val="009ED6"/>
              </a:solidFill>
            </a:endParaRPr>
          </a:p>
          <a:p>
            <a:pPr algn="ctr">
              <a:spcBef>
                <a:spcPts val="0"/>
              </a:spcBef>
              <a:buNone/>
            </a:pPr>
            <a:endParaRPr lang="cs-CZ" sz="2000" dirty="0" smtClean="0">
              <a:solidFill>
                <a:srgbClr val="009ED6"/>
              </a:solidFill>
            </a:endParaRPr>
          </a:p>
          <a:p>
            <a:r>
              <a:rPr lang="cs-CZ" sz="2400" dirty="0" smtClean="0">
                <a:solidFill>
                  <a:srgbClr val="009ED6"/>
                </a:solidFill>
              </a:rPr>
              <a:t>záminka: 	</a:t>
            </a:r>
            <a:r>
              <a:rPr lang="cs-CZ" sz="2400" dirty="0" smtClean="0">
                <a:solidFill>
                  <a:srgbClr val="FF0000"/>
                </a:solidFill>
              </a:rPr>
              <a:t>smyšlené napadení </a:t>
            </a:r>
            <a:r>
              <a:rPr lang="cs-CZ" sz="2400" dirty="0" smtClean="0">
                <a:solidFill>
                  <a:srgbClr val="009ED6"/>
                </a:solidFill>
              </a:rPr>
              <a:t>německého vysílače v </a:t>
            </a:r>
            <a:r>
              <a:rPr lang="cs-CZ" sz="2400" dirty="0" err="1" smtClean="0">
                <a:solidFill>
                  <a:srgbClr val="009ED6"/>
                </a:solidFill>
              </a:rPr>
              <a:t>Gwilici</a:t>
            </a:r>
            <a:endParaRPr lang="cs-CZ" sz="2400" dirty="0" smtClean="0">
              <a:solidFill>
                <a:srgbClr val="009ED6"/>
              </a:solidFill>
            </a:endParaRPr>
          </a:p>
          <a:p>
            <a:endParaRPr lang="cs-CZ" sz="2400" dirty="0" smtClean="0">
              <a:solidFill>
                <a:srgbClr val="009ED6"/>
              </a:solidFill>
            </a:endParaRPr>
          </a:p>
          <a:p>
            <a:r>
              <a:rPr lang="cs-CZ" sz="2400" b="1" u="sng" dirty="0" smtClean="0">
                <a:solidFill>
                  <a:srgbClr val="FF0000"/>
                </a:solidFill>
              </a:rPr>
              <a:t>1.9.1939</a:t>
            </a:r>
            <a:r>
              <a:rPr lang="cs-CZ" sz="2400" dirty="0" smtClean="0">
                <a:solidFill>
                  <a:srgbClr val="009ED6"/>
                </a:solidFill>
              </a:rPr>
              <a:t>	realizace plánu </a:t>
            </a:r>
            <a:r>
              <a:rPr lang="cs-CZ" sz="2400" dirty="0" err="1" smtClean="0">
                <a:solidFill>
                  <a:srgbClr val="009ED6"/>
                </a:solidFill>
              </a:rPr>
              <a:t>Fall</a:t>
            </a:r>
            <a:r>
              <a:rPr lang="cs-CZ" sz="2400" dirty="0" smtClean="0">
                <a:solidFill>
                  <a:srgbClr val="009ED6"/>
                </a:solidFill>
              </a:rPr>
              <a:t> Weiss </a:t>
            </a:r>
          </a:p>
          <a:p>
            <a:pPr>
              <a:buNone/>
            </a:pPr>
            <a:r>
              <a:rPr lang="cs-CZ" sz="2400" dirty="0" smtClean="0">
                <a:solidFill>
                  <a:srgbClr val="009ED6"/>
                </a:solidFill>
              </a:rPr>
              <a:t>			</a:t>
            </a:r>
            <a:r>
              <a:rPr lang="cs-CZ" sz="2400" dirty="0" smtClean="0">
                <a:solidFill>
                  <a:srgbClr val="FF0000"/>
                </a:solidFill>
              </a:rPr>
              <a:t>= napadení Polska </a:t>
            </a:r>
            <a:r>
              <a:rPr lang="cs-CZ" sz="2400" dirty="0" smtClean="0">
                <a:solidFill>
                  <a:srgbClr val="009ED6"/>
                </a:solidFill>
              </a:rPr>
              <a:t>nacistickým Německem</a:t>
            </a:r>
          </a:p>
          <a:p>
            <a:pPr>
              <a:buNone/>
            </a:pPr>
            <a:r>
              <a:rPr lang="cs-CZ" sz="2400" dirty="0" smtClean="0">
                <a:solidFill>
                  <a:srgbClr val="009ED6"/>
                </a:solidFill>
              </a:rPr>
              <a:t>			</a:t>
            </a:r>
            <a:r>
              <a:rPr lang="cs-CZ" sz="2400" b="1" u="sng" dirty="0" smtClean="0">
                <a:solidFill>
                  <a:srgbClr val="FF0000"/>
                </a:solidFill>
              </a:rPr>
              <a:t>= počátek II. světové války!!!</a:t>
            </a:r>
          </a:p>
          <a:p>
            <a:pPr algn="ctr">
              <a:spcBef>
                <a:spcPts val="0"/>
              </a:spcBef>
              <a:buNone/>
            </a:pPr>
            <a:endParaRPr lang="cs-CZ" sz="2000" dirty="0" smtClean="0">
              <a:solidFill>
                <a:srgbClr val="009ED6"/>
              </a:solidFill>
            </a:endParaRPr>
          </a:p>
          <a:p>
            <a:pPr>
              <a:spcBef>
                <a:spcPts val="0"/>
              </a:spcBef>
              <a:buNone/>
            </a:pPr>
            <a:endParaRPr lang="cs-CZ" sz="2400" dirty="0" smtClean="0">
              <a:solidFill>
                <a:srgbClr val="009ED6"/>
              </a:solidFill>
            </a:endParaRPr>
          </a:p>
          <a:p>
            <a:pPr>
              <a:spcBef>
                <a:spcPts val="0"/>
              </a:spcBef>
              <a:buNone/>
            </a:pPr>
            <a:endParaRPr lang="cs-CZ" sz="2400" dirty="0">
              <a:solidFill>
                <a:srgbClr val="009ED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lossy-page1-486px-Soviet_Foreign_Minister_Molotov_signs_the_German-Soviet_non-aggression_pact,_Joachim_von_Ribbentrop_and_Josef_Stalin_sta_-_NARA_-_540196_tif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51720" y="548680"/>
            <a:ext cx="4748640" cy="586251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764704"/>
            <a:ext cx="8534182" cy="5521816"/>
          </a:xfrm>
        </p:spPr>
        <p:txBody>
          <a:bodyPr>
            <a:normAutofit/>
          </a:bodyPr>
          <a:lstStyle/>
          <a:p>
            <a:endParaRPr lang="cs-CZ" sz="2600" dirty="0" smtClean="0">
              <a:solidFill>
                <a:srgbClr val="FF0000"/>
              </a:solidFill>
            </a:endParaRPr>
          </a:p>
          <a:p>
            <a:pPr>
              <a:spcBef>
                <a:spcPts val="1800"/>
              </a:spcBef>
            </a:pPr>
            <a:r>
              <a:rPr lang="cs-CZ" sz="2600" dirty="0" smtClean="0">
                <a:solidFill>
                  <a:srgbClr val="FF0000"/>
                </a:solidFill>
              </a:rPr>
              <a:t>3.9. 1939</a:t>
            </a:r>
            <a:r>
              <a:rPr lang="cs-CZ" sz="2600" dirty="0" smtClean="0">
                <a:solidFill>
                  <a:srgbClr val="009ED6"/>
                </a:solidFill>
              </a:rPr>
              <a:t>	- západní mocnosti ukončují politiku ústupků</a:t>
            </a:r>
          </a:p>
          <a:p>
            <a:pPr>
              <a:spcBef>
                <a:spcPts val="1800"/>
              </a:spcBef>
              <a:buNone/>
            </a:pPr>
            <a:r>
              <a:rPr lang="cs-CZ" sz="2600" dirty="0" smtClean="0">
                <a:solidFill>
                  <a:srgbClr val="009ED6"/>
                </a:solidFill>
              </a:rPr>
              <a:t>			- </a:t>
            </a:r>
            <a:r>
              <a:rPr lang="cs-CZ" sz="2600" dirty="0" smtClean="0">
                <a:solidFill>
                  <a:srgbClr val="FF0000"/>
                </a:solidFill>
              </a:rPr>
              <a:t>ultimátum</a:t>
            </a:r>
            <a:r>
              <a:rPr lang="cs-CZ" sz="2600" dirty="0" smtClean="0">
                <a:solidFill>
                  <a:srgbClr val="009ED6"/>
                </a:solidFill>
              </a:rPr>
              <a:t> a vyhlášení války </a:t>
            </a:r>
            <a:r>
              <a:rPr lang="cs-CZ" sz="2600" dirty="0" smtClean="0">
                <a:solidFill>
                  <a:srgbClr val="FF0000"/>
                </a:solidFill>
              </a:rPr>
              <a:t>Německu</a:t>
            </a:r>
          </a:p>
          <a:p>
            <a:pPr>
              <a:spcBef>
                <a:spcPts val="1800"/>
              </a:spcBef>
              <a:buNone/>
            </a:pPr>
            <a:r>
              <a:rPr lang="cs-CZ" sz="2600" dirty="0" smtClean="0">
                <a:solidFill>
                  <a:srgbClr val="009ED6"/>
                </a:solidFill>
              </a:rPr>
              <a:t>			- pomoc Polsku</a:t>
            </a:r>
          </a:p>
          <a:p>
            <a:pPr>
              <a:spcBef>
                <a:spcPts val="1800"/>
              </a:spcBef>
              <a:buNone/>
            </a:pPr>
            <a:endParaRPr lang="cs-CZ" sz="1600" dirty="0" smtClean="0">
              <a:solidFill>
                <a:srgbClr val="009ED6"/>
              </a:solidFill>
            </a:endParaRPr>
          </a:p>
          <a:p>
            <a:pPr>
              <a:spcBef>
                <a:spcPts val="1800"/>
              </a:spcBef>
              <a:buNone/>
            </a:pPr>
            <a:endParaRPr lang="cs-CZ" sz="1200" dirty="0" smtClean="0">
              <a:solidFill>
                <a:srgbClr val="009ED6"/>
              </a:solidFill>
            </a:endParaRPr>
          </a:p>
          <a:p>
            <a:pPr>
              <a:spcBef>
                <a:spcPts val="1800"/>
              </a:spcBef>
            </a:pPr>
            <a:r>
              <a:rPr lang="cs-CZ" sz="2600" dirty="0" smtClean="0">
                <a:solidFill>
                  <a:srgbClr val="FF0000"/>
                </a:solidFill>
              </a:rPr>
              <a:t>17.9.1939</a:t>
            </a:r>
            <a:r>
              <a:rPr lang="cs-CZ" sz="2600" dirty="0" smtClean="0">
                <a:solidFill>
                  <a:srgbClr val="009ED6"/>
                </a:solidFill>
              </a:rPr>
              <a:t>	- SSSR napadá Polsko z východu</a:t>
            </a:r>
          </a:p>
          <a:p>
            <a:pPr>
              <a:spcBef>
                <a:spcPts val="1800"/>
              </a:spcBef>
              <a:buNone/>
            </a:pPr>
            <a:r>
              <a:rPr lang="cs-CZ" sz="2600" dirty="0" smtClean="0">
                <a:solidFill>
                  <a:srgbClr val="009ED6"/>
                </a:solidFill>
              </a:rPr>
              <a:t>			- </a:t>
            </a:r>
            <a:r>
              <a:rPr lang="cs-CZ" sz="2600" dirty="0" smtClean="0">
                <a:solidFill>
                  <a:srgbClr val="FF0000"/>
                </a:solidFill>
              </a:rPr>
              <a:t>zánik Polska!!!</a:t>
            </a:r>
          </a:p>
          <a:p>
            <a:pPr>
              <a:buNone/>
            </a:pPr>
            <a:endParaRPr lang="cs-CZ" sz="26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cs-CZ" sz="1800" dirty="0" smtClean="0"/>
          </a:p>
          <a:p>
            <a:pPr algn="ctr">
              <a:buNone/>
            </a:pPr>
            <a:endParaRPr lang="cs-CZ" sz="1800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sz="2600" dirty="0" smtClean="0">
              <a:solidFill>
                <a:srgbClr val="009ED6"/>
              </a:solidFill>
            </a:endParaRPr>
          </a:p>
          <a:p>
            <a:pPr>
              <a:buNone/>
            </a:pPr>
            <a:endParaRPr lang="cs-CZ" sz="2600" dirty="0" smtClean="0">
              <a:solidFill>
                <a:srgbClr val="009ED6"/>
              </a:solidFill>
            </a:endParaRPr>
          </a:p>
          <a:p>
            <a:pPr>
              <a:buNone/>
            </a:pPr>
            <a:endParaRPr lang="cs-CZ" sz="2600" dirty="0" smtClean="0">
              <a:solidFill>
                <a:srgbClr val="009ED6"/>
              </a:solidFill>
            </a:endParaRPr>
          </a:p>
          <a:p>
            <a:pPr>
              <a:buNone/>
            </a:pPr>
            <a:endParaRPr lang="cs-CZ" sz="2600" dirty="0">
              <a:solidFill>
                <a:srgbClr val="009ED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Second_World_War_Europe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1598"/>
            <a:ext cx="7106016" cy="684640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6336704" cy="1143000"/>
          </a:xfrm>
          <a:ln w="31750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II. Světová válka- hlavní rysy</a:t>
            </a:r>
            <a:endParaRPr lang="cs-CZ" sz="32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428596" y="1428736"/>
            <a:ext cx="8115328" cy="639762"/>
          </a:xfrm>
        </p:spPr>
        <p:txBody>
          <a:bodyPr>
            <a:normAutofit fontScale="92500"/>
          </a:bodyPr>
          <a:lstStyle/>
          <a:p>
            <a:pPr algn="ctr"/>
            <a:r>
              <a:rPr lang="cs-CZ" sz="2600" dirty="0" smtClean="0">
                <a:solidFill>
                  <a:srgbClr val="FFFF00"/>
                </a:solidFill>
              </a:rPr>
              <a:t>1.9. 1939 </a:t>
            </a:r>
            <a:r>
              <a:rPr lang="cs-CZ" sz="2600" b="0" dirty="0" smtClean="0">
                <a:solidFill>
                  <a:srgbClr val="009ED6"/>
                </a:solidFill>
              </a:rPr>
              <a:t>napadení Polska - v Evropě </a:t>
            </a:r>
            <a:r>
              <a:rPr lang="cs-CZ" sz="2600" dirty="0" smtClean="0">
                <a:solidFill>
                  <a:srgbClr val="FFFF00"/>
                </a:solidFill>
              </a:rPr>
              <a:t>8.5.1945</a:t>
            </a:r>
            <a:r>
              <a:rPr lang="cs-CZ" sz="2600" b="0" dirty="0" smtClean="0">
                <a:solidFill>
                  <a:srgbClr val="009ED6"/>
                </a:solidFill>
              </a:rPr>
              <a:t>, v Asii </a:t>
            </a:r>
            <a:r>
              <a:rPr lang="cs-CZ" sz="2600" dirty="0" smtClean="0">
                <a:solidFill>
                  <a:srgbClr val="FFFF00"/>
                </a:solidFill>
              </a:rPr>
              <a:t>2.9.1945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714348" y="3071810"/>
            <a:ext cx="3571900" cy="3357586"/>
          </a:xfrm>
          <a:ln w="15875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>
              <a:buNone/>
            </a:pPr>
            <a:endParaRPr lang="cs-CZ" sz="12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AGRESOŘI:</a:t>
            </a:r>
          </a:p>
          <a:p>
            <a:pPr algn="ctr">
              <a:buNone/>
            </a:pPr>
            <a:endParaRPr lang="cs-CZ" sz="1200" dirty="0" smtClean="0">
              <a:solidFill>
                <a:srgbClr val="009ED6"/>
              </a:solidFill>
            </a:endParaRPr>
          </a:p>
          <a:p>
            <a:pPr algn="ctr">
              <a:buNone/>
            </a:pPr>
            <a:r>
              <a:rPr lang="cs-CZ" dirty="0" smtClean="0">
                <a:solidFill>
                  <a:srgbClr val="009ED6"/>
                </a:solidFill>
              </a:rPr>
              <a:t>„Osa Berlín- Řím- Tokio“:</a:t>
            </a:r>
          </a:p>
          <a:p>
            <a:pPr algn="ctr">
              <a:buNone/>
            </a:pPr>
            <a:endParaRPr lang="cs-CZ" dirty="0" smtClean="0">
              <a:solidFill>
                <a:srgbClr val="009ED6"/>
              </a:solidFill>
            </a:endParaRPr>
          </a:p>
          <a:p>
            <a:pPr algn="ctr">
              <a:buNone/>
            </a:pPr>
            <a:r>
              <a:rPr lang="cs-CZ" b="1" dirty="0" smtClean="0">
                <a:solidFill>
                  <a:srgbClr val="FFFF00"/>
                </a:solidFill>
              </a:rPr>
              <a:t>Německo</a:t>
            </a:r>
            <a:r>
              <a:rPr lang="cs-CZ" dirty="0" smtClean="0">
                <a:solidFill>
                  <a:srgbClr val="009ED6"/>
                </a:solidFill>
              </a:rPr>
              <a:t> (hlavní agresor)</a:t>
            </a:r>
          </a:p>
          <a:p>
            <a:pPr algn="ctr">
              <a:buNone/>
            </a:pPr>
            <a:r>
              <a:rPr lang="cs-CZ" b="1" dirty="0" smtClean="0">
                <a:solidFill>
                  <a:srgbClr val="FFFF00"/>
                </a:solidFill>
              </a:rPr>
              <a:t>Itálie</a:t>
            </a:r>
          </a:p>
          <a:p>
            <a:pPr algn="ctr">
              <a:buNone/>
            </a:pPr>
            <a:r>
              <a:rPr lang="cs-CZ" b="1" dirty="0" smtClean="0">
                <a:solidFill>
                  <a:srgbClr val="FFFF00"/>
                </a:solidFill>
              </a:rPr>
              <a:t>Japonsko</a:t>
            </a:r>
          </a:p>
          <a:p>
            <a:pPr algn="ctr">
              <a:buNone/>
            </a:pPr>
            <a:endParaRPr lang="cs-CZ" dirty="0">
              <a:solidFill>
                <a:srgbClr val="009ED6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>
          <a:xfrm>
            <a:off x="642910" y="2143116"/>
            <a:ext cx="7500958" cy="639762"/>
          </a:xfrm>
        </p:spPr>
        <p:txBody>
          <a:bodyPr>
            <a:normAutofit/>
          </a:bodyPr>
          <a:lstStyle/>
          <a:p>
            <a:pPr algn="ctr"/>
            <a:r>
              <a:rPr lang="cs-CZ" b="0" dirty="0" smtClean="0">
                <a:solidFill>
                  <a:srgbClr val="009ED6"/>
                </a:solidFill>
              </a:rPr>
              <a:t>	Evropa, Asie, Afrika, Oceánie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4"/>
          </p:nvPr>
        </p:nvSpPr>
        <p:spPr>
          <a:xfrm>
            <a:off x="5000628" y="3071810"/>
            <a:ext cx="3398833" cy="3357586"/>
          </a:xfrm>
          <a:noFill/>
          <a:ln w="15875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>
              <a:buNone/>
            </a:pPr>
            <a:endParaRPr lang="cs-CZ" sz="12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OPOZICE:</a:t>
            </a:r>
          </a:p>
          <a:p>
            <a:pPr algn="ctr">
              <a:buNone/>
            </a:pPr>
            <a:endParaRPr lang="cs-CZ" sz="1600" b="1" dirty="0" smtClean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cs-CZ" b="1" dirty="0" smtClean="0">
                <a:solidFill>
                  <a:srgbClr val="FFFF00"/>
                </a:solidFill>
              </a:rPr>
              <a:t>Francie</a:t>
            </a:r>
          </a:p>
          <a:p>
            <a:pPr algn="ctr">
              <a:buNone/>
            </a:pPr>
            <a:r>
              <a:rPr lang="cs-CZ" b="1" dirty="0" smtClean="0">
                <a:solidFill>
                  <a:srgbClr val="FFFF00"/>
                </a:solidFill>
              </a:rPr>
              <a:t>Velká Británie </a:t>
            </a:r>
            <a:r>
              <a:rPr lang="cs-CZ" dirty="0" smtClean="0">
                <a:solidFill>
                  <a:srgbClr val="009ED6"/>
                </a:solidFill>
              </a:rPr>
              <a:t>+ kolonie</a:t>
            </a:r>
          </a:p>
          <a:p>
            <a:pPr algn="ctr">
              <a:buNone/>
            </a:pPr>
            <a:r>
              <a:rPr lang="cs-CZ" b="1" dirty="0" smtClean="0">
                <a:solidFill>
                  <a:srgbClr val="FFFF00"/>
                </a:solidFill>
              </a:rPr>
              <a:t>USA</a:t>
            </a:r>
            <a:r>
              <a:rPr lang="cs-CZ" dirty="0" smtClean="0">
                <a:solidFill>
                  <a:srgbClr val="009ED6"/>
                </a:solidFill>
              </a:rPr>
              <a:t> (od 1941)</a:t>
            </a:r>
          </a:p>
          <a:p>
            <a:pPr algn="ctr">
              <a:buNone/>
            </a:pPr>
            <a:r>
              <a:rPr lang="cs-CZ" b="1" dirty="0" smtClean="0">
                <a:solidFill>
                  <a:srgbClr val="FFFF00"/>
                </a:solidFill>
              </a:rPr>
              <a:t>SSSR</a:t>
            </a:r>
            <a:r>
              <a:rPr lang="cs-CZ" dirty="0" smtClean="0">
                <a:solidFill>
                  <a:srgbClr val="009ED6"/>
                </a:solidFill>
              </a:rPr>
              <a:t> (od 1941)</a:t>
            </a:r>
          </a:p>
          <a:p>
            <a:pPr algn="ctr">
              <a:buNone/>
            </a:pPr>
            <a:endParaRPr lang="cs-CZ" dirty="0">
              <a:solidFill>
                <a:srgbClr val="009ED6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 rot="5400000">
            <a:off x="4244458" y="4328046"/>
            <a:ext cx="738664" cy="369332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X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solidFill>
                  <a:srgbClr val="009ED6"/>
                </a:solidFill>
              </a:rPr>
              <a:t>		</a:t>
            </a:r>
          </a:p>
          <a:p>
            <a:pPr>
              <a:buNone/>
            </a:pPr>
            <a:r>
              <a:rPr lang="cs-CZ" sz="2800" dirty="0" smtClean="0">
                <a:solidFill>
                  <a:srgbClr val="009ED6"/>
                </a:solidFill>
              </a:rPr>
              <a:t>	</a:t>
            </a:r>
          </a:p>
          <a:p>
            <a:pPr>
              <a:buNone/>
            </a:pPr>
            <a:r>
              <a:rPr lang="cs-CZ" sz="2800" i="1" dirty="0" smtClean="0">
                <a:solidFill>
                  <a:srgbClr val="009ED6"/>
                </a:solidFill>
              </a:rPr>
              <a:t>příčiny:</a:t>
            </a:r>
          </a:p>
          <a:p>
            <a:pPr>
              <a:buNone/>
            </a:pPr>
            <a:endParaRPr lang="cs-CZ" sz="2800" dirty="0" smtClean="0">
              <a:solidFill>
                <a:srgbClr val="009ED6"/>
              </a:solidFill>
            </a:endParaRPr>
          </a:p>
          <a:p>
            <a:pPr>
              <a:buNone/>
            </a:pPr>
            <a:endParaRPr lang="cs-CZ" sz="2800" dirty="0" smtClean="0">
              <a:solidFill>
                <a:srgbClr val="009ED6"/>
              </a:solidFill>
            </a:endParaRPr>
          </a:p>
          <a:p>
            <a:pPr>
              <a:buNone/>
            </a:pPr>
            <a:endParaRPr lang="cs-CZ" sz="2800" dirty="0" smtClean="0">
              <a:solidFill>
                <a:srgbClr val="009ED6"/>
              </a:solidFill>
            </a:endParaRPr>
          </a:p>
          <a:p>
            <a:pPr>
              <a:buNone/>
            </a:pPr>
            <a:r>
              <a:rPr lang="cs-CZ" sz="2800" i="1" dirty="0" smtClean="0">
                <a:solidFill>
                  <a:srgbClr val="009ED6"/>
                </a:solidFill>
              </a:rPr>
              <a:t>důsledky: </a:t>
            </a:r>
          </a:p>
          <a:p>
            <a:pPr>
              <a:buNone/>
            </a:pPr>
            <a:r>
              <a:rPr lang="cs-CZ" sz="2800" dirty="0" smtClean="0">
                <a:solidFill>
                  <a:srgbClr val="009ED6"/>
                </a:solidFill>
              </a:rPr>
              <a:t> 	</a:t>
            </a:r>
            <a:endParaRPr lang="cs-CZ" sz="2800" dirty="0">
              <a:solidFill>
                <a:srgbClr val="009ED6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071670" y="1000108"/>
            <a:ext cx="6357982" cy="1815882"/>
          </a:xfrm>
          <a:prstGeom prst="rect">
            <a:avLst/>
          </a:prstGeom>
          <a:noFill/>
          <a:ln w="15875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endParaRPr lang="cs-CZ" sz="2800" dirty="0" smtClean="0">
              <a:solidFill>
                <a:srgbClr val="009ED6"/>
              </a:solidFill>
            </a:endParaRPr>
          </a:p>
          <a:p>
            <a:pPr marL="514350" indent="-514350">
              <a:buClr>
                <a:srgbClr val="009ED6"/>
              </a:buClr>
              <a:buAutoNum type="arabicParenR"/>
            </a:pPr>
            <a:r>
              <a:rPr lang="cs-CZ" sz="2600" dirty="0" smtClean="0">
                <a:solidFill>
                  <a:srgbClr val="FF0000"/>
                </a:solidFill>
              </a:rPr>
              <a:t>chybná koncepce </a:t>
            </a:r>
            <a:r>
              <a:rPr lang="cs-CZ" sz="2600" dirty="0" smtClean="0">
                <a:solidFill>
                  <a:srgbClr val="009ED6"/>
                </a:solidFill>
              </a:rPr>
              <a:t>Versailleské </a:t>
            </a:r>
            <a:r>
              <a:rPr lang="cs-CZ" sz="2600" dirty="0" smtClean="0">
                <a:solidFill>
                  <a:srgbClr val="009ED6"/>
                </a:solidFill>
              </a:rPr>
              <a:t>smlouvy</a:t>
            </a:r>
          </a:p>
          <a:p>
            <a:pPr marL="514350" indent="-514350">
              <a:buAutoNum type="arabicParenR"/>
            </a:pPr>
            <a:r>
              <a:rPr lang="cs-CZ" sz="2600" dirty="0" smtClean="0">
                <a:solidFill>
                  <a:srgbClr val="009ED6"/>
                </a:solidFill>
              </a:rPr>
              <a:t>hospodářská krize</a:t>
            </a:r>
          </a:p>
          <a:p>
            <a:endParaRPr lang="cs-CZ" sz="2800" dirty="0">
              <a:solidFill>
                <a:srgbClr val="009ED6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 flipH="1">
            <a:off x="2071668" y="3714752"/>
            <a:ext cx="6357981" cy="2492990"/>
          </a:xfrm>
          <a:prstGeom prst="rect">
            <a:avLst/>
          </a:prstGeom>
          <a:solidFill>
            <a:srgbClr val="181E0C"/>
          </a:solidFill>
          <a:ln w="15875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cs-CZ" sz="2600" dirty="0" smtClean="0">
                <a:solidFill>
                  <a:srgbClr val="009ED6"/>
                </a:solidFill>
              </a:rPr>
              <a:t>až </a:t>
            </a:r>
            <a:r>
              <a:rPr lang="cs-CZ" sz="2600" dirty="0" smtClean="0">
                <a:solidFill>
                  <a:srgbClr val="FF0000"/>
                </a:solidFill>
              </a:rPr>
              <a:t>60 mil. obětí </a:t>
            </a:r>
            <a:r>
              <a:rPr lang="cs-CZ" sz="2600" dirty="0" smtClean="0">
                <a:solidFill>
                  <a:srgbClr val="009ED6"/>
                </a:solidFill>
              </a:rPr>
              <a:t>(zločiny proti lidskosti, holocaust)</a:t>
            </a:r>
          </a:p>
          <a:p>
            <a:pPr marL="514350" indent="-514350">
              <a:buAutoNum type="arabicParenR"/>
            </a:pPr>
            <a:r>
              <a:rPr lang="cs-CZ" sz="2600" dirty="0" smtClean="0">
                <a:solidFill>
                  <a:srgbClr val="FF0000"/>
                </a:solidFill>
              </a:rPr>
              <a:t>škody</a:t>
            </a:r>
            <a:r>
              <a:rPr lang="cs-CZ" sz="2600" dirty="0" smtClean="0">
                <a:solidFill>
                  <a:srgbClr val="009ED6"/>
                </a:solidFill>
              </a:rPr>
              <a:t> na majetku a kulturním dědictví</a:t>
            </a:r>
          </a:p>
          <a:p>
            <a:pPr marL="514350" indent="-514350">
              <a:buAutoNum type="arabicParenR"/>
            </a:pPr>
            <a:r>
              <a:rPr lang="cs-CZ" sz="2600" dirty="0" smtClean="0">
                <a:solidFill>
                  <a:srgbClr val="009ED6"/>
                </a:solidFill>
              </a:rPr>
              <a:t>vytvoření východního a západního </a:t>
            </a:r>
            <a:r>
              <a:rPr lang="cs-CZ" sz="2600" dirty="0" smtClean="0">
                <a:solidFill>
                  <a:srgbClr val="FF0000"/>
                </a:solidFill>
              </a:rPr>
              <a:t>bloku</a:t>
            </a:r>
          </a:p>
          <a:p>
            <a:pPr marL="514350" indent="-514350">
              <a:buAutoNum type="arabicParenR"/>
            </a:pPr>
            <a:r>
              <a:rPr lang="cs-CZ" sz="2600" dirty="0" err="1" smtClean="0">
                <a:solidFill>
                  <a:srgbClr val="009ED6"/>
                </a:solidFill>
              </a:rPr>
              <a:t>geograficko</a:t>
            </a:r>
            <a:r>
              <a:rPr lang="cs-CZ" sz="2600" dirty="0" smtClean="0">
                <a:solidFill>
                  <a:srgbClr val="009ED6"/>
                </a:solidFill>
              </a:rPr>
              <a:t>- politické </a:t>
            </a:r>
            <a:r>
              <a:rPr lang="cs-CZ" sz="2600" dirty="0" smtClean="0">
                <a:solidFill>
                  <a:srgbClr val="FF0000"/>
                </a:solidFill>
              </a:rPr>
              <a:t>změny</a:t>
            </a:r>
            <a:r>
              <a:rPr lang="cs-CZ" sz="2600" dirty="0" smtClean="0">
                <a:solidFill>
                  <a:srgbClr val="009ED6"/>
                </a:solidFill>
              </a:rPr>
              <a:t> (Prusko)</a:t>
            </a:r>
          </a:p>
          <a:p>
            <a:pPr marL="514350" indent="-514350">
              <a:buAutoNum type="arabicParenR"/>
            </a:pPr>
            <a:r>
              <a:rPr lang="cs-CZ" sz="2600" dirty="0" smtClean="0">
                <a:solidFill>
                  <a:srgbClr val="009ED6"/>
                </a:solidFill>
              </a:rPr>
              <a:t>vznik </a:t>
            </a:r>
            <a:r>
              <a:rPr lang="cs-CZ" sz="2600" dirty="0" smtClean="0">
                <a:solidFill>
                  <a:srgbClr val="FF0000"/>
                </a:solidFill>
              </a:rPr>
              <a:t>OSN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500042"/>
            <a:ext cx="8429684" cy="600079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cs-CZ" sz="2800" i="1" dirty="0" smtClean="0">
              <a:solidFill>
                <a:srgbClr val="009ED6"/>
              </a:solidFill>
            </a:endParaRPr>
          </a:p>
          <a:p>
            <a:pPr>
              <a:buNone/>
            </a:pPr>
            <a:r>
              <a:rPr lang="cs-CZ" sz="3000" i="1" dirty="0" smtClean="0">
                <a:solidFill>
                  <a:srgbClr val="009ED6"/>
                </a:solidFill>
              </a:rPr>
              <a:t>cíl:</a:t>
            </a:r>
          </a:p>
          <a:p>
            <a:pPr>
              <a:buNone/>
            </a:pPr>
            <a:endParaRPr lang="cs-CZ" sz="2800" i="1" dirty="0" smtClean="0">
              <a:solidFill>
                <a:srgbClr val="009ED6"/>
              </a:solidFill>
            </a:endParaRPr>
          </a:p>
          <a:p>
            <a:pPr>
              <a:buNone/>
            </a:pPr>
            <a:endParaRPr lang="cs-CZ" sz="900" i="1" dirty="0" smtClean="0">
              <a:solidFill>
                <a:srgbClr val="009ED6"/>
              </a:solidFill>
            </a:endParaRPr>
          </a:p>
          <a:p>
            <a:pPr>
              <a:buNone/>
            </a:pPr>
            <a:endParaRPr lang="cs-CZ" sz="2800" i="1" dirty="0" smtClean="0">
              <a:solidFill>
                <a:srgbClr val="009ED6"/>
              </a:solidFill>
            </a:endParaRPr>
          </a:p>
          <a:p>
            <a:pPr>
              <a:buNone/>
            </a:pPr>
            <a:endParaRPr lang="cs-CZ" sz="900" i="1" dirty="0" smtClean="0">
              <a:solidFill>
                <a:srgbClr val="009ED6"/>
              </a:solidFill>
            </a:endParaRPr>
          </a:p>
          <a:p>
            <a:pPr>
              <a:buNone/>
            </a:pPr>
            <a:endParaRPr lang="cs-CZ" sz="2800" i="1" dirty="0" smtClean="0">
              <a:solidFill>
                <a:srgbClr val="009ED6"/>
              </a:solidFill>
            </a:endParaRPr>
          </a:p>
          <a:p>
            <a:pPr>
              <a:buNone/>
            </a:pPr>
            <a:endParaRPr lang="cs-CZ" sz="900" i="1" dirty="0" smtClean="0">
              <a:solidFill>
                <a:srgbClr val="009ED6"/>
              </a:solidFill>
            </a:endParaRPr>
          </a:p>
          <a:p>
            <a:pPr>
              <a:buNone/>
            </a:pPr>
            <a:r>
              <a:rPr lang="cs-CZ" sz="3000" i="1" dirty="0" smtClean="0">
                <a:solidFill>
                  <a:srgbClr val="009ED6"/>
                </a:solidFill>
              </a:rPr>
              <a:t>charakter:</a:t>
            </a:r>
            <a:r>
              <a:rPr lang="cs-CZ" sz="2800" i="1" dirty="0" smtClean="0">
                <a:solidFill>
                  <a:srgbClr val="009ED6"/>
                </a:solidFill>
              </a:rPr>
              <a:t> </a:t>
            </a:r>
            <a:r>
              <a:rPr lang="cs-CZ" sz="2800" dirty="0" smtClean="0">
                <a:solidFill>
                  <a:srgbClr val="009ED6"/>
                </a:solidFill>
              </a:rPr>
              <a:t> </a:t>
            </a:r>
          </a:p>
          <a:p>
            <a:pPr>
              <a:buNone/>
            </a:pPr>
            <a:endParaRPr lang="cs-CZ" sz="2800" dirty="0" smtClean="0">
              <a:solidFill>
                <a:srgbClr val="009ED6"/>
              </a:solidFill>
            </a:endParaRPr>
          </a:p>
          <a:p>
            <a:pPr>
              <a:buNone/>
            </a:pPr>
            <a:endParaRPr lang="cs-CZ" sz="2800" dirty="0" smtClean="0">
              <a:solidFill>
                <a:srgbClr val="009ED6"/>
              </a:solidFill>
            </a:endParaRPr>
          </a:p>
          <a:p>
            <a:pPr>
              <a:buNone/>
            </a:pPr>
            <a:endParaRPr lang="cs-CZ" sz="2800" dirty="0" smtClean="0">
              <a:solidFill>
                <a:srgbClr val="009ED6"/>
              </a:solidFill>
            </a:endParaRPr>
          </a:p>
          <a:p>
            <a:pPr>
              <a:buNone/>
            </a:pPr>
            <a:r>
              <a:rPr lang="cs-CZ" sz="2800" i="1" dirty="0" smtClean="0">
                <a:solidFill>
                  <a:srgbClr val="009ED6"/>
                </a:solidFill>
              </a:rPr>
              <a:t>technika:</a:t>
            </a:r>
            <a:r>
              <a:rPr lang="cs-CZ" sz="2800" dirty="0" smtClean="0">
                <a:solidFill>
                  <a:srgbClr val="009ED6"/>
                </a:solidFill>
              </a:rPr>
              <a:t>	</a:t>
            </a:r>
            <a:r>
              <a:rPr lang="cs-CZ" sz="2800" dirty="0" smtClean="0">
                <a:solidFill>
                  <a:srgbClr val="FF0000"/>
                </a:solidFill>
              </a:rPr>
              <a:t>radar </a:t>
            </a:r>
            <a:r>
              <a:rPr lang="cs-CZ" sz="2800" dirty="0" smtClean="0">
                <a:solidFill>
                  <a:srgbClr val="009ED6"/>
                </a:solidFill>
              </a:rPr>
              <a:t>(VB), </a:t>
            </a:r>
            <a:r>
              <a:rPr lang="cs-CZ" sz="2800" dirty="0" smtClean="0">
                <a:solidFill>
                  <a:srgbClr val="FF0000"/>
                </a:solidFill>
              </a:rPr>
              <a:t>rakety</a:t>
            </a:r>
            <a:r>
              <a:rPr lang="cs-CZ" sz="2800" dirty="0" smtClean="0">
                <a:solidFill>
                  <a:srgbClr val="009ED6"/>
                </a:solidFill>
              </a:rPr>
              <a:t> a raketové dělostřelectvo,</a:t>
            </a:r>
          </a:p>
          <a:p>
            <a:pPr>
              <a:buNone/>
            </a:pPr>
            <a:r>
              <a:rPr lang="cs-CZ" sz="2800" dirty="0" smtClean="0">
                <a:solidFill>
                  <a:srgbClr val="009ED6"/>
                </a:solidFill>
              </a:rPr>
              <a:t>			</a:t>
            </a:r>
            <a:r>
              <a:rPr lang="cs-CZ" sz="2800" dirty="0" smtClean="0">
                <a:solidFill>
                  <a:srgbClr val="FF0000"/>
                </a:solidFill>
              </a:rPr>
              <a:t>atomová bomba </a:t>
            </a:r>
            <a:r>
              <a:rPr lang="cs-CZ" sz="2800" dirty="0" smtClean="0">
                <a:solidFill>
                  <a:srgbClr val="009ED6"/>
                </a:solidFill>
              </a:rPr>
              <a:t>(USA),  tanky, letectvo, 				ponorky, bitevní lodě, kulomety, samopaly,...</a:t>
            </a:r>
            <a:endParaRPr lang="cs-CZ" sz="2800" dirty="0">
              <a:solidFill>
                <a:srgbClr val="009ED6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483768" y="620688"/>
            <a:ext cx="3500462" cy="1077218"/>
          </a:xfrm>
          <a:prstGeom prst="rect">
            <a:avLst/>
          </a:prstGeom>
          <a:noFill/>
          <a:ln w="15875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cs-CZ" dirty="0" smtClean="0">
              <a:solidFill>
                <a:srgbClr val="009ED6"/>
              </a:solidFill>
            </a:endParaRPr>
          </a:p>
          <a:p>
            <a:r>
              <a:rPr lang="cs-CZ" sz="2800" dirty="0" smtClean="0">
                <a:solidFill>
                  <a:srgbClr val="009ED6"/>
                </a:solidFill>
              </a:rPr>
              <a:t>dosáhnout </a:t>
            </a:r>
            <a:r>
              <a:rPr lang="cs-CZ" sz="2800" dirty="0" smtClean="0">
                <a:solidFill>
                  <a:srgbClr val="FF0000"/>
                </a:solidFill>
              </a:rPr>
              <a:t>světovlády</a:t>
            </a:r>
          </a:p>
          <a:p>
            <a:endParaRPr lang="cs-CZ" dirty="0">
              <a:solidFill>
                <a:srgbClr val="009ED6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00298" y="2571745"/>
            <a:ext cx="6215106" cy="1815882"/>
          </a:xfrm>
          <a:prstGeom prst="rect">
            <a:avLst/>
          </a:prstGeom>
          <a:noFill/>
          <a:ln w="15875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endParaRPr lang="cs-CZ" sz="2800" dirty="0" smtClean="0">
              <a:solidFill>
                <a:srgbClr val="009ED6"/>
              </a:solidFill>
            </a:endParaRPr>
          </a:p>
          <a:p>
            <a:pPr>
              <a:buFontTx/>
              <a:buChar char="-"/>
            </a:pPr>
            <a:r>
              <a:rPr lang="cs-CZ" sz="2800" dirty="0" smtClean="0">
                <a:solidFill>
                  <a:srgbClr val="009ED6"/>
                </a:solid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největší</a:t>
            </a:r>
            <a:r>
              <a:rPr lang="cs-CZ" sz="2800" dirty="0" smtClean="0">
                <a:solidFill>
                  <a:srgbClr val="009ED6"/>
                </a:solidFill>
              </a:rPr>
              <a:t> válečný konflikt v historii lidstva</a:t>
            </a:r>
          </a:p>
          <a:p>
            <a:pPr>
              <a:buFontTx/>
              <a:buChar char="-"/>
            </a:pPr>
            <a:r>
              <a:rPr lang="cs-CZ" sz="2800" dirty="0" smtClean="0">
                <a:solidFill>
                  <a:srgbClr val="009ED6"/>
                </a:solid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vyhlazovací</a:t>
            </a:r>
            <a:r>
              <a:rPr lang="cs-CZ" sz="2800" dirty="0" smtClean="0">
                <a:solidFill>
                  <a:srgbClr val="009ED6"/>
                </a:solidFill>
              </a:rPr>
              <a:t> charakter</a:t>
            </a:r>
          </a:p>
          <a:p>
            <a:endParaRPr lang="cs-CZ" sz="2800" dirty="0">
              <a:solidFill>
                <a:srgbClr val="009ED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osobnosti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009ED6"/>
                </a:solidFill>
              </a:rPr>
              <a:t>	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7158" y="3143248"/>
            <a:ext cx="200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FF00"/>
                </a:solidFill>
              </a:rPr>
              <a:t>Winston </a:t>
            </a:r>
            <a:r>
              <a:rPr lang="cs-CZ" b="1" dirty="0" err="1" smtClean="0">
                <a:solidFill>
                  <a:srgbClr val="FFFF00"/>
                </a:solidFill>
              </a:rPr>
              <a:t>Churchill</a:t>
            </a:r>
            <a:endParaRPr lang="cs-CZ" b="1" dirty="0" smtClean="0">
              <a:solidFill>
                <a:srgbClr val="FFFF00"/>
              </a:solidFill>
            </a:endParaRPr>
          </a:p>
          <a:p>
            <a:pPr algn="ctr"/>
            <a:r>
              <a:rPr lang="cs-CZ" b="1" dirty="0" smtClean="0">
                <a:solidFill>
                  <a:srgbClr val="FFFF00"/>
                </a:solidFill>
              </a:rPr>
              <a:t>(VB)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786578" y="3143248"/>
            <a:ext cx="200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FF00"/>
                </a:solidFill>
              </a:rPr>
              <a:t>Stalin</a:t>
            </a:r>
          </a:p>
          <a:p>
            <a:pPr algn="ctr"/>
            <a:r>
              <a:rPr lang="cs-CZ" b="1" dirty="0" smtClean="0">
                <a:solidFill>
                  <a:srgbClr val="FFFF00"/>
                </a:solidFill>
              </a:rPr>
              <a:t>(SSSR)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15008" y="6000768"/>
            <a:ext cx="200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err="1" smtClean="0">
                <a:solidFill>
                  <a:srgbClr val="FFFF00"/>
                </a:solidFill>
              </a:rPr>
              <a:t>Hideki</a:t>
            </a:r>
            <a:r>
              <a:rPr lang="cs-CZ" b="1" dirty="0" smtClean="0">
                <a:solidFill>
                  <a:srgbClr val="FFFF00"/>
                </a:solidFill>
              </a:rPr>
              <a:t> </a:t>
            </a:r>
            <a:r>
              <a:rPr lang="cs-CZ" b="1" dirty="0" err="1" smtClean="0">
                <a:solidFill>
                  <a:srgbClr val="FFFF00"/>
                </a:solidFill>
              </a:rPr>
              <a:t>Tojó</a:t>
            </a:r>
            <a:endParaRPr lang="cs-CZ" b="1" dirty="0" smtClean="0">
              <a:solidFill>
                <a:srgbClr val="FFFF00"/>
              </a:solidFill>
            </a:endParaRPr>
          </a:p>
          <a:p>
            <a:pPr algn="ctr"/>
            <a:r>
              <a:rPr lang="cs-CZ" b="1" dirty="0" smtClean="0">
                <a:solidFill>
                  <a:srgbClr val="FFFF00"/>
                </a:solidFill>
              </a:rPr>
              <a:t>(</a:t>
            </a:r>
            <a:r>
              <a:rPr lang="cs-CZ" b="1" dirty="0" err="1" smtClean="0">
                <a:solidFill>
                  <a:srgbClr val="FFFF00"/>
                </a:solidFill>
              </a:rPr>
              <a:t>Jap</a:t>
            </a:r>
            <a:r>
              <a:rPr lang="cs-CZ" b="1" dirty="0" smtClean="0">
                <a:solidFill>
                  <a:srgbClr val="FFFF00"/>
                </a:solidFill>
              </a:rPr>
              <a:t>)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428860" y="3143248"/>
            <a:ext cx="200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FF00"/>
                </a:solidFill>
              </a:rPr>
              <a:t>Charles de </a:t>
            </a:r>
            <a:r>
              <a:rPr lang="cs-CZ" b="1" dirty="0" err="1" smtClean="0">
                <a:solidFill>
                  <a:srgbClr val="FFFF00"/>
                </a:solidFill>
              </a:rPr>
              <a:t>Gaulle</a:t>
            </a:r>
            <a:endParaRPr lang="cs-CZ" b="1" dirty="0" smtClean="0">
              <a:solidFill>
                <a:srgbClr val="FFFF00"/>
              </a:solidFill>
            </a:endParaRPr>
          </a:p>
          <a:p>
            <a:pPr algn="ctr"/>
            <a:r>
              <a:rPr lang="cs-CZ" b="1" dirty="0" smtClean="0">
                <a:solidFill>
                  <a:srgbClr val="FFFF00"/>
                </a:solidFill>
              </a:rPr>
              <a:t>(Fr)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00100" y="6000768"/>
            <a:ext cx="200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FF00"/>
                </a:solidFill>
              </a:rPr>
              <a:t>Adolf Hitler</a:t>
            </a:r>
          </a:p>
          <a:p>
            <a:pPr algn="ctr"/>
            <a:r>
              <a:rPr lang="cs-CZ" b="1" dirty="0" smtClean="0">
                <a:solidFill>
                  <a:srgbClr val="FFFF00"/>
                </a:solidFill>
              </a:rPr>
              <a:t>(Něm)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57554" y="6000768"/>
            <a:ext cx="200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err="1" smtClean="0">
                <a:solidFill>
                  <a:srgbClr val="FFFF00"/>
                </a:solidFill>
              </a:rPr>
              <a:t>Benito</a:t>
            </a:r>
            <a:r>
              <a:rPr lang="cs-CZ" b="1" dirty="0" smtClean="0">
                <a:solidFill>
                  <a:srgbClr val="FFFF00"/>
                </a:solidFill>
              </a:rPr>
              <a:t> </a:t>
            </a:r>
            <a:r>
              <a:rPr lang="cs-CZ" b="1" dirty="0" err="1" smtClean="0">
                <a:solidFill>
                  <a:srgbClr val="FFFF00"/>
                </a:solidFill>
              </a:rPr>
              <a:t>Mussolini</a:t>
            </a:r>
            <a:endParaRPr lang="cs-CZ" b="1" dirty="0" smtClean="0">
              <a:solidFill>
                <a:srgbClr val="FFFF00"/>
              </a:solidFill>
            </a:endParaRPr>
          </a:p>
          <a:p>
            <a:pPr algn="ctr"/>
            <a:r>
              <a:rPr lang="cs-CZ" b="1" dirty="0" smtClean="0">
                <a:solidFill>
                  <a:srgbClr val="FFFF00"/>
                </a:solidFill>
              </a:rPr>
              <a:t>(</a:t>
            </a:r>
            <a:r>
              <a:rPr lang="cs-CZ" b="1" dirty="0" err="1" smtClean="0">
                <a:solidFill>
                  <a:srgbClr val="FFFF00"/>
                </a:solidFill>
              </a:rPr>
              <a:t>It</a:t>
            </a:r>
            <a:r>
              <a:rPr lang="cs-CZ" b="1" dirty="0" smtClean="0">
                <a:solidFill>
                  <a:srgbClr val="FFFF00"/>
                </a:solidFill>
              </a:rPr>
              <a:t>)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643438" y="3143248"/>
            <a:ext cx="200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err="1" smtClean="0">
                <a:solidFill>
                  <a:srgbClr val="FFFF00"/>
                </a:solidFill>
              </a:rPr>
              <a:t>Franklin</a:t>
            </a:r>
            <a:r>
              <a:rPr lang="cs-CZ" b="1" dirty="0" smtClean="0">
                <a:solidFill>
                  <a:srgbClr val="FFFF00"/>
                </a:solidFill>
              </a:rPr>
              <a:t> Roosevelt</a:t>
            </a:r>
          </a:p>
          <a:p>
            <a:pPr algn="ctr"/>
            <a:r>
              <a:rPr lang="cs-CZ" b="1" dirty="0" smtClean="0">
                <a:solidFill>
                  <a:srgbClr val="FFFF00"/>
                </a:solidFill>
              </a:rPr>
              <a:t>(USA)</a:t>
            </a:r>
            <a:endParaRPr lang="cs-CZ" b="1" dirty="0">
              <a:solidFill>
                <a:srgbClr val="FFFF00"/>
              </a:solidFill>
            </a:endParaRPr>
          </a:p>
        </p:txBody>
      </p:sp>
      <p:pic>
        <p:nvPicPr>
          <p:cNvPr id="25" name="Obrázek 24" descr="Churchill_portrait_NYP_450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340768"/>
            <a:ext cx="1421076" cy="1747621"/>
          </a:xfrm>
          <a:prstGeom prst="rect">
            <a:avLst/>
          </a:prstGeom>
        </p:spPr>
      </p:pic>
      <p:pic>
        <p:nvPicPr>
          <p:cNvPr id="26" name="Obrázek 25" descr="De_Gaulle-OW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1268760"/>
            <a:ext cx="1424947" cy="1849388"/>
          </a:xfrm>
          <a:prstGeom prst="rect">
            <a:avLst/>
          </a:prstGeom>
        </p:spPr>
      </p:pic>
      <p:pic>
        <p:nvPicPr>
          <p:cNvPr id="27" name="Obrázek 26" descr="Franklin_Delano_Roosevelt_193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1268760"/>
            <a:ext cx="1584176" cy="1800200"/>
          </a:xfrm>
          <a:prstGeom prst="rect">
            <a:avLst/>
          </a:prstGeom>
        </p:spPr>
      </p:pic>
      <p:pic>
        <p:nvPicPr>
          <p:cNvPr id="28" name="Obrázek 27" descr="Stalin_lg_zlx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92280" y="1268760"/>
            <a:ext cx="1390412" cy="1821060"/>
          </a:xfrm>
          <a:prstGeom prst="rect">
            <a:avLst/>
          </a:prstGeom>
        </p:spPr>
      </p:pic>
      <p:pic>
        <p:nvPicPr>
          <p:cNvPr id="29" name="Obrázek 28" descr="Adolf_Hitler-193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03648" y="4077072"/>
            <a:ext cx="1395375" cy="1944216"/>
          </a:xfrm>
          <a:prstGeom prst="rect">
            <a:avLst/>
          </a:prstGeom>
        </p:spPr>
      </p:pic>
      <p:pic>
        <p:nvPicPr>
          <p:cNvPr id="30" name="Obrázek 29" descr="Mussolini-ggbain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07904" y="4077072"/>
            <a:ext cx="1372743" cy="1892808"/>
          </a:xfrm>
          <a:prstGeom prst="rect">
            <a:avLst/>
          </a:prstGeom>
        </p:spPr>
      </p:pic>
      <p:pic>
        <p:nvPicPr>
          <p:cNvPr id="31" name="Obrázek 30" descr="Hideki_Tojo_posing_cropped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940152" y="4077072"/>
            <a:ext cx="1517469" cy="19442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420888"/>
            <a:ext cx="7772400" cy="2520279"/>
          </a:xfrm>
        </p:spPr>
        <p:txBody>
          <a:bodyPr>
            <a:normAutofit fontScale="90000"/>
          </a:bodyPr>
          <a:lstStyle/>
          <a:p>
            <a:r>
              <a:rPr lang="cs-CZ" sz="6700" b="1" dirty="0" smtClean="0">
                <a:solidFill>
                  <a:srgbClr val="FFFF00"/>
                </a:solidFill>
              </a:rPr>
              <a:t>II. světová válka</a:t>
            </a:r>
            <a:br>
              <a:rPr lang="cs-CZ" sz="6700" b="1" dirty="0" smtClean="0">
                <a:solidFill>
                  <a:srgbClr val="FFFF00"/>
                </a:solidFill>
              </a:rPr>
            </a:br>
            <a:r>
              <a:rPr lang="cs-CZ" sz="6700" b="1" i="1" dirty="0" smtClean="0">
                <a:solidFill>
                  <a:srgbClr val="FFFF00"/>
                </a:solidFill>
              </a:rPr>
              <a:t>(I. fáze)</a:t>
            </a:r>
            <a:r>
              <a:rPr lang="cs-CZ" b="1" i="1" dirty="0" smtClean="0">
                <a:solidFill>
                  <a:srgbClr val="FFFF00"/>
                </a:solidFill>
              </a:rPr>
              <a:t/>
            </a:r>
            <a:br>
              <a:rPr lang="cs-CZ" b="1" i="1" dirty="0" smtClean="0">
                <a:solidFill>
                  <a:srgbClr val="FFFF00"/>
                </a:solidFill>
              </a:rPr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691680" y="1556792"/>
            <a:ext cx="5544616" cy="3096344"/>
          </a:xfrm>
          <a:solidFill>
            <a:schemeClr val="accent1">
              <a:lumMod val="50000"/>
            </a:schemeClr>
          </a:solidFill>
        </p:spPr>
        <p:txBody>
          <a:bodyPr/>
          <a:lstStyle/>
          <a:p>
            <a:pPr algn="ctr"/>
            <a:endParaRPr lang="cs-CZ" b="1" dirty="0" smtClean="0">
              <a:solidFill>
                <a:srgbClr val="009ED6"/>
              </a:solidFill>
            </a:endParaRPr>
          </a:p>
          <a:p>
            <a:pPr algn="ctr"/>
            <a:r>
              <a:rPr lang="cs-CZ" b="1" dirty="0" smtClean="0">
                <a:solidFill>
                  <a:srgbClr val="FFFF00"/>
                </a:solidFill>
              </a:rPr>
              <a:t>obsazení Francie</a:t>
            </a:r>
          </a:p>
          <a:p>
            <a:pPr algn="ctr"/>
            <a:endParaRPr lang="cs-CZ" b="1" dirty="0" smtClean="0">
              <a:solidFill>
                <a:srgbClr val="FFFF00"/>
              </a:solidFill>
            </a:endParaRPr>
          </a:p>
          <a:p>
            <a:pPr algn="ctr"/>
            <a:r>
              <a:rPr lang="cs-CZ" b="1" dirty="0" smtClean="0">
                <a:solidFill>
                  <a:srgbClr val="FFFF00"/>
                </a:solidFill>
              </a:rPr>
              <a:t>bitva nad Anglií</a:t>
            </a:r>
            <a:endParaRPr lang="cs-CZ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Second_world_war_europe_1939_map_de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0"/>
            <a:ext cx="6583681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67544" y="1196752"/>
            <a:ext cx="2428892" cy="5256584"/>
          </a:xfrm>
          <a:prstGeom prst="rect">
            <a:avLst/>
          </a:prstGeom>
          <a:ln w="1270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cs-CZ" sz="2400" b="1" dirty="0" smtClean="0">
              <a:solidFill>
                <a:srgbClr val="FFFF00"/>
              </a:solidFill>
            </a:endParaRPr>
          </a:p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západní mocnosti</a:t>
            </a:r>
          </a:p>
          <a:p>
            <a:pPr algn="ctr"/>
            <a:endParaRPr lang="cs-CZ" sz="2400" b="1" dirty="0" smtClean="0">
              <a:solidFill>
                <a:srgbClr val="FFFF00"/>
              </a:solidFill>
            </a:endParaRPr>
          </a:p>
          <a:p>
            <a:pPr algn="ctr"/>
            <a:endParaRPr lang="cs-CZ" sz="2400" b="1" dirty="0" smtClean="0">
              <a:solidFill>
                <a:srgbClr val="FFFF00"/>
              </a:solidFill>
            </a:endParaRPr>
          </a:p>
          <a:p>
            <a:pPr algn="ctr"/>
            <a:endParaRPr lang="cs-CZ" sz="1200" b="1" dirty="0" smtClean="0">
              <a:solidFill>
                <a:srgbClr val="FFFF00"/>
              </a:solidFill>
            </a:endParaRPr>
          </a:p>
          <a:p>
            <a:pPr algn="ctr"/>
            <a:endParaRPr lang="cs-CZ" sz="1000" dirty="0" smtClean="0">
              <a:solidFill>
                <a:schemeClr val="bg1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bg1"/>
                </a:solidFill>
              </a:rPr>
              <a:t> konec politiky ústupků</a:t>
            </a:r>
          </a:p>
          <a:p>
            <a:pPr algn="ctr"/>
            <a:endParaRPr lang="cs-CZ" sz="3600" dirty="0" smtClean="0">
              <a:solidFill>
                <a:schemeClr val="bg1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bg1"/>
                </a:solidFill>
              </a:rPr>
              <a:t> „podivná válka“</a:t>
            </a:r>
          </a:p>
          <a:p>
            <a:pPr algn="ctr"/>
            <a:endParaRPr lang="cs-CZ" sz="3600" dirty="0" smtClean="0">
              <a:solidFill>
                <a:schemeClr val="bg1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bg1"/>
                </a:solidFill>
              </a:rPr>
              <a:t> Maginotova linie</a:t>
            </a:r>
          </a:p>
          <a:p>
            <a:pPr algn="ctr"/>
            <a:endParaRPr lang="cs-CZ" sz="2000" dirty="0" smtClean="0">
              <a:solidFill>
                <a:schemeClr val="bg1"/>
              </a:solidFill>
            </a:endParaRPr>
          </a:p>
          <a:p>
            <a:pPr algn="ctr"/>
            <a:endParaRPr lang="cs-CZ" sz="2000" dirty="0" smtClean="0">
              <a:solidFill>
                <a:schemeClr val="bg1"/>
              </a:solidFill>
            </a:endParaRPr>
          </a:p>
          <a:p>
            <a:pPr algn="ctr"/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75856" y="1196752"/>
            <a:ext cx="2428892" cy="5262979"/>
          </a:xfrm>
          <a:prstGeom prst="rect">
            <a:avLst/>
          </a:prstGeom>
          <a:ln w="1270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cs-CZ" sz="2400" b="1" dirty="0" smtClean="0">
              <a:solidFill>
                <a:srgbClr val="FFFF00"/>
              </a:solidFill>
            </a:endParaRPr>
          </a:p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Německo</a:t>
            </a:r>
          </a:p>
          <a:p>
            <a:pPr algn="ctr"/>
            <a:endParaRPr lang="cs-CZ" sz="2400" b="1" dirty="0" smtClean="0">
              <a:solidFill>
                <a:srgbClr val="FFFF00"/>
              </a:solidFill>
            </a:endParaRPr>
          </a:p>
          <a:p>
            <a:pPr algn="ctr"/>
            <a:endParaRPr lang="cs-CZ" sz="800" b="1" dirty="0" smtClean="0">
              <a:solidFill>
                <a:srgbClr val="FFFF00"/>
              </a:solidFill>
            </a:endParaRPr>
          </a:p>
          <a:p>
            <a:pPr algn="ctr"/>
            <a:endParaRPr lang="cs-CZ" sz="800" b="1" dirty="0" smtClean="0">
              <a:solidFill>
                <a:srgbClr val="FFFF00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bg1"/>
                </a:solidFill>
              </a:rPr>
              <a:t> napadení Polska</a:t>
            </a:r>
          </a:p>
          <a:p>
            <a:pPr algn="ctr"/>
            <a:endParaRPr lang="cs-CZ" sz="1600" dirty="0" smtClean="0">
              <a:solidFill>
                <a:schemeClr val="bg1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bg1"/>
                </a:solidFill>
              </a:rPr>
              <a:t> vyčkávání na reakci Západu </a:t>
            </a:r>
          </a:p>
          <a:p>
            <a:pPr algn="ctr">
              <a:buFont typeface="Arial" pitchFamily="34" charset="0"/>
              <a:buChar char="•"/>
            </a:pPr>
            <a:endParaRPr lang="cs-CZ" dirty="0" smtClean="0">
              <a:solidFill>
                <a:schemeClr val="bg1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bg1"/>
                </a:solidFill>
              </a:rPr>
              <a:t> mobilizace, zbrojení</a:t>
            </a:r>
          </a:p>
          <a:p>
            <a:pPr algn="ctr"/>
            <a:endParaRPr lang="cs-CZ" dirty="0" smtClean="0">
              <a:solidFill>
                <a:schemeClr val="bg1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bg1"/>
                </a:solidFill>
              </a:rPr>
              <a:t> útok na Skandinávii</a:t>
            </a:r>
          </a:p>
          <a:p>
            <a:pPr algn="ctr">
              <a:buFont typeface="Arial" pitchFamily="34" charset="0"/>
              <a:buChar char="•"/>
            </a:pPr>
            <a:endParaRPr lang="cs-CZ" dirty="0" smtClean="0">
              <a:solidFill>
                <a:schemeClr val="bg1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bg1"/>
                </a:solidFill>
              </a:rPr>
              <a:t> útok na Benelux</a:t>
            </a:r>
          </a:p>
          <a:p>
            <a:pPr algn="ctr">
              <a:buFont typeface="Arial" pitchFamily="34" charset="0"/>
              <a:buChar char="•"/>
            </a:pPr>
            <a:endParaRPr lang="cs-CZ" dirty="0" smtClean="0">
              <a:solidFill>
                <a:schemeClr val="bg1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bg1"/>
                </a:solidFill>
              </a:rPr>
              <a:t> útok na Francii</a:t>
            </a:r>
          </a:p>
          <a:p>
            <a:pPr algn="ctr">
              <a:buFont typeface="Arial" pitchFamily="34" charset="0"/>
              <a:buChar char="•"/>
            </a:pPr>
            <a:endParaRPr lang="cs-CZ" sz="800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084168" y="1196752"/>
            <a:ext cx="2500330" cy="5184576"/>
          </a:xfrm>
          <a:prstGeom prst="rect">
            <a:avLst/>
          </a:prstGeom>
          <a:ln w="12700" cap="rnd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cs-CZ" sz="2400" b="1" dirty="0" smtClean="0">
              <a:solidFill>
                <a:srgbClr val="FFFF00"/>
              </a:solidFill>
            </a:endParaRPr>
          </a:p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SSSR</a:t>
            </a:r>
          </a:p>
          <a:p>
            <a:pPr algn="ctr"/>
            <a:endParaRPr lang="cs-CZ" sz="2400" b="1" dirty="0" smtClean="0">
              <a:solidFill>
                <a:srgbClr val="FFFF00"/>
              </a:solidFill>
            </a:endParaRPr>
          </a:p>
          <a:p>
            <a:pPr algn="ctr"/>
            <a:endParaRPr lang="cs-CZ" sz="2400" b="1" dirty="0" smtClean="0">
              <a:solidFill>
                <a:srgbClr val="FFFF00"/>
              </a:solidFill>
            </a:endParaRPr>
          </a:p>
          <a:p>
            <a:pPr algn="ctr"/>
            <a:endParaRPr lang="cs-CZ" sz="1000" b="1" dirty="0" smtClean="0">
              <a:solidFill>
                <a:srgbClr val="FFFF00"/>
              </a:solidFill>
            </a:endParaRPr>
          </a:p>
          <a:p>
            <a:endParaRPr lang="cs-CZ" sz="800" dirty="0" smtClean="0">
              <a:solidFill>
                <a:schemeClr val="bg1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bg1"/>
                </a:solidFill>
              </a:rPr>
              <a:t> napadení Polska</a:t>
            </a:r>
          </a:p>
          <a:p>
            <a:pPr algn="ctr"/>
            <a:endParaRPr lang="cs-CZ" sz="3600" dirty="0" smtClean="0">
              <a:solidFill>
                <a:schemeClr val="bg1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bg1"/>
                </a:solidFill>
              </a:rPr>
              <a:t> neúspěšný útok na  Finsko </a:t>
            </a:r>
          </a:p>
          <a:p>
            <a:pPr algn="ctr"/>
            <a:endParaRPr lang="cs-CZ" sz="3600" dirty="0" smtClean="0">
              <a:solidFill>
                <a:schemeClr val="bg1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bg1"/>
                </a:solidFill>
              </a:rPr>
              <a:t> </a:t>
            </a:r>
            <a:r>
              <a:rPr lang="cs-CZ" sz="2000" dirty="0" smtClean="0">
                <a:solidFill>
                  <a:schemeClr val="bg1"/>
                </a:solidFill>
              </a:rPr>
              <a:t>obsazení Pobaltských států</a:t>
            </a:r>
            <a:endParaRPr lang="cs-CZ" sz="2000" b="1" dirty="0" smtClean="0">
              <a:solidFill>
                <a:srgbClr val="FFFF00"/>
              </a:solidFill>
            </a:endParaRPr>
          </a:p>
          <a:p>
            <a:pPr algn="ctr"/>
            <a:endParaRPr lang="cs-CZ" sz="2000" b="1" dirty="0" smtClean="0">
              <a:solidFill>
                <a:srgbClr val="FFFF00"/>
              </a:solidFill>
            </a:endParaRPr>
          </a:p>
          <a:p>
            <a:pPr algn="ctr"/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28926" y="928670"/>
            <a:ext cx="2857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pPr algn="ctr"/>
            <a:endParaRPr lang="cs-CZ" sz="2800" b="1" dirty="0" smtClean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X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715008" y="1357299"/>
            <a:ext cx="2857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X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16" name="Přímá spojovací čára 15"/>
          <p:cNvCxnSpPr/>
          <p:nvPr/>
        </p:nvCxnSpPr>
        <p:spPr>
          <a:xfrm>
            <a:off x="683568" y="2204864"/>
            <a:ext cx="2000264" cy="1588"/>
          </a:xfrm>
          <a:prstGeom prst="line">
            <a:avLst/>
          </a:prstGeom>
          <a:ln w="6350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6372200" y="2204864"/>
            <a:ext cx="2000264" cy="1588"/>
          </a:xfrm>
          <a:prstGeom prst="line">
            <a:avLst/>
          </a:prstGeom>
          <a:ln w="6350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3491880" y="2204864"/>
            <a:ext cx="2000264" cy="1588"/>
          </a:xfrm>
          <a:prstGeom prst="line">
            <a:avLst/>
          </a:prstGeom>
          <a:ln w="6350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2051720" y="548680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září 1939 – červen 1940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2857520" cy="939784"/>
          </a:xfrm>
          <a:solidFill>
            <a:schemeClr val="bg2">
              <a:lumMod val="10000"/>
            </a:schemeClr>
          </a:solidFill>
          <a:ln w="254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rgbClr val="FF0000"/>
                </a:solidFill>
              </a:rPr>
              <a:t>Útok na Francii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844824"/>
            <a:ext cx="8429684" cy="45845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>
                <a:solidFill>
                  <a:srgbClr val="FFFF00"/>
                </a:solidFill>
              </a:rPr>
              <a:t>10. 5. 1940	</a:t>
            </a:r>
            <a:r>
              <a:rPr lang="cs-CZ" sz="2400" dirty="0" smtClean="0">
                <a:solidFill>
                  <a:schemeClr val="bg1"/>
                </a:solidFill>
              </a:rPr>
              <a:t>- střet německých a britských vojsk v Belgii </a:t>
            </a:r>
          </a:p>
          <a:p>
            <a:pPr>
              <a:buNone/>
            </a:pPr>
            <a:r>
              <a:rPr lang="cs-CZ" sz="2400" dirty="0" smtClean="0">
                <a:solidFill>
                  <a:schemeClr val="bg1"/>
                </a:solidFill>
              </a:rPr>
              <a:t>			- obsazení Maginotovy linie</a:t>
            </a:r>
          </a:p>
          <a:p>
            <a:pPr>
              <a:buNone/>
            </a:pPr>
            <a:endParaRPr lang="cs-CZ" sz="2000" b="1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cs-CZ" sz="2400" b="1" dirty="0" smtClean="0">
                <a:solidFill>
                  <a:srgbClr val="FFFF00"/>
                </a:solidFill>
              </a:rPr>
              <a:t>10. 6. 1940	</a:t>
            </a:r>
            <a:r>
              <a:rPr lang="cs-CZ" sz="2400" dirty="0" smtClean="0">
                <a:solidFill>
                  <a:schemeClr val="bg1"/>
                </a:solidFill>
              </a:rPr>
              <a:t>- </a:t>
            </a:r>
            <a:r>
              <a:rPr lang="cs-CZ" sz="2400" dirty="0" smtClean="0">
                <a:solidFill>
                  <a:srgbClr val="FF0000"/>
                </a:solidFill>
              </a:rPr>
              <a:t>Itálie vyhlašuje válku Francii</a:t>
            </a:r>
          </a:p>
          <a:p>
            <a:pPr>
              <a:buNone/>
            </a:pPr>
            <a:endParaRPr lang="cs-CZ" sz="1000" b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sz="40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cs-CZ" sz="2400" b="1" dirty="0" smtClean="0">
                <a:solidFill>
                  <a:srgbClr val="FFFF00"/>
                </a:solidFill>
              </a:rPr>
              <a:t>14. 6. 1940	</a:t>
            </a:r>
            <a:r>
              <a:rPr lang="cs-CZ" sz="2400" dirty="0" smtClean="0">
                <a:solidFill>
                  <a:schemeClr val="bg1"/>
                </a:solidFill>
              </a:rPr>
              <a:t>- Němci v Paříži</a:t>
            </a:r>
          </a:p>
          <a:p>
            <a:pPr>
              <a:buNone/>
            </a:pPr>
            <a:endParaRPr lang="cs-CZ" sz="1000" b="1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cs-CZ" sz="4000" b="1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cs-CZ" sz="2400" b="1" dirty="0" smtClean="0">
                <a:solidFill>
                  <a:srgbClr val="FFFF00"/>
                </a:solidFill>
              </a:rPr>
              <a:t>22.6. 1940</a:t>
            </a:r>
            <a:r>
              <a:rPr lang="cs-CZ" sz="2400" dirty="0" smtClean="0">
                <a:solidFill>
                  <a:schemeClr val="bg1"/>
                </a:solidFill>
              </a:rPr>
              <a:t>	- </a:t>
            </a:r>
            <a:r>
              <a:rPr lang="cs-CZ" sz="2400" dirty="0" smtClean="0">
                <a:solidFill>
                  <a:srgbClr val="FF0000"/>
                </a:solidFill>
              </a:rPr>
              <a:t>kapitulace Francie</a:t>
            </a:r>
          </a:p>
          <a:p>
            <a:pPr>
              <a:buNone/>
            </a:pPr>
            <a:endParaRPr lang="cs-CZ" sz="2600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sz="2600" dirty="0">
              <a:solidFill>
                <a:schemeClr val="bg1"/>
              </a:solidFill>
            </a:endParaRPr>
          </a:p>
        </p:txBody>
      </p:sp>
      <p:pic>
        <p:nvPicPr>
          <p:cNvPr id="5" name="Obrázek 4" descr="Gelb_manstein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3573016"/>
            <a:ext cx="3581400" cy="2552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CarteLigneMaginot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0"/>
            <a:ext cx="647384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123728" y="476672"/>
            <a:ext cx="4786346" cy="164307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cs-CZ" sz="1000" b="1" dirty="0" smtClean="0">
              <a:solidFill>
                <a:srgbClr val="FFFF00"/>
              </a:solidFill>
            </a:endParaRPr>
          </a:p>
          <a:p>
            <a:pPr algn="ctr"/>
            <a:r>
              <a:rPr lang="cs-CZ" sz="2600" b="1" dirty="0" smtClean="0">
                <a:solidFill>
                  <a:srgbClr val="FFFF00"/>
                </a:solidFill>
              </a:rPr>
              <a:t>22.6.1940:</a:t>
            </a:r>
          </a:p>
          <a:p>
            <a:pPr algn="ctr"/>
            <a:r>
              <a:rPr lang="cs-CZ" sz="2600" dirty="0" smtClean="0">
                <a:solidFill>
                  <a:schemeClr val="bg1"/>
                </a:solidFill>
              </a:rPr>
              <a:t>příměří mezi </a:t>
            </a:r>
            <a:r>
              <a:rPr lang="cs-CZ" sz="2600" dirty="0" err="1" smtClean="0">
                <a:solidFill>
                  <a:schemeClr val="bg1"/>
                </a:solidFill>
              </a:rPr>
              <a:t>Pétainem</a:t>
            </a:r>
            <a:r>
              <a:rPr lang="cs-CZ" sz="2600" dirty="0" smtClean="0">
                <a:solidFill>
                  <a:schemeClr val="bg1"/>
                </a:solidFill>
              </a:rPr>
              <a:t> a Hitlerem</a:t>
            </a:r>
          </a:p>
          <a:p>
            <a:pPr algn="ctr"/>
            <a:r>
              <a:rPr lang="cs-CZ" sz="2600" b="1" dirty="0" smtClean="0">
                <a:solidFill>
                  <a:srgbClr val="FF0000"/>
                </a:solidFill>
              </a:rPr>
              <a:t>= rozdělení Francie</a:t>
            </a:r>
          </a:p>
          <a:p>
            <a:endParaRPr lang="cs-CZ" sz="1000" dirty="0">
              <a:solidFill>
                <a:schemeClr val="bg1"/>
              </a:solidFill>
            </a:endParaRPr>
          </a:p>
        </p:txBody>
      </p:sp>
      <p:pic>
        <p:nvPicPr>
          <p:cNvPr id="4" name="Obrázek 3" descr="Axis_Occupation_of_Franc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276872"/>
            <a:ext cx="4476788" cy="4248472"/>
          </a:xfrm>
          <a:prstGeom prst="rect">
            <a:avLst/>
          </a:prstGeom>
        </p:spPr>
      </p:pic>
      <p:pic>
        <p:nvPicPr>
          <p:cNvPr id="5" name="Obrázek 4" descr="Second_world_war_europe_1940_map_pl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2276872"/>
            <a:ext cx="4104456" cy="42754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/>
          <p:nvPr/>
        </p:nvSpPr>
        <p:spPr>
          <a:xfrm>
            <a:off x="2214546" y="5805264"/>
            <a:ext cx="3214710" cy="624132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101600">
              <a:srgbClr val="FF0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2643206" cy="1000148"/>
          </a:xfrm>
          <a:ln w="254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rgbClr val="FF0000"/>
                </a:solidFill>
              </a:rPr>
              <a:t>Útok na Anglii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14282" y="1357298"/>
            <a:ext cx="8786874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1000" dirty="0" smtClean="0">
              <a:solidFill>
                <a:schemeClr val="bg1"/>
              </a:solidFill>
            </a:endParaRPr>
          </a:p>
          <a:p>
            <a:pPr>
              <a:buFontTx/>
              <a:buChar char="-"/>
            </a:pPr>
            <a:r>
              <a:rPr lang="cs-CZ" sz="2600" dirty="0" smtClean="0">
                <a:solidFill>
                  <a:schemeClr val="bg1"/>
                </a:solidFill>
              </a:rPr>
              <a:t> Anglie osamocena</a:t>
            </a:r>
          </a:p>
          <a:p>
            <a:pPr>
              <a:buFontTx/>
              <a:buChar char="-"/>
            </a:pPr>
            <a:r>
              <a:rPr lang="cs-CZ" sz="2600" dirty="0" smtClean="0">
                <a:solidFill>
                  <a:schemeClr val="bg1"/>
                </a:solidFill>
              </a:rPr>
              <a:t> v čele W. </a:t>
            </a:r>
            <a:r>
              <a:rPr lang="cs-CZ" sz="2600" dirty="0" err="1" smtClean="0">
                <a:solidFill>
                  <a:schemeClr val="bg1"/>
                </a:solidFill>
              </a:rPr>
              <a:t>Churchill</a:t>
            </a:r>
            <a:r>
              <a:rPr lang="cs-CZ" sz="2600" dirty="0" smtClean="0">
                <a:solidFill>
                  <a:schemeClr val="bg1"/>
                </a:solidFill>
              </a:rPr>
              <a:t>:</a:t>
            </a:r>
          </a:p>
          <a:p>
            <a:r>
              <a:rPr lang="cs-CZ" sz="2400" i="1" dirty="0" smtClean="0"/>
              <a:t> </a:t>
            </a:r>
          </a:p>
          <a:p>
            <a:r>
              <a:rPr lang="cs-CZ" sz="2200" i="1" dirty="0" smtClean="0">
                <a:solidFill>
                  <a:schemeClr val="bg1"/>
                </a:solidFill>
              </a:rPr>
              <a:t>„Nemohu nabídnout nic než krev, dřinu, slzy a pot.“</a:t>
            </a:r>
            <a:endParaRPr lang="cs-CZ" sz="2200" dirty="0" smtClean="0">
              <a:solidFill>
                <a:schemeClr val="bg1"/>
              </a:solidFill>
            </a:endParaRPr>
          </a:p>
          <a:p>
            <a:endParaRPr lang="cs-CZ" sz="2600" b="1" dirty="0" smtClean="0">
              <a:solidFill>
                <a:srgbClr val="FFFF00"/>
              </a:solidFill>
            </a:endParaRPr>
          </a:p>
          <a:p>
            <a:r>
              <a:rPr lang="cs-CZ" sz="2600" b="1" dirty="0" smtClean="0">
                <a:solidFill>
                  <a:srgbClr val="FFFF00"/>
                </a:solidFill>
              </a:rPr>
              <a:t>10. 7. – 31. 10. 1940:</a:t>
            </a:r>
          </a:p>
          <a:p>
            <a:pPr>
              <a:spcBef>
                <a:spcPts val="600"/>
              </a:spcBef>
              <a:buFontTx/>
              <a:buChar char="-"/>
            </a:pPr>
            <a:r>
              <a:rPr lang="cs-CZ" sz="2600" b="1" dirty="0" smtClean="0">
                <a:solidFill>
                  <a:srgbClr val="FF0000"/>
                </a:solidFill>
              </a:rPr>
              <a:t> bitva o Anglii </a:t>
            </a:r>
            <a:r>
              <a:rPr lang="cs-CZ" sz="2400" dirty="0" smtClean="0">
                <a:solidFill>
                  <a:schemeClr val="bg1"/>
                </a:solidFill>
              </a:rPr>
              <a:t>- </a:t>
            </a:r>
            <a:r>
              <a:rPr lang="cs-CZ" sz="2400" dirty="0" err="1" smtClean="0">
                <a:solidFill>
                  <a:schemeClr val="bg1"/>
                </a:solidFill>
              </a:rPr>
              <a:t>Luftwaffe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i="1" dirty="0" smtClean="0">
                <a:solidFill>
                  <a:schemeClr val="bg1"/>
                </a:solidFill>
              </a:rPr>
              <a:t>(H. </a:t>
            </a:r>
            <a:r>
              <a:rPr lang="cs-CZ" sz="2400" i="1" dirty="0" err="1" smtClean="0">
                <a:solidFill>
                  <a:schemeClr val="bg1"/>
                </a:solidFill>
              </a:rPr>
              <a:t>G</a:t>
            </a:r>
            <a:r>
              <a:rPr lang="cs-CZ" sz="2400" i="1" dirty="0" err="1" smtClean="0">
                <a:solidFill>
                  <a:schemeClr val="bg1"/>
                </a:solidFill>
                <a:cs typeface="Tahoma"/>
              </a:rPr>
              <a:t>öring</a:t>
            </a:r>
            <a:r>
              <a:rPr lang="cs-CZ" sz="2400" i="1" dirty="0" smtClean="0">
                <a:solidFill>
                  <a:schemeClr val="bg1"/>
                </a:solidFill>
                <a:cs typeface="Tahoma"/>
              </a:rPr>
              <a:t>) </a:t>
            </a:r>
            <a:r>
              <a:rPr lang="cs-CZ" sz="2400" dirty="0" smtClean="0">
                <a:solidFill>
                  <a:schemeClr val="bg1"/>
                </a:solidFill>
                <a:cs typeface="Tahoma"/>
              </a:rPr>
              <a:t>X </a:t>
            </a:r>
            <a:r>
              <a:rPr lang="cs-CZ" sz="2400" dirty="0" err="1" smtClean="0">
                <a:solidFill>
                  <a:schemeClr val="bg1"/>
                </a:solidFill>
              </a:rPr>
              <a:t>Royal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Air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Force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i="1" dirty="0" smtClean="0">
                <a:solidFill>
                  <a:schemeClr val="bg1"/>
                </a:solidFill>
              </a:rPr>
              <a:t>(</a:t>
            </a:r>
            <a:r>
              <a:rPr lang="cs-CZ" sz="2400" i="1" dirty="0" err="1" smtClean="0">
                <a:solidFill>
                  <a:schemeClr val="bg1"/>
                </a:solidFill>
              </a:rPr>
              <a:t>H.Dowding</a:t>
            </a:r>
            <a:r>
              <a:rPr lang="cs-CZ" sz="2400" i="1" dirty="0" smtClean="0">
                <a:solidFill>
                  <a:schemeClr val="bg1"/>
                </a:solidFill>
              </a:rPr>
              <a:t>)</a:t>
            </a:r>
          </a:p>
          <a:p>
            <a:pPr>
              <a:spcBef>
                <a:spcPts val="600"/>
              </a:spcBef>
            </a:pPr>
            <a:r>
              <a:rPr lang="cs-CZ" sz="2400" dirty="0" smtClean="0">
                <a:solidFill>
                  <a:schemeClr val="bg1"/>
                </a:solidFill>
              </a:rPr>
              <a:t>		   - vzdušný prostor Británie a průplavu La Manche</a:t>
            </a:r>
          </a:p>
          <a:p>
            <a:pPr>
              <a:spcBef>
                <a:spcPts val="600"/>
              </a:spcBef>
            </a:pPr>
            <a:r>
              <a:rPr lang="cs-CZ" sz="2400" dirty="0" smtClean="0">
                <a:solidFill>
                  <a:schemeClr val="bg1"/>
                </a:solidFill>
              </a:rPr>
              <a:t>		   - poprvé použit radar!</a:t>
            </a:r>
          </a:p>
          <a:p>
            <a:pPr>
              <a:spcBef>
                <a:spcPts val="600"/>
              </a:spcBef>
            </a:pPr>
            <a:r>
              <a:rPr lang="cs-CZ" sz="2400" dirty="0" smtClean="0">
                <a:solidFill>
                  <a:schemeClr val="bg1"/>
                </a:solidFill>
              </a:rPr>
              <a:t>		   - českoslovenští letci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		   </a:t>
            </a:r>
            <a:r>
              <a:rPr lang="cs-CZ" sz="2400" b="1" dirty="0" smtClean="0">
                <a:solidFill>
                  <a:srgbClr val="FFFF00"/>
                </a:solidFill>
                <a:sym typeface="Wingdings 3"/>
              </a:rPr>
              <a:t> 1. porážka Německa! </a:t>
            </a:r>
            <a:endParaRPr lang="cs-CZ" sz="2400" b="1" dirty="0" smtClean="0">
              <a:solidFill>
                <a:srgbClr val="FFFF00"/>
              </a:solidFill>
            </a:endParaRPr>
          </a:p>
          <a:p>
            <a:endParaRPr lang="cs-CZ" sz="2600" dirty="0">
              <a:solidFill>
                <a:schemeClr val="bg1"/>
              </a:solidFill>
            </a:endParaRPr>
          </a:p>
        </p:txBody>
      </p:sp>
      <p:pic>
        <p:nvPicPr>
          <p:cNvPr id="6" name="Obrázek 5" descr="UK_Radar19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00192" y="980728"/>
            <a:ext cx="2375064" cy="28331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rgbClr val="FFC000"/>
                </a:solidFill>
              </a:rPr>
              <a:t>Zdroje: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28592"/>
          </a:xfrm>
        </p:spPr>
        <p:txBody>
          <a:bodyPr>
            <a:normAutofit lnSpcReduction="10000"/>
          </a:bodyPr>
          <a:lstStyle/>
          <a:p>
            <a:r>
              <a:rPr lang="cs-CZ" sz="1600" dirty="0" smtClean="0">
                <a:hlinkClick r:id="rId2"/>
              </a:rPr>
              <a:t>http://upload.wikimedia.org/wikipedia/commons/3/35/Churchill_portrait_NYP_45063.jpg</a:t>
            </a:r>
            <a:endParaRPr lang="cs-CZ" sz="1600" dirty="0" smtClean="0"/>
          </a:p>
          <a:p>
            <a:r>
              <a:rPr lang="cs-CZ" sz="1600" dirty="0" smtClean="0">
                <a:hlinkClick r:id="rId3"/>
              </a:rPr>
              <a:t>http://upload.wikimedia.org/wikipedia/commons/2/27/De_Gaulle-OWI.jpg</a:t>
            </a:r>
            <a:endParaRPr lang="cs-CZ" sz="1600" dirty="0" smtClean="0"/>
          </a:p>
          <a:p>
            <a:r>
              <a:rPr lang="cs-CZ" sz="1600" dirty="0" smtClean="0">
                <a:hlinkClick r:id="rId4"/>
              </a:rPr>
              <a:t>http://commons.wikimedia.org/wiki/File:Franklin_Delano_Roosevelt_1933.png?uselang=cs</a:t>
            </a:r>
            <a:endParaRPr lang="cs-CZ" sz="1600" dirty="0" smtClean="0"/>
          </a:p>
          <a:p>
            <a:r>
              <a:rPr lang="cs-CZ" sz="1600" dirty="0" smtClean="0">
                <a:hlinkClick r:id="rId5"/>
              </a:rPr>
              <a:t>http://upload.wikimedia.org/wikipedia/commons/1/16/Stalin_lg_zlx1.jpg</a:t>
            </a:r>
            <a:endParaRPr lang="cs-CZ" sz="1600" dirty="0" smtClean="0"/>
          </a:p>
          <a:p>
            <a:r>
              <a:rPr lang="cs-CZ" sz="1600" dirty="0" smtClean="0">
                <a:hlinkClick r:id="rId6"/>
              </a:rPr>
              <a:t>http://upload.wikimedia.org/wikipedia/commons/6/66/Adolf_Hitler-1933.jpg</a:t>
            </a:r>
            <a:endParaRPr lang="cs-CZ" sz="1600" dirty="0" smtClean="0"/>
          </a:p>
          <a:p>
            <a:r>
              <a:rPr lang="cs-CZ" sz="1600" dirty="0" smtClean="0">
                <a:hlinkClick r:id="rId7"/>
              </a:rPr>
              <a:t>http://upload.wikimedia.org/wikipedia/commons/6/65/Mussolini-ggbain.jpg</a:t>
            </a:r>
            <a:endParaRPr lang="cs-CZ" sz="1600" dirty="0" smtClean="0"/>
          </a:p>
          <a:p>
            <a:r>
              <a:rPr lang="cs-CZ" sz="1600" dirty="0" smtClean="0">
                <a:hlinkClick r:id="rId8"/>
              </a:rPr>
              <a:t>http://upload.wikimedia.org/wikipedia/commons/5/5e/Hideki_Tojo_posing_cropped.jpg</a:t>
            </a:r>
            <a:endParaRPr lang="cs-CZ" sz="1600" dirty="0" smtClean="0"/>
          </a:p>
          <a:p>
            <a:r>
              <a:rPr lang="cs-CZ" sz="1600" dirty="0" smtClean="0">
                <a:hlinkClick r:id="rId9"/>
              </a:rPr>
              <a:t>http://commons.wikimedia.org/wiki/File:Second_World_War_Europe.png</a:t>
            </a:r>
            <a:endParaRPr lang="cs-CZ" sz="1600" dirty="0" smtClean="0"/>
          </a:p>
          <a:p>
            <a:r>
              <a:rPr lang="cs-CZ" sz="1600" dirty="0" smtClean="0">
                <a:hlinkClick r:id="rId10"/>
              </a:rPr>
              <a:t>http://commons.wikimedia.org/w/index.php?title=File:Soviet_Foreign_Minister_Molotov_signs_the_German-Soviet_non-aggression_pact,_Joachim_von_Ribbentrop_and_Josef_Stalin_sta_-_NARA_-_540196.tif&amp;page=1</a:t>
            </a:r>
            <a:endParaRPr lang="cs-CZ" sz="1600" dirty="0" smtClean="0"/>
          </a:p>
          <a:p>
            <a:r>
              <a:rPr lang="cs-CZ" sz="1600" dirty="0" smtClean="0">
                <a:hlinkClick r:id="rId11"/>
              </a:rPr>
              <a:t>http://upload.wikimedia.org/wikipedia/commons/8/8d/Second_world_war_europe_1939_map_de.png</a:t>
            </a:r>
            <a:endParaRPr lang="cs-CZ" sz="1600" dirty="0" smtClean="0"/>
          </a:p>
          <a:p>
            <a:r>
              <a:rPr lang="cs-CZ" sz="1600" dirty="0" smtClean="0">
                <a:hlinkClick r:id="rId12"/>
              </a:rPr>
              <a:t>http://upload.wikimedia.org/wikipedia/commons/1/11/CarteLigneMaginot.png</a:t>
            </a:r>
            <a:endParaRPr lang="cs-CZ" sz="1600" dirty="0" smtClean="0"/>
          </a:p>
          <a:p>
            <a:r>
              <a:rPr lang="cs-CZ" sz="1600" dirty="0" smtClean="0">
                <a:hlinkClick r:id="rId13"/>
              </a:rPr>
              <a:t>http://upload.wikimedia.org/wikipedia/commons/0/03/Gelb_manstein.gif</a:t>
            </a:r>
            <a:endParaRPr lang="cs-CZ" sz="1600" dirty="0" smtClean="0"/>
          </a:p>
          <a:p>
            <a:r>
              <a:rPr lang="cs-CZ" sz="1600" dirty="0" smtClean="0">
                <a:hlinkClick r:id="rId14"/>
              </a:rPr>
              <a:t>http://upload.wikimedia.org/wikipedia/commons/e/e4/Second_world_war_europe_1940_map_pl2.png</a:t>
            </a:r>
            <a:endParaRPr lang="cs-CZ" sz="1600" dirty="0" smtClean="0"/>
          </a:p>
          <a:p>
            <a:r>
              <a:rPr lang="cs-CZ" sz="1600" dirty="0" smtClean="0">
                <a:hlinkClick r:id="rId15"/>
              </a:rPr>
              <a:t>http://upload.wikimedia.org/wikipedia/commons/6/6d/Axis_Occupation_of_France.png</a:t>
            </a:r>
            <a:endParaRPr lang="cs-CZ" sz="1600" dirty="0" smtClean="0"/>
          </a:p>
          <a:p>
            <a:r>
              <a:rPr lang="cs-CZ" sz="1600" dirty="0" smtClean="0">
                <a:hlinkClick r:id="rId16"/>
              </a:rPr>
              <a:t>http://upload.wikimedia.org/wikipedia/commons/b/b0/UK_Radar1940.JPG?uselang=cs</a:t>
            </a: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Vlastní 7">
      <a:dk1>
        <a:sysClr val="windowText" lastClr="000000"/>
      </a:dk1>
      <a:lt1>
        <a:sysClr val="window" lastClr="FFFFFF"/>
      </a:lt1>
      <a:dk2>
        <a:srgbClr val="344D6C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</TotalTime>
  <Words>370</Words>
  <Application>Microsoft Office PowerPoint</Application>
  <PresentationFormat>Předvádění na obrazovce (4:3)</PresentationFormat>
  <Paragraphs>223</Paragraphs>
  <Slides>20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sady Office</vt:lpstr>
      <vt:lpstr>Prezentace aplikace PowerPoint</vt:lpstr>
      <vt:lpstr>II. světová válka</vt:lpstr>
      <vt:lpstr>    Německo ve 30. léta</vt:lpstr>
      <vt:lpstr>Fall Weiss</vt:lpstr>
      <vt:lpstr>Prezentace aplikace PowerPoint</vt:lpstr>
      <vt:lpstr>Prezentace aplikace PowerPoint</vt:lpstr>
      <vt:lpstr>Prezentace aplikace PowerPoint</vt:lpstr>
      <vt:lpstr>II. Světová válka- hlavní rysy</vt:lpstr>
      <vt:lpstr>Prezentace aplikace PowerPoint</vt:lpstr>
      <vt:lpstr>Prezentace aplikace PowerPoint</vt:lpstr>
      <vt:lpstr>osobnosti</vt:lpstr>
      <vt:lpstr>II. světová válka (I. fáze) </vt:lpstr>
      <vt:lpstr>Prezentace aplikace PowerPoint</vt:lpstr>
      <vt:lpstr>Prezentace aplikace PowerPoint</vt:lpstr>
      <vt:lpstr>Prezentace aplikace PowerPoint</vt:lpstr>
      <vt:lpstr>Útok na Francii</vt:lpstr>
      <vt:lpstr>Prezentace aplikace PowerPoint</vt:lpstr>
      <vt:lpstr>Prezentace aplikace PowerPoint</vt:lpstr>
      <vt:lpstr>Útok na Anglii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II. světová válka</dc:title>
  <dc:creator>6KWG</dc:creator>
  <cp:lastModifiedBy>6KWG</cp:lastModifiedBy>
  <cp:revision>48</cp:revision>
  <dcterms:modified xsi:type="dcterms:W3CDTF">2012-11-17T23:10:23Z</dcterms:modified>
</cp:coreProperties>
</file>