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77" r:id="rId2"/>
    <p:sldId id="256" r:id="rId3"/>
    <p:sldId id="266" r:id="rId4"/>
    <p:sldId id="274" r:id="rId5"/>
    <p:sldId id="257" r:id="rId6"/>
    <p:sldId id="259" r:id="rId7"/>
    <p:sldId id="260" r:id="rId8"/>
    <p:sldId id="262" r:id="rId9"/>
    <p:sldId id="263" r:id="rId10"/>
    <p:sldId id="275" r:id="rId11"/>
    <p:sldId id="264" r:id="rId12"/>
    <p:sldId id="267" r:id="rId13"/>
    <p:sldId id="268" r:id="rId14"/>
    <p:sldId id="276" r:id="rId15"/>
    <p:sldId id="270" r:id="rId16"/>
    <p:sldId id="271" r:id="rId17"/>
    <p:sldId id="272" r:id="rId18"/>
    <p:sldId id="273" r:id="rId1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94AB0AE-39FA-4F95-865C-1393CF9E0EE2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6B93782-96D8-46CC-AB76-96345DBDEA41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360608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36B93782-96D8-46CC-AB76-96345DBDEA41}" type="slidenum">
              <a:rPr lang="cs-CZ" smtClean="0"/>
              <a:pPr/>
              <a:t>11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3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3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3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3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3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3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3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3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3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3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ransition spd="med">
    <p:wheel spokes="3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2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1.12.2012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 spd="med">
    <p:wheel spokes="3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8" Type="http://schemas.openxmlformats.org/officeDocument/2006/relationships/hyperlink" Target="http://upload.wikimedia.org/wikipedia/commons/3/33/Eastern_Front_1941-06_to_1941-12_de.png" TargetMode="External"/><Relationship Id="rId13" Type="http://schemas.openxmlformats.org/officeDocument/2006/relationships/hyperlink" Target="http://upload.wikimedia.org/wikipedia/commons/c/c7/Attack_on_Pearl_Harbor_Japanese_planes_view.jpg" TargetMode="External"/><Relationship Id="rId3" Type="http://schemas.openxmlformats.org/officeDocument/2006/relationships/hyperlink" Target="http://upload.wikimedia.org/wikipedia/commons/7/79/Second_world_war_europe_1941-1942_map_de.png?uselang=cs" TargetMode="External"/><Relationship Id="rId7" Type="http://schemas.openxmlformats.org/officeDocument/2006/relationships/hyperlink" Target="http://commons.wikimedia.org/wiki/File:Territorial_changes_of_Poland_1942.jpg" TargetMode="External"/><Relationship Id="rId12" Type="http://schemas.openxmlformats.org/officeDocument/2006/relationships/hyperlink" Target="http://upload.wikimedia.org/wikipedia/commons/1/1e/Pearlharborcolork13513.jpg" TargetMode="External"/><Relationship Id="rId17" Type="http://schemas.openxmlformats.org/officeDocument/2006/relationships/hyperlink" Target="http://upload.wikimedia.org/wikipedia/commons/8/85/GuadPatrol.jpg" TargetMode="External"/><Relationship Id="rId2" Type="http://schemas.openxmlformats.org/officeDocument/2006/relationships/hyperlink" Target="http://upload.wikimedia.org/wikipedia/commons/2/21/Second_world_war_europe_1941_map_de.png" TargetMode="External"/><Relationship Id="rId16" Type="http://schemas.openxmlformats.org/officeDocument/2006/relationships/hyperlink" Target="http://upload.wikimedia.org/wikipedia/commons/a/a8/Marines_rest_in_the_field_on_Guadalcanal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upload.wikimedia.org/wikipedia/commons/e/e4/Bernard_Law_Montgomery.jpg?uselang=cs" TargetMode="External"/><Relationship Id="rId11" Type="http://schemas.openxmlformats.org/officeDocument/2006/relationships/hyperlink" Target="http://upload.wikimedia.org/wikipedia/commons/5/52/Second_world_war_asia_1937-1942_map_en6.png" TargetMode="External"/><Relationship Id="rId5" Type="http://schemas.openxmlformats.org/officeDocument/2006/relationships/hyperlink" Target="http://upload.wikimedia.org/wikipedia/commons/0/0d/Bundesarchiv_Bild_146-1985-013-07,_Erwin_Rommel.jpg?uselang=cs" TargetMode="External"/><Relationship Id="rId15" Type="http://schemas.openxmlformats.org/officeDocument/2006/relationships/hyperlink" Target="http://upload.wikimedia.org/wikipedia/commons/d/d6/Midwayschlacht_Bild06.jpg" TargetMode="External"/><Relationship Id="rId10" Type="http://schemas.openxmlformats.org/officeDocument/2006/relationships/hyperlink" Target="http://upload.wikimedia.org/wikipedia/commons/6/6a/Soldiers_on_guard_in_December_1941_to_the_west_of_Moscow.jpg" TargetMode="External"/><Relationship Id="rId4" Type="http://schemas.openxmlformats.org/officeDocument/2006/relationships/hyperlink" Target="http://upload.wikimedia.org/wikipedia/commons/7/7e/Marsal_Tito.jpg?uselang=cs" TargetMode="External"/><Relationship Id="rId9" Type="http://schemas.openxmlformats.org/officeDocument/2006/relationships/hyperlink" Target="http://upload.wikimedia.org/wikipedia/commons/4/4f/Soviet_Offensive_Moscow_December_1941.jpg" TargetMode="External"/><Relationship Id="rId14" Type="http://schemas.openxmlformats.org/officeDocument/2006/relationships/hyperlink" Target="http://upload.wikimedia.org/wikipedia/commons/5/56/Sinking_of_the_USS_Yorktown_(CV-5)_01.jpg?uselang=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1553726"/>
            <a:ext cx="8208912" cy="5256584"/>
          </a:xfrm>
        </p:spPr>
        <p:txBody>
          <a:bodyPr>
            <a:normAutofit fontScale="70000" lnSpcReduction="20000"/>
          </a:bodyPr>
          <a:lstStyle/>
          <a:p>
            <a:pPr algn="l"/>
            <a:r>
              <a:rPr lang="cs-CZ" b="1" dirty="0"/>
              <a:t> </a:t>
            </a:r>
            <a:endParaRPr lang="cs-CZ" dirty="0"/>
          </a:p>
          <a:p>
            <a:pPr algn="l"/>
            <a:r>
              <a:rPr lang="cs-CZ" b="1" dirty="0" smtClean="0"/>
              <a:t>ŠKOLA</a:t>
            </a:r>
            <a:r>
              <a:rPr lang="cs-CZ" b="1" dirty="0"/>
              <a:t>:			</a:t>
            </a:r>
            <a:r>
              <a:rPr lang="cs-CZ" dirty="0"/>
              <a:t>Základní škola a Mateřská škola Nemilany</a:t>
            </a:r>
          </a:p>
          <a:p>
            <a:pPr algn="l"/>
            <a:r>
              <a:rPr lang="cs-CZ" b="1" dirty="0"/>
              <a:t>VYUČUJÍCÍ:		</a:t>
            </a:r>
            <a:r>
              <a:rPr lang="cs-CZ" dirty="0" smtClean="0"/>
              <a:t>Mgr</a:t>
            </a:r>
            <a:r>
              <a:rPr lang="cs-CZ" dirty="0"/>
              <a:t>. Iveta </a:t>
            </a:r>
            <a:r>
              <a:rPr lang="cs-CZ" dirty="0" err="1"/>
              <a:t>Š</a:t>
            </a:r>
            <a:r>
              <a:rPr lang="cs-CZ" smtClean="0"/>
              <a:t>lahařová</a:t>
            </a:r>
            <a:r>
              <a:rPr lang="cs-CZ" dirty="0"/>
              <a:t>	</a:t>
            </a:r>
          </a:p>
          <a:p>
            <a:pPr algn="l"/>
            <a:r>
              <a:rPr lang="cs-CZ" b="1" dirty="0"/>
              <a:t>TÉMATICKÁ OBLAST:</a:t>
            </a:r>
            <a:r>
              <a:rPr lang="cs-CZ" dirty="0"/>
              <a:t>	</a:t>
            </a:r>
            <a:r>
              <a:rPr lang="cs-CZ" dirty="0" smtClean="0"/>
              <a:t>Moderní </a:t>
            </a:r>
            <a:r>
              <a:rPr lang="cs-CZ" dirty="0"/>
              <a:t>doba			 </a:t>
            </a:r>
          </a:p>
          <a:p>
            <a:pPr algn="l"/>
            <a:r>
              <a:rPr lang="cs-CZ" b="1" dirty="0"/>
              <a:t> </a:t>
            </a:r>
            <a:endParaRPr lang="cs-CZ" dirty="0"/>
          </a:p>
          <a:p>
            <a:pPr algn="l"/>
            <a:r>
              <a:rPr lang="cs-CZ" b="1" dirty="0" smtClean="0"/>
              <a:t>PŘEDMĚT</a:t>
            </a:r>
            <a:r>
              <a:rPr lang="cs-CZ" b="1" dirty="0"/>
              <a:t>:		</a:t>
            </a:r>
            <a:r>
              <a:rPr lang="cs-CZ" dirty="0" smtClean="0"/>
              <a:t>D</a:t>
            </a:r>
            <a:r>
              <a:rPr lang="cs-CZ" b="1" dirty="0"/>
              <a:t>	</a:t>
            </a:r>
            <a:r>
              <a:rPr lang="cs-CZ" b="1" dirty="0" smtClean="0"/>
              <a:t>ROČNÍK</a:t>
            </a:r>
            <a:r>
              <a:rPr lang="cs-CZ" b="1" dirty="0"/>
              <a:t>:	</a:t>
            </a:r>
            <a:r>
              <a:rPr lang="cs-CZ" dirty="0"/>
              <a:t>9.</a:t>
            </a:r>
            <a:r>
              <a:rPr lang="cs-CZ" b="1" dirty="0"/>
              <a:t> </a:t>
            </a:r>
            <a:r>
              <a:rPr lang="cs-CZ" dirty="0"/>
              <a:t>	</a:t>
            </a:r>
          </a:p>
          <a:p>
            <a:pPr algn="l"/>
            <a:r>
              <a:rPr lang="cs-CZ" b="1" dirty="0"/>
              <a:t> </a:t>
            </a: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NÁZEV MATERIÁLU:	</a:t>
            </a:r>
            <a:r>
              <a:rPr lang="cs-CZ" dirty="0"/>
              <a:t>II. světová válka- II. fáze</a:t>
            </a:r>
          </a:p>
          <a:p>
            <a:pPr algn="l"/>
            <a:r>
              <a:rPr lang="cs-CZ" b="1" dirty="0"/>
              <a:t> </a:t>
            </a:r>
            <a:endParaRPr lang="cs-CZ" dirty="0"/>
          </a:p>
          <a:p>
            <a:pPr algn="l"/>
            <a:r>
              <a:rPr lang="cs-CZ" b="1" dirty="0" smtClean="0"/>
              <a:t>TYP </a:t>
            </a:r>
            <a:r>
              <a:rPr lang="cs-CZ" b="1" dirty="0"/>
              <a:t>DOKUMENTU:	</a:t>
            </a:r>
            <a:r>
              <a:rPr lang="cs-CZ" dirty="0" smtClean="0"/>
              <a:t>Prezentace </a:t>
            </a:r>
            <a:r>
              <a:rPr lang="cs-CZ" dirty="0"/>
              <a:t>Microsoft PowerPoint</a:t>
            </a:r>
          </a:p>
          <a:p>
            <a:pPr algn="l"/>
            <a:r>
              <a:rPr lang="cs-CZ" b="1" dirty="0"/>
              <a:t> </a:t>
            </a:r>
            <a:r>
              <a:rPr lang="cs-CZ" dirty="0"/>
              <a:t/>
            </a:r>
            <a:br>
              <a:rPr lang="cs-CZ" dirty="0"/>
            </a:br>
            <a:r>
              <a:rPr lang="cs-CZ" b="1" dirty="0"/>
              <a:t>ANOTACE:</a:t>
            </a:r>
            <a:endParaRPr lang="cs-CZ" dirty="0"/>
          </a:p>
          <a:p>
            <a:pPr algn="l"/>
            <a:r>
              <a:rPr lang="cs-CZ" dirty="0"/>
              <a:t>Materiál je určen pro práci na interaktivní tabuli.</a:t>
            </a:r>
          </a:p>
          <a:p>
            <a:pPr algn="l"/>
            <a:r>
              <a:rPr lang="cs-CZ" dirty="0"/>
              <a:t>Prezentace se věnuje přehledu událostí druhé světové války v letech 1941-1943. Zaměřuje se na obsazení </a:t>
            </a:r>
            <a:r>
              <a:rPr lang="cs-CZ" dirty="0" smtClean="0"/>
              <a:t>Balkánu</a:t>
            </a:r>
            <a:r>
              <a:rPr lang="cs-CZ" dirty="0"/>
              <a:t>, pokračování bojů v Africe, napadení SSSR Německem a okolnostmi vstupu USA do války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5" name="obrázek 1" descr="Popis: 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04987" y="248787"/>
            <a:ext cx="5534025" cy="11144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/>
          <p:cNvSpPr>
            <a:spLocks noChangeArrowheads="1"/>
          </p:cNvSpPr>
          <p:nvPr/>
        </p:nvSpPr>
        <p:spPr bwMode="auto">
          <a:xfrm>
            <a:off x="0" y="1571625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6541827"/>
      </p:ext>
    </p:extLst>
  </p:cSld>
  <p:clrMapOvr>
    <a:masterClrMapping/>
  </p:clrMapOvr>
  <p:transition spd="med">
    <p:wheel spokes="3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8000" b="1" dirty="0" smtClean="0">
                <a:solidFill>
                  <a:srgbClr val="FFC000"/>
                </a:solidFill>
              </a:rPr>
              <a:t>II. světová válka</a:t>
            </a:r>
            <a:endParaRPr lang="cs-CZ" sz="8000" dirty="0">
              <a:solidFill>
                <a:srgbClr val="FFC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571876"/>
            <a:ext cx="6400800" cy="1643074"/>
          </a:xfrm>
        </p:spPr>
        <p:txBody>
          <a:bodyPr>
            <a:normAutofit/>
          </a:bodyPr>
          <a:lstStyle/>
          <a:p>
            <a:r>
              <a:rPr lang="cs-CZ" sz="6000" b="1" i="1" dirty="0" smtClean="0">
                <a:solidFill>
                  <a:schemeClr val="bg1"/>
                </a:solidFill>
              </a:rPr>
              <a:t>(II. fáze)</a:t>
            </a:r>
            <a:endParaRPr lang="cs-CZ" sz="6000" b="1" i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714612" y="1643050"/>
            <a:ext cx="3857652" cy="1214446"/>
          </a:xfrm>
          <a:prstGeom prst="rect">
            <a:avLst/>
          </a:prstGeom>
          <a:solidFill>
            <a:schemeClr val="tx2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31640" y="836712"/>
            <a:ext cx="6840760" cy="5452088"/>
          </a:xfrm>
          <a:solidFill>
            <a:schemeClr val="tx2"/>
          </a:solidFill>
        </p:spPr>
        <p:txBody>
          <a:bodyPr>
            <a:normAutofit/>
          </a:bodyPr>
          <a:lstStyle/>
          <a:p>
            <a:pPr algn="ctr">
              <a:buNone/>
            </a:pPr>
            <a:endParaRPr lang="cs-CZ" sz="3600" b="1" dirty="0" smtClean="0">
              <a:solidFill>
                <a:srgbClr val="FFC000"/>
              </a:solidFill>
            </a:endParaRPr>
          </a:p>
          <a:p>
            <a:pPr algn="ctr">
              <a:buNone/>
            </a:pPr>
            <a:endParaRPr lang="cs-CZ" sz="4800" b="1" dirty="0" smtClean="0">
              <a:solidFill>
                <a:srgbClr val="FFC000"/>
              </a:solidFill>
            </a:endParaRPr>
          </a:p>
          <a:p>
            <a:pPr algn="ctr"/>
            <a:endParaRPr lang="cs-CZ" sz="1000" b="1" dirty="0" smtClean="0">
              <a:solidFill>
                <a:srgbClr val="FFC000"/>
              </a:solidFill>
            </a:endParaRPr>
          </a:p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Obsazení Balkánu</a:t>
            </a:r>
          </a:p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Boje v Africe</a:t>
            </a:r>
          </a:p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Napadení SSSR</a:t>
            </a:r>
          </a:p>
          <a:p>
            <a:pPr algn="ctr"/>
            <a:r>
              <a:rPr lang="cs-CZ" sz="3600" b="1" dirty="0" smtClean="0">
                <a:solidFill>
                  <a:srgbClr val="FFC000"/>
                </a:solidFill>
              </a:rPr>
              <a:t>Vstup USA do války</a:t>
            </a:r>
          </a:p>
          <a:p>
            <a:pPr algn="ctr">
              <a:buNone/>
            </a:pPr>
            <a:endParaRPr lang="cs-CZ" sz="2200" b="1" dirty="0" smtClean="0">
              <a:solidFill>
                <a:srgbClr val="FFC000"/>
              </a:solidFill>
            </a:endParaRPr>
          </a:p>
          <a:p>
            <a:pPr algn="ctr">
              <a:buNone/>
            </a:pPr>
            <a:endParaRPr lang="cs-CZ" sz="1100" b="1" dirty="0" smtClean="0">
              <a:solidFill>
                <a:srgbClr val="FFC000"/>
              </a:solidFill>
            </a:endParaRPr>
          </a:p>
          <a:p>
            <a:pPr algn="ctr">
              <a:buNone/>
            </a:pPr>
            <a:endParaRPr lang="cs-CZ" sz="2100" b="1" dirty="0" smtClean="0">
              <a:solidFill>
                <a:schemeClr val="accent6"/>
              </a:solidFill>
            </a:endParaRPr>
          </a:p>
          <a:p>
            <a:pPr algn="ctr">
              <a:buNone/>
            </a:pPr>
            <a:endParaRPr lang="cs-CZ" sz="2100" b="1" dirty="0">
              <a:solidFill>
                <a:srgbClr val="FFC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131840" y="1124744"/>
            <a:ext cx="3357586" cy="830997"/>
          </a:xfrm>
          <a:prstGeom prst="rect">
            <a:avLst/>
          </a:prstGeom>
          <a:noFill/>
          <a:ln w="317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>
              <a:buNone/>
            </a:pPr>
            <a:r>
              <a:rPr lang="cs-CZ" sz="4800" b="1" dirty="0" smtClean="0">
                <a:solidFill>
                  <a:srgbClr val="FFC000"/>
                </a:solidFill>
              </a:rPr>
              <a:t>1941 – 1943</a:t>
            </a:r>
          </a:p>
        </p:txBody>
      </p:sp>
    </p:spTree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Second_world_war_europe_1941_map_de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-1" y="0"/>
            <a:ext cx="4605265" cy="4797152"/>
          </a:xfrm>
        </p:spPr>
      </p:pic>
      <p:pic>
        <p:nvPicPr>
          <p:cNvPr id="5" name="Obrázek 4" descr="Second_world_war_europe_1941-1942_map_de.pn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3915104" y="2060848"/>
            <a:ext cx="5228896" cy="4797152"/>
          </a:xfrm>
          <a:prstGeom prst="rect">
            <a:avLst/>
          </a:prstGeom>
        </p:spPr>
      </p:pic>
    </p:spTree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6257940" cy="1011222"/>
          </a:xfrm>
          <a:solidFill>
            <a:schemeClr val="tx2"/>
          </a:solidFill>
          <a:ln w="25400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Obsazení Balkánu </a:t>
            </a:r>
            <a:r>
              <a:rPr lang="cs-CZ" sz="3200" b="1" i="1" dirty="0" smtClean="0">
                <a:solidFill>
                  <a:srgbClr val="FFC000"/>
                </a:solidFill>
              </a:rPr>
              <a:t>(operace </a:t>
            </a:r>
            <a:r>
              <a:rPr lang="cs-CZ" sz="3200" b="1" i="1" dirty="0" err="1" smtClean="0">
                <a:solidFill>
                  <a:srgbClr val="FFC000"/>
                </a:solidFill>
              </a:rPr>
              <a:t>Marita</a:t>
            </a:r>
            <a:r>
              <a:rPr lang="cs-CZ" sz="3200" b="1" i="1" dirty="0" smtClean="0">
                <a:solidFill>
                  <a:srgbClr val="FFC000"/>
                </a:solidFill>
              </a:rPr>
              <a:t>)</a:t>
            </a:r>
            <a:endParaRPr lang="cs-CZ" sz="3200" b="1" i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43050"/>
            <a:ext cx="8229600" cy="4786346"/>
          </a:xfrm>
        </p:spPr>
        <p:txBody>
          <a:bodyPr>
            <a:normAutofit lnSpcReduction="10000"/>
          </a:bodyPr>
          <a:lstStyle/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rgbClr val="FFC000"/>
                </a:solidFill>
              </a:rPr>
              <a:t>duben 1939:</a:t>
            </a:r>
          </a:p>
          <a:p>
            <a:pPr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FFC000"/>
                </a:solidFill>
              </a:rPr>
              <a:t>	</a:t>
            </a:r>
            <a:r>
              <a:rPr lang="cs-CZ" sz="2400" dirty="0" smtClean="0">
                <a:solidFill>
                  <a:schemeClr val="bg1"/>
                </a:solidFill>
              </a:rPr>
              <a:t>- Itálie okupuje Albánii</a:t>
            </a:r>
          </a:p>
          <a:p>
            <a:pPr>
              <a:spcBef>
                <a:spcPts val="0"/>
              </a:spcBef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rgbClr val="FFC000"/>
                </a:solidFill>
              </a:rPr>
              <a:t>říjen 1940:</a:t>
            </a:r>
          </a:p>
          <a:p>
            <a:pPr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FFC000"/>
                </a:solidFill>
              </a:rPr>
              <a:t>	</a:t>
            </a:r>
            <a:r>
              <a:rPr lang="cs-CZ" sz="2400" dirty="0" smtClean="0">
                <a:solidFill>
                  <a:schemeClr val="bg1"/>
                </a:solidFill>
              </a:rPr>
              <a:t>- Itálie neúspěšně útočí na Řecko</a:t>
            </a:r>
          </a:p>
          <a:p>
            <a:pPr>
              <a:spcBef>
                <a:spcPts val="0"/>
              </a:spcBef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rgbClr val="FFC000"/>
                </a:solidFill>
              </a:rPr>
              <a:t>1941:</a:t>
            </a:r>
          </a:p>
          <a:p>
            <a:pPr>
              <a:spcBef>
                <a:spcPts val="0"/>
              </a:spcBef>
              <a:buNone/>
            </a:pPr>
            <a:r>
              <a:rPr lang="cs-CZ" sz="2400" b="1" dirty="0" smtClean="0">
                <a:solidFill>
                  <a:srgbClr val="FFC000"/>
                </a:solidFill>
              </a:rPr>
              <a:t>	</a:t>
            </a:r>
            <a:r>
              <a:rPr lang="cs-CZ" sz="2400" dirty="0" smtClean="0">
                <a:solidFill>
                  <a:schemeClr val="bg1"/>
                </a:solidFill>
              </a:rPr>
              <a:t>- Bulharsko, Maďarsko a Rumunsko na straně Osy</a:t>
            </a:r>
          </a:p>
          <a:p>
            <a:pPr>
              <a:spcBef>
                <a:spcPts val="0"/>
              </a:spcBef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rgbClr val="FFC000"/>
                </a:solidFill>
              </a:rPr>
              <a:t>6. dubna 1941 </a:t>
            </a:r>
          </a:p>
          <a:p>
            <a:pPr>
              <a:spcBef>
                <a:spcPts val="0"/>
              </a:spcBef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	- Německo obsazuje </a:t>
            </a:r>
            <a:r>
              <a:rPr lang="cs-CZ" sz="2400" dirty="0" smtClean="0">
                <a:solidFill>
                  <a:srgbClr val="FFC000"/>
                </a:solidFill>
              </a:rPr>
              <a:t>Jugoslávii</a:t>
            </a:r>
          </a:p>
          <a:p>
            <a:pPr>
              <a:spcBef>
                <a:spcPts val="0"/>
              </a:spcBef>
              <a:buNone/>
            </a:pPr>
            <a:endParaRPr lang="cs-CZ" sz="2400" dirty="0" smtClean="0">
              <a:solidFill>
                <a:srgbClr val="FFC000"/>
              </a:solidFill>
            </a:endParaRPr>
          </a:p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rgbClr val="FFC000"/>
                </a:solidFill>
              </a:rPr>
              <a:t>27. dubna 1941:</a:t>
            </a:r>
          </a:p>
          <a:p>
            <a:pPr>
              <a:spcBef>
                <a:spcPts val="0"/>
              </a:spcBef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	- Německo obsazuje </a:t>
            </a:r>
            <a:r>
              <a:rPr lang="cs-CZ" sz="2400" dirty="0" smtClean="0">
                <a:solidFill>
                  <a:srgbClr val="FFC000"/>
                </a:solidFill>
              </a:rPr>
              <a:t>Řecko </a:t>
            </a:r>
            <a:r>
              <a:rPr lang="cs-CZ" sz="2400" dirty="0" smtClean="0">
                <a:solidFill>
                  <a:schemeClr val="bg1"/>
                </a:solidFill>
              </a:rPr>
              <a:t>(dobyty Athény)</a:t>
            </a:r>
          </a:p>
          <a:p>
            <a:pPr>
              <a:buNone/>
            </a:pP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1115616" y="1196752"/>
            <a:ext cx="3714776" cy="4462760"/>
          </a:xfrm>
          <a:prstGeom prst="rect">
            <a:avLst/>
          </a:prstGeom>
          <a:noFill/>
          <a:ln w="254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2400" b="1" dirty="0" smtClean="0">
              <a:solidFill>
                <a:srgbClr val="FFC000"/>
              </a:solidFill>
            </a:endParaRPr>
          </a:p>
          <a:p>
            <a:pPr algn="ctr"/>
            <a:r>
              <a:rPr lang="cs-CZ" sz="2800" b="1" dirty="0" err="1" smtClean="0">
                <a:solidFill>
                  <a:srgbClr val="FFC000"/>
                </a:solidFill>
              </a:rPr>
              <a:t>Josip</a:t>
            </a:r>
            <a:r>
              <a:rPr lang="cs-CZ" sz="2800" b="1" dirty="0" smtClean="0">
                <a:solidFill>
                  <a:srgbClr val="FFC000"/>
                </a:solidFill>
              </a:rPr>
              <a:t> </a:t>
            </a:r>
            <a:r>
              <a:rPr lang="cs-CZ" sz="2800" b="1" dirty="0" err="1" smtClean="0">
                <a:solidFill>
                  <a:srgbClr val="FFC000"/>
                </a:solidFill>
              </a:rPr>
              <a:t>Broz</a:t>
            </a:r>
            <a:r>
              <a:rPr lang="cs-CZ" sz="2800" b="1" dirty="0" smtClean="0">
                <a:solidFill>
                  <a:srgbClr val="FFC000"/>
                </a:solidFill>
              </a:rPr>
              <a:t> Tito</a:t>
            </a:r>
          </a:p>
          <a:p>
            <a:pPr algn="ctr"/>
            <a:endParaRPr lang="cs-CZ" sz="2400" b="1" dirty="0" smtClean="0">
              <a:solidFill>
                <a:srgbClr val="FFC000"/>
              </a:solidFill>
            </a:endParaRPr>
          </a:p>
          <a:p>
            <a:pPr algn="ctr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   vůdčí osobnost národně-         osvobozeneckých bojů na území Jugoslávie</a:t>
            </a:r>
          </a:p>
          <a:p>
            <a:endParaRPr lang="cs-CZ" sz="4000" dirty="0" smtClean="0">
              <a:solidFill>
                <a:schemeClr val="bg1"/>
              </a:solidFill>
            </a:endParaRPr>
          </a:p>
          <a:p>
            <a:pPr algn="ctr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bg1"/>
                </a:solidFill>
              </a:rPr>
              <a:t> komunistický </a:t>
            </a:r>
            <a:r>
              <a:rPr lang="cs-CZ" sz="2400" dirty="0" err="1" smtClean="0">
                <a:solidFill>
                  <a:schemeClr val="bg1"/>
                </a:solidFill>
              </a:rPr>
              <a:t>jugoslávský</a:t>
            </a:r>
            <a:r>
              <a:rPr lang="cs-CZ" sz="2400" dirty="0" smtClean="0">
                <a:solidFill>
                  <a:schemeClr val="bg1"/>
                </a:solidFill>
              </a:rPr>
              <a:t> prezident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4" name="Obrázek 3" descr="Marsal_Tito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4932040" y="1196752"/>
            <a:ext cx="3188746" cy="4490056"/>
          </a:xfrm>
          <a:prstGeom prst="rect">
            <a:avLst/>
          </a:prstGeom>
        </p:spPr>
      </p:pic>
    </p:spTree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00174"/>
            <a:ext cx="8229600" cy="5025170"/>
          </a:xfrm>
        </p:spPr>
        <p:txBody>
          <a:bodyPr>
            <a:normAutofit lnSpcReduction="10000"/>
          </a:bodyPr>
          <a:lstStyle/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rgbClr val="FFC000"/>
                </a:solidFill>
              </a:rPr>
              <a:t>září 1940</a:t>
            </a:r>
          </a:p>
          <a:p>
            <a:pPr>
              <a:spcBef>
                <a:spcPts val="0"/>
              </a:spcBef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	- Itálie obsazuje </a:t>
            </a:r>
            <a:r>
              <a:rPr lang="cs-CZ" sz="2400" dirty="0" smtClean="0">
                <a:solidFill>
                  <a:schemeClr val="bg1"/>
                </a:solidFill>
              </a:rPr>
              <a:t>Libyi </a:t>
            </a:r>
            <a:r>
              <a:rPr lang="cs-CZ" sz="2400" dirty="0" smtClean="0">
                <a:solidFill>
                  <a:schemeClr val="bg1"/>
                </a:solidFill>
              </a:rPr>
              <a:t>a Egypt</a:t>
            </a:r>
          </a:p>
          <a:p>
            <a:pPr>
              <a:spcBef>
                <a:spcPts val="0"/>
              </a:spcBef>
              <a:buFont typeface="Wingdings 3"/>
              <a:buChar char="_"/>
            </a:pPr>
            <a:r>
              <a:rPr lang="cs-CZ" sz="2400" dirty="0" smtClean="0">
                <a:solidFill>
                  <a:schemeClr val="bg1"/>
                </a:solidFill>
                <a:sym typeface="Wingdings 3"/>
              </a:rPr>
              <a:t>vojáci Británie, Austrálie, Nového Zélandu, Indie útok zastavují</a:t>
            </a:r>
          </a:p>
          <a:p>
            <a:pPr>
              <a:spcBef>
                <a:spcPts val="0"/>
              </a:spcBef>
              <a:buNone/>
            </a:pPr>
            <a:endParaRPr lang="cs-CZ" sz="2400" dirty="0" smtClean="0">
              <a:solidFill>
                <a:schemeClr val="bg1"/>
              </a:solidFill>
              <a:sym typeface="Wingdings 3"/>
            </a:endParaRPr>
          </a:p>
          <a:p>
            <a:pPr>
              <a:spcBef>
                <a:spcPts val="0"/>
              </a:spcBef>
            </a:pPr>
            <a:r>
              <a:rPr lang="cs-CZ" sz="2400" b="1" dirty="0" smtClean="0">
                <a:solidFill>
                  <a:srgbClr val="FFC000"/>
                </a:solidFill>
                <a:sym typeface="Wingdings 3"/>
              </a:rPr>
              <a:t>říjen 1942:</a:t>
            </a:r>
          </a:p>
          <a:p>
            <a:pPr>
              <a:spcBef>
                <a:spcPts val="0"/>
              </a:spcBef>
              <a:buNone/>
            </a:pPr>
            <a:r>
              <a:rPr lang="cs-CZ" sz="2400" dirty="0" smtClean="0">
                <a:solidFill>
                  <a:schemeClr val="bg1"/>
                </a:solidFill>
                <a:sym typeface="Wingdings 3"/>
              </a:rPr>
              <a:t>	- bitva u El </a:t>
            </a:r>
            <a:r>
              <a:rPr lang="cs-CZ" sz="2400" dirty="0" err="1" smtClean="0">
                <a:solidFill>
                  <a:schemeClr val="bg1"/>
                </a:solidFill>
                <a:sym typeface="Wingdings 3"/>
              </a:rPr>
              <a:t>Alameinu</a:t>
            </a:r>
            <a:r>
              <a:rPr lang="cs-CZ" sz="2400" dirty="0" smtClean="0">
                <a:solidFill>
                  <a:schemeClr val="bg1"/>
                </a:solidFill>
                <a:sym typeface="Wingdings 3"/>
              </a:rPr>
              <a:t> (Egypt)</a:t>
            </a:r>
          </a:p>
          <a:p>
            <a:pPr>
              <a:spcBef>
                <a:spcPts val="0"/>
              </a:spcBef>
              <a:buNone/>
            </a:pPr>
            <a:r>
              <a:rPr lang="cs-CZ" sz="2400" dirty="0" smtClean="0">
                <a:solidFill>
                  <a:schemeClr val="bg1"/>
                </a:solidFill>
                <a:sym typeface="Wingdings 3"/>
              </a:rPr>
              <a:t>	- britský maršál </a:t>
            </a:r>
            <a:r>
              <a:rPr lang="cs-CZ" sz="2400" b="1" dirty="0" smtClean="0">
                <a:solidFill>
                  <a:srgbClr val="FFC000"/>
                </a:solidFill>
                <a:sym typeface="Wingdings 3"/>
              </a:rPr>
              <a:t>Bernard </a:t>
            </a:r>
            <a:r>
              <a:rPr lang="cs-CZ" sz="2400" b="1" dirty="0" err="1" smtClean="0">
                <a:solidFill>
                  <a:srgbClr val="FFC000"/>
                </a:solidFill>
                <a:sym typeface="Wingdings 3"/>
              </a:rPr>
              <a:t>Montgomery</a:t>
            </a:r>
            <a:r>
              <a:rPr lang="cs-CZ" sz="2400" b="1" dirty="0" smtClean="0">
                <a:solidFill>
                  <a:srgbClr val="FFC000"/>
                </a:solidFill>
                <a:sym typeface="Wingdings 3"/>
              </a:rPr>
              <a:t> </a:t>
            </a:r>
            <a:r>
              <a:rPr lang="cs-CZ" sz="2400" dirty="0" smtClean="0">
                <a:solidFill>
                  <a:schemeClr val="bg1"/>
                </a:solidFill>
                <a:sym typeface="Wingdings 3"/>
              </a:rPr>
              <a:t>X německý maršál     </a:t>
            </a:r>
            <a:r>
              <a:rPr lang="cs-CZ" sz="2400" b="1" dirty="0" smtClean="0">
                <a:solidFill>
                  <a:srgbClr val="FFC000"/>
                </a:solidFill>
                <a:sym typeface="Wingdings 3"/>
              </a:rPr>
              <a:t>Erwin </a:t>
            </a:r>
            <a:r>
              <a:rPr lang="cs-CZ" sz="2400" b="1" dirty="0" err="1" smtClean="0">
                <a:solidFill>
                  <a:srgbClr val="FFC000"/>
                </a:solidFill>
                <a:sym typeface="Wingdings 3"/>
              </a:rPr>
              <a:t>Rommel</a:t>
            </a:r>
            <a:r>
              <a:rPr lang="cs-CZ" sz="2400" b="1" dirty="0" smtClean="0">
                <a:solidFill>
                  <a:srgbClr val="FFC000"/>
                </a:solidFill>
                <a:sym typeface="Wingdings 3"/>
              </a:rPr>
              <a:t> </a:t>
            </a:r>
          </a:p>
          <a:p>
            <a:pPr>
              <a:buNone/>
            </a:pPr>
            <a:endParaRPr lang="cs-CZ" sz="1000" b="1" dirty="0" smtClean="0">
              <a:solidFill>
                <a:srgbClr val="FFC000"/>
              </a:solidFill>
              <a:sym typeface="Wingdings 3"/>
            </a:endParaRPr>
          </a:p>
          <a:p>
            <a:pPr>
              <a:buNone/>
            </a:pPr>
            <a:endParaRPr lang="cs-CZ" sz="1400" b="1" dirty="0" smtClean="0">
              <a:solidFill>
                <a:srgbClr val="FFC000"/>
              </a:solidFill>
              <a:sym typeface="Wingdings 3"/>
            </a:endParaRPr>
          </a:p>
          <a:p>
            <a:pPr>
              <a:buNone/>
            </a:pPr>
            <a:endParaRPr lang="cs-CZ" sz="1400" b="1" dirty="0" smtClean="0">
              <a:solidFill>
                <a:srgbClr val="FFC000"/>
              </a:solidFill>
              <a:sym typeface="Wingdings 3"/>
            </a:endParaRPr>
          </a:p>
          <a:p>
            <a:pPr>
              <a:buNone/>
            </a:pPr>
            <a:endParaRPr lang="cs-CZ" sz="1400" b="1" dirty="0" smtClean="0">
              <a:solidFill>
                <a:srgbClr val="FFC000"/>
              </a:solidFill>
              <a:sym typeface="Wingdings 3"/>
            </a:endParaRPr>
          </a:p>
          <a:p>
            <a:pPr>
              <a:buNone/>
            </a:pPr>
            <a:endParaRPr lang="cs-CZ" sz="1400" b="1" dirty="0" smtClean="0">
              <a:solidFill>
                <a:srgbClr val="FFC000"/>
              </a:solidFill>
              <a:sym typeface="Wingdings 3"/>
            </a:endParaRPr>
          </a:p>
          <a:p>
            <a:pPr>
              <a:buNone/>
            </a:pPr>
            <a:endParaRPr lang="cs-CZ" sz="1400" b="1" dirty="0" smtClean="0">
              <a:solidFill>
                <a:srgbClr val="FFC000"/>
              </a:solidFill>
              <a:sym typeface="Wingdings 3"/>
            </a:endParaRPr>
          </a:p>
          <a:p>
            <a:pPr>
              <a:buNone/>
            </a:pPr>
            <a:endParaRPr lang="cs-CZ" sz="1400" b="1" dirty="0" smtClean="0">
              <a:solidFill>
                <a:srgbClr val="FFC000"/>
              </a:solidFill>
              <a:sym typeface="Wingdings 3"/>
            </a:endParaRPr>
          </a:p>
          <a:p>
            <a:pPr>
              <a:buNone/>
            </a:pPr>
            <a:r>
              <a:rPr lang="cs-CZ" sz="2400" b="1" dirty="0" smtClean="0">
                <a:solidFill>
                  <a:srgbClr val="FFC000"/>
                </a:solidFill>
                <a:sym typeface="Wingdings 3"/>
              </a:rPr>
              <a:t>					      </a:t>
            </a:r>
          </a:p>
          <a:p>
            <a:pPr>
              <a:buNone/>
            </a:pPr>
            <a:endParaRPr lang="cs-CZ" sz="2400" b="1" dirty="0" smtClean="0">
              <a:solidFill>
                <a:srgbClr val="FFC000"/>
              </a:solidFill>
            </a:endParaRPr>
          </a:p>
          <a:p>
            <a:pPr>
              <a:buNone/>
            </a:pPr>
            <a:endParaRPr lang="cs-CZ" sz="2400" dirty="0" smtClean="0">
              <a:solidFill>
                <a:schemeClr val="bg1"/>
              </a:solidFill>
            </a:endParaRPr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57200" y="274638"/>
            <a:ext cx="3614734" cy="1082660"/>
          </a:xfrm>
          <a:prstGeom prst="rect">
            <a:avLst/>
          </a:prstGeom>
          <a:solidFill>
            <a:schemeClr val="tx2"/>
          </a:solidFill>
          <a:ln w="25400">
            <a:solidFill>
              <a:schemeClr val="accent1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Boje v Africe</a:t>
            </a:r>
            <a:endParaRPr kumimoji="0" lang="cs-CZ" sz="3200" b="1" i="1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004048" y="5589240"/>
            <a:ext cx="3286148" cy="769441"/>
          </a:xfrm>
          <a:prstGeom prst="rect">
            <a:avLst/>
          </a:prstGeom>
          <a:solidFill>
            <a:srgbClr val="FFC000"/>
          </a:solidFill>
          <a:ln w="190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>
              <a:buNone/>
            </a:pPr>
            <a:endParaRPr lang="cs-CZ" sz="1000" b="1" dirty="0" smtClean="0">
              <a:solidFill>
                <a:srgbClr val="C00000"/>
              </a:solidFill>
              <a:sym typeface="Wingdings 3"/>
            </a:endParaRPr>
          </a:p>
          <a:p>
            <a:pPr algn="ctr"/>
            <a:r>
              <a:rPr lang="cs-CZ" sz="2400" b="1" dirty="0" smtClean="0">
                <a:solidFill>
                  <a:srgbClr val="C00000"/>
                </a:solidFill>
                <a:sym typeface="Wingdings 3"/>
              </a:rPr>
              <a:t>porážka států Osy!!</a:t>
            </a:r>
          </a:p>
          <a:p>
            <a:pPr algn="ctr"/>
            <a:endParaRPr lang="cs-CZ" sz="1000" b="1" dirty="0" smtClean="0">
              <a:solidFill>
                <a:srgbClr val="C00000"/>
              </a:solidFill>
            </a:endParaRPr>
          </a:p>
        </p:txBody>
      </p:sp>
      <p:cxnSp>
        <p:nvCxnSpPr>
          <p:cNvPr id="9" name="Přímá spojovací šipka 8"/>
          <p:cNvCxnSpPr/>
          <p:nvPr/>
        </p:nvCxnSpPr>
        <p:spPr>
          <a:xfrm flipV="1">
            <a:off x="1331640" y="4149080"/>
            <a:ext cx="216024" cy="288032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V="1">
            <a:off x="3563888" y="3861048"/>
            <a:ext cx="360040" cy="576064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Obrázek 10" descr="Bundesarchiv_Bild_146-1985-013-07,_Erwin_Romme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3568" y="4437112"/>
            <a:ext cx="1345829" cy="2016224"/>
          </a:xfrm>
          <a:prstGeom prst="rect">
            <a:avLst/>
          </a:prstGeom>
        </p:spPr>
      </p:pic>
      <p:pic>
        <p:nvPicPr>
          <p:cNvPr id="12" name="Obrázek 11" descr="Bernard_Law_Montgomery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2843808" y="4437112"/>
            <a:ext cx="1440160" cy="1988840"/>
          </a:xfrm>
          <a:prstGeom prst="rect">
            <a:avLst/>
          </a:prstGeom>
        </p:spPr>
      </p:pic>
    </p:spTree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 noGrp="1"/>
          </p:cNvSpPr>
          <p:nvPr>
            <p:ph type="title"/>
          </p:nvPr>
        </p:nvSpPr>
        <p:spPr>
          <a:xfrm>
            <a:off x="357158" y="274638"/>
            <a:ext cx="8358246" cy="1143000"/>
          </a:xfrm>
          <a:prstGeom prst="rect">
            <a:avLst/>
          </a:prstGeom>
          <a:solidFill>
            <a:schemeClr val="tx2"/>
          </a:solidFill>
          <a:ln w="25400">
            <a:solidFill>
              <a:schemeClr val="accent1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Napadení SSSR </a:t>
            </a:r>
            <a:r>
              <a:rPr kumimoji="0" lang="cs-CZ" sz="3200" b="1" i="1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(operace Barbarossa</a:t>
            </a: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)</a:t>
            </a:r>
            <a:endParaRPr kumimoji="0" lang="cs-CZ" sz="3200" b="1" i="1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844824"/>
            <a:ext cx="8401080" cy="4608512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Německo 1940: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	- plánování operace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	- směry:       </a:t>
            </a:r>
            <a:r>
              <a:rPr lang="cs-CZ" sz="2400" i="1" dirty="0" smtClean="0">
                <a:solidFill>
                  <a:schemeClr val="bg1"/>
                </a:solidFill>
              </a:rPr>
              <a:t>1) sever (přes pobaltské st. na Leningrad)</a:t>
            </a:r>
          </a:p>
          <a:p>
            <a:pPr>
              <a:buNone/>
            </a:pPr>
            <a:r>
              <a:rPr lang="cs-CZ" sz="2400" i="1" dirty="0" smtClean="0">
                <a:solidFill>
                  <a:schemeClr val="bg1"/>
                </a:solidFill>
              </a:rPr>
              <a:t>			2) střed (přes Bělorusko na Moskvu) </a:t>
            </a:r>
          </a:p>
          <a:p>
            <a:pPr>
              <a:buNone/>
            </a:pPr>
            <a:r>
              <a:rPr lang="cs-CZ" sz="2400" i="1" dirty="0" smtClean="0">
                <a:solidFill>
                  <a:schemeClr val="bg1"/>
                </a:solidFill>
              </a:rPr>
              <a:t>			3) jih (Ukrajina)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b="1" dirty="0" smtClean="0">
                <a:solidFill>
                  <a:srgbClr val="FFC000"/>
                </a:solidFill>
              </a:rPr>
              <a:t>SSSR 1940: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	- otřesen po zimní válce s Finskem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	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6" name="Obrázek 5" descr="728px-Territorial_changes_of_Poland_1942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5148064" y="3645024"/>
            <a:ext cx="3548932" cy="2924944"/>
          </a:xfrm>
          <a:prstGeom prst="rect">
            <a:avLst/>
          </a:prstGeom>
        </p:spPr>
      </p:pic>
    </p:spTree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785794"/>
            <a:ext cx="8229600" cy="5340369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rgbClr val="FFC000"/>
                </a:solidFill>
              </a:rPr>
              <a:t>22. června 1941: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	- </a:t>
            </a:r>
            <a:r>
              <a:rPr lang="cs-CZ" sz="2400" dirty="0" smtClean="0">
                <a:solidFill>
                  <a:srgbClr val="FFC000"/>
                </a:solidFill>
              </a:rPr>
              <a:t>Německo, Itálie </a:t>
            </a:r>
            <a:r>
              <a:rPr lang="cs-CZ" sz="2400" dirty="0" smtClean="0">
                <a:solidFill>
                  <a:schemeClr val="bg1"/>
                </a:solidFill>
              </a:rPr>
              <a:t>+ Rumunsko, Maďarsko, Slovensko, Finsko, Chorvatsko </a:t>
            </a:r>
            <a:r>
              <a:rPr lang="cs-CZ" sz="2400" dirty="0" smtClean="0">
                <a:solidFill>
                  <a:srgbClr val="FFC000"/>
                </a:solidFill>
              </a:rPr>
              <a:t>útočí na SSSR</a:t>
            </a:r>
          </a:p>
          <a:p>
            <a:endParaRPr lang="cs-CZ" sz="2400" dirty="0" smtClean="0">
              <a:solidFill>
                <a:schemeClr val="bg1"/>
              </a:solidFill>
            </a:endParaRPr>
          </a:p>
          <a:p>
            <a:pPr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r>
              <a:rPr lang="cs-CZ" sz="2400" dirty="0" smtClean="0">
                <a:solidFill>
                  <a:schemeClr val="bg1"/>
                </a:solidFill>
              </a:rPr>
              <a:t>3 mil. vojáků spojenců Osy, 3000 tanků, 3000 letadel</a:t>
            </a:r>
          </a:p>
          <a:p>
            <a:pPr>
              <a:buFont typeface="Wingdings 3"/>
              <a:buChar char="_"/>
            </a:pPr>
            <a:r>
              <a:rPr lang="cs-CZ" sz="2400" dirty="0" smtClean="0">
                <a:solidFill>
                  <a:schemeClr val="bg1"/>
                </a:solidFill>
                <a:sym typeface="Wingdings 3"/>
              </a:rPr>
              <a:t>zajato 1 mil. sovětských vojáků</a:t>
            </a:r>
          </a:p>
          <a:p>
            <a:pPr>
              <a:buNone/>
            </a:pPr>
            <a:endParaRPr lang="cs-CZ" sz="2400" dirty="0" smtClean="0">
              <a:solidFill>
                <a:schemeClr val="bg1"/>
              </a:solidFill>
              <a:sym typeface="Wingdings 3"/>
            </a:endParaRPr>
          </a:p>
          <a:p>
            <a:pPr>
              <a:buNone/>
            </a:pPr>
            <a:endParaRPr lang="cs-CZ" sz="2400" dirty="0" smtClean="0">
              <a:solidFill>
                <a:schemeClr val="bg1"/>
              </a:solidFill>
              <a:sym typeface="Wingdings 3"/>
            </a:endParaRPr>
          </a:p>
          <a:p>
            <a:r>
              <a:rPr lang="cs-CZ" sz="2400" b="1" dirty="0" smtClean="0">
                <a:solidFill>
                  <a:srgbClr val="FFC000"/>
                </a:solidFill>
                <a:sym typeface="Wingdings 3"/>
              </a:rPr>
              <a:t>8. září 1941: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sym typeface="Wingdings 3"/>
              </a:rPr>
              <a:t>	- obsazen </a:t>
            </a:r>
            <a:r>
              <a:rPr lang="cs-CZ" sz="2400" b="1" dirty="0" smtClean="0">
                <a:solidFill>
                  <a:srgbClr val="FFC000"/>
                </a:solidFill>
                <a:sym typeface="Wingdings 3"/>
              </a:rPr>
              <a:t>Leningrad</a:t>
            </a:r>
          </a:p>
          <a:p>
            <a:pPr>
              <a:buNone/>
            </a:pPr>
            <a:r>
              <a:rPr lang="cs-CZ" sz="2400" dirty="0" smtClean="0">
                <a:solidFill>
                  <a:schemeClr val="bg1"/>
                </a:solidFill>
                <a:sym typeface="Wingdings 3"/>
              </a:rPr>
              <a:t>	- vraždění tisíců Židů i vojáků</a:t>
            </a:r>
          </a:p>
          <a:p>
            <a:pPr>
              <a:buNone/>
            </a:pPr>
            <a:endParaRPr lang="cs-CZ" sz="2400" dirty="0" smtClean="0">
              <a:solidFill>
                <a:schemeClr val="bg1"/>
              </a:solidFill>
              <a:sym typeface="Wingdings 3"/>
            </a:endParaRPr>
          </a:p>
          <a:p>
            <a:pPr>
              <a:buNone/>
            </a:pPr>
            <a:endParaRPr lang="cs-CZ" sz="2400" dirty="0" smtClean="0">
              <a:solidFill>
                <a:schemeClr val="bg1"/>
              </a:solidFill>
              <a:sym typeface="Wingdings 3"/>
            </a:endParaRPr>
          </a:p>
          <a:p>
            <a:pPr>
              <a:buNone/>
            </a:pPr>
            <a:endParaRPr lang="cs-CZ" sz="2400" dirty="0" smtClean="0">
              <a:solidFill>
                <a:schemeClr val="bg1"/>
              </a:solidFill>
              <a:sym typeface="Wingdings 3"/>
            </a:endParaRPr>
          </a:p>
          <a:p>
            <a:pPr>
              <a:buNone/>
            </a:pPr>
            <a:endParaRPr lang="cs-CZ" sz="24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Eastern_Front_1941-06_to_1941-12_de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539552" y="332656"/>
            <a:ext cx="8084151" cy="6192688"/>
          </a:xfrm>
        </p:spPr>
      </p:pic>
    </p:spTree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571472" y="2500306"/>
            <a:ext cx="4643470" cy="857256"/>
          </a:xfrm>
          <a:prstGeom prst="rect">
            <a:avLst/>
          </a:prstGeom>
          <a:solidFill>
            <a:schemeClr val="tx2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85728"/>
            <a:ext cx="8229600" cy="6215106"/>
          </a:xfrm>
        </p:spPr>
        <p:txBody>
          <a:bodyPr>
            <a:normAutofit/>
          </a:bodyPr>
          <a:lstStyle/>
          <a:p>
            <a:pPr>
              <a:spcBef>
                <a:spcPts val="400"/>
              </a:spcBef>
            </a:pPr>
            <a:r>
              <a:rPr lang="cs-CZ" sz="2400" b="1" dirty="0" smtClean="0">
                <a:solidFill>
                  <a:srgbClr val="FFC000"/>
                </a:solidFill>
              </a:rPr>
              <a:t>říjen- prosinec 1941:</a:t>
            </a:r>
          </a:p>
          <a:p>
            <a:pPr>
              <a:spcBef>
                <a:spcPts val="400"/>
              </a:spcBef>
              <a:buNone/>
            </a:pPr>
            <a:endParaRPr lang="cs-CZ" sz="1000" b="1" dirty="0" smtClean="0">
              <a:solidFill>
                <a:srgbClr val="FFC000"/>
              </a:solidFill>
            </a:endParaRPr>
          </a:p>
          <a:p>
            <a:pPr>
              <a:spcBef>
                <a:spcPts val="400"/>
              </a:spcBef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	- útok na </a:t>
            </a:r>
            <a:r>
              <a:rPr lang="cs-CZ" sz="2400" b="1" dirty="0" smtClean="0">
                <a:solidFill>
                  <a:srgbClr val="FFC000"/>
                </a:solidFill>
              </a:rPr>
              <a:t>Moskvu</a:t>
            </a:r>
            <a:r>
              <a:rPr lang="cs-CZ" sz="2400" dirty="0" smtClean="0">
                <a:solidFill>
                  <a:schemeClr val="bg1"/>
                </a:solidFill>
              </a:rPr>
              <a:t> (operace Tajfun)</a:t>
            </a:r>
          </a:p>
          <a:p>
            <a:pPr>
              <a:spcBef>
                <a:spcPts val="400"/>
              </a:spcBef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	- déšť, bláto, zima</a:t>
            </a:r>
          </a:p>
          <a:p>
            <a:pPr>
              <a:spcBef>
                <a:spcPts val="400"/>
              </a:spcBef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	- </a:t>
            </a:r>
            <a:r>
              <a:rPr lang="cs-CZ" sz="2400" dirty="0" smtClean="0">
                <a:solidFill>
                  <a:srgbClr val="FFC000"/>
                </a:solidFill>
              </a:rPr>
              <a:t>pomoc </a:t>
            </a:r>
            <a:r>
              <a:rPr lang="cs-CZ" sz="2400" dirty="0" err="1" smtClean="0">
                <a:solidFill>
                  <a:srgbClr val="FFC000"/>
                </a:solidFill>
              </a:rPr>
              <a:t>Churchilla</a:t>
            </a:r>
            <a:r>
              <a:rPr lang="cs-CZ" sz="2400" dirty="0" smtClean="0">
                <a:solidFill>
                  <a:srgbClr val="FFC000"/>
                </a:solidFill>
              </a:rPr>
              <a:t>!!!</a:t>
            </a:r>
          </a:p>
          <a:p>
            <a:pPr>
              <a:spcBef>
                <a:spcPts val="400"/>
              </a:spcBef>
              <a:buNone/>
            </a:pPr>
            <a:r>
              <a:rPr lang="cs-CZ" dirty="0" smtClean="0">
                <a:solidFill>
                  <a:schemeClr val="bg1"/>
                </a:solidFill>
              </a:rPr>
              <a:t>	</a:t>
            </a:r>
          </a:p>
          <a:p>
            <a:pPr>
              <a:spcBef>
                <a:spcPts val="400"/>
              </a:spcBef>
              <a:buNone/>
            </a:pPr>
            <a:r>
              <a:rPr lang="cs-CZ" sz="2400" b="1" i="1" dirty="0" smtClean="0">
                <a:solidFill>
                  <a:srgbClr val="FFC000"/>
                </a:solidFill>
              </a:rPr>
              <a:t>   „Kdo je proti Německu, je s námi.“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</a:p>
          <a:p>
            <a:pPr>
              <a:spcBef>
                <a:spcPts val="400"/>
              </a:spcBef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>
              <a:spcBef>
                <a:spcPts val="400"/>
              </a:spcBef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>
              <a:spcBef>
                <a:spcPts val="400"/>
              </a:spcBef>
              <a:buNone/>
            </a:pPr>
            <a:endParaRPr lang="cs-CZ" sz="2400" dirty="0" smtClean="0">
              <a:solidFill>
                <a:schemeClr val="bg1"/>
              </a:solidFill>
            </a:endParaRPr>
          </a:p>
          <a:p>
            <a:pPr>
              <a:spcBef>
                <a:spcPts val="400"/>
              </a:spcBef>
              <a:buNone/>
            </a:pPr>
            <a:r>
              <a:rPr lang="cs-CZ" sz="2400" dirty="0" smtClean="0">
                <a:solidFill>
                  <a:schemeClr val="bg1"/>
                </a:solidFill>
              </a:rPr>
              <a:t>               </a:t>
            </a:r>
            <a:r>
              <a:rPr lang="cs-CZ" sz="2400" b="1" dirty="0" smtClean="0">
                <a:solidFill>
                  <a:srgbClr val="FF0000"/>
                </a:solidFill>
              </a:rPr>
              <a:t>změna postoje SSSR</a:t>
            </a:r>
          </a:p>
          <a:p>
            <a:pPr>
              <a:spcBef>
                <a:spcPts val="400"/>
              </a:spcBef>
              <a:buNone/>
            </a:pPr>
            <a:endParaRPr lang="cs-CZ" sz="2400" b="1" dirty="0" smtClean="0">
              <a:solidFill>
                <a:srgbClr val="FF0000"/>
              </a:solidFill>
            </a:endParaRPr>
          </a:p>
          <a:p>
            <a:pPr>
              <a:spcBef>
                <a:spcPts val="400"/>
              </a:spcBef>
              <a:buFont typeface="Wingdings 3"/>
              <a:buChar char="_"/>
            </a:pPr>
            <a:r>
              <a:rPr lang="cs-CZ" sz="2400" b="1" dirty="0" smtClean="0">
                <a:solidFill>
                  <a:srgbClr val="FFC000"/>
                </a:solidFill>
                <a:sym typeface="Wingdings 3"/>
              </a:rPr>
              <a:t>Atlantická charta</a:t>
            </a:r>
            <a:r>
              <a:rPr lang="cs-CZ" sz="2400" i="1" dirty="0" smtClean="0">
                <a:solidFill>
                  <a:srgbClr val="FFC000"/>
                </a:solidFill>
                <a:sym typeface="Wingdings 3"/>
              </a:rPr>
              <a:t>:</a:t>
            </a:r>
          </a:p>
          <a:p>
            <a:pPr>
              <a:spcBef>
                <a:spcPts val="400"/>
              </a:spcBef>
              <a:buNone/>
            </a:pPr>
            <a:r>
              <a:rPr lang="cs-CZ" sz="2400" dirty="0" smtClean="0">
                <a:solidFill>
                  <a:schemeClr val="bg1"/>
                </a:solidFill>
                <a:sym typeface="Wingdings 3"/>
              </a:rPr>
              <a:t>	spojenectví Velké Británie, USA, SSSR</a:t>
            </a:r>
          </a:p>
          <a:p>
            <a:pPr>
              <a:spcBef>
                <a:spcPts val="400"/>
              </a:spcBef>
              <a:buNone/>
            </a:pPr>
            <a:r>
              <a:rPr lang="cs-CZ" sz="2400" dirty="0" smtClean="0">
                <a:solidFill>
                  <a:schemeClr val="bg1"/>
                </a:solidFill>
                <a:sym typeface="Wingdings 3"/>
              </a:rPr>
              <a:t> </a:t>
            </a:r>
            <a:r>
              <a:rPr lang="cs-CZ" sz="2400" b="1" dirty="0" smtClean="0">
                <a:solidFill>
                  <a:srgbClr val="FF0000"/>
                </a:solidFill>
                <a:sym typeface="Wingdings 3"/>
              </a:rPr>
              <a:t>útok Německa zastaven!!</a:t>
            </a:r>
            <a:endParaRPr lang="cs-CZ" sz="2400" b="1" dirty="0">
              <a:solidFill>
                <a:srgbClr val="FF0000"/>
              </a:solidFill>
            </a:endParaRPr>
          </a:p>
        </p:txBody>
      </p:sp>
      <p:sp>
        <p:nvSpPr>
          <p:cNvPr id="6" name="Šipka dolů 5"/>
          <p:cNvSpPr/>
          <p:nvPr/>
        </p:nvSpPr>
        <p:spPr>
          <a:xfrm>
            <a:off x="2285984" y="3429000"/>
            <a:ext cx="1000132" cy="1000132"/>
          </a:xfrm>
          <a:prstGeom prst="downArrow">
            <a:avLst/>
          </a:prstGeom>
          <a:solidFill>
            <a:schemeClr val="accent2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Obrázek 8" descr="Soviet_Offensive_Moscow_December_1941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580112" y="1052736"/>
            <a:ext cx="3281866" cy="2448272"/>
          </a:xfrm>
          <a:prstGeom prst="rect">
            <a:avLst/>
          </a:prstGeom>
        </p:spPr>
      </p:pic>
      <p:pic>
        <p:nvPicPr>
          <p:cNvPr id="10" name="Obrázek 9" descr="Soldiers_on_guard_in_December_1941_to_the_west_of_Moscow.jpg"/>
          <p:cNvPicPr>
            <a:picLocks noChangeAspect="1"/>
          </p:cNvPicPr>
          <p:nvPr/>
        </p:nvPicPr>
        <p:blipFill>
          <a:blip r:embed="rId4" cstate="print"/>
          <a:stretch>
            <a:fillRect/>
          </a:stretch>
        </p:blipFill>
        <p:spPr>
          <a:xfrm>
            <a:off x="5580112" y="4077072"/>
            <a:ext cx="3294515" cy="2304256"/>
          </a:xfrm>
          <a:prstGeom prst="rect">
            <a:avLst/>
          </a:prstGeom>
        </p:spPr>
      </p:pic>
    </p:spTree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115616" y="1196752"/>
            <a:ext cx="23042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539552" y="1772816"/>
            <a:ext cx="8058075" cy="2215991"/>
          </a:xfrm>
          <a:prstGeom prst="rect">
            <a:avLst/>
          </a:prstGeom>
          <a:solidFill>
            <a:schemeClr val="tx2"/>
          </a:solidFill>
          <a:ln w="317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solidFill>
                  <a:srgbClr val="FFC000"/>
                </a:solidFill>
              </a:rPr>
              <a:t>Japonsko</a:t>
            </a:r>
            <a:endParaRPr lang="cs-CZ" sz="3200" b="1" dirty="0">
              <a:solidFill>
                <a:srgbClr val="FFC000"/>
              </a:solidFill>
            </a:endParaRPr>
          </a:p>
          <a:p>
            <a:pPr algn="ctr"/>
            <a:endParaRPr lang="cs-CZ" sz="1000" b="1" dirty="0" smtClean="0">
              <a:solidFill>
                <a:srgbClr val="FFC000"/>
              </a:solidFill>
            </a:endParaRPr>
          </a:p>
          <a:p>
            <a:r>
              <a:rPr lang="cs-CZ" sz="2400" b="1" dirty="0" smtClean="0">
                <a:solidFill>
                  <a:srgbClr val="FFC000"/>
                </a:solidFill>
              </a:rPr>
              <a:t>	od 19. st.:</a:t>
            </a:r>
            <a:r>
              <a:rPr lang="cs-CZ" sz="2400" b="1" dirty="0" smtClean="0">
                <a:solidFill>
                  <a:schemeClr val="bg1"/>
                </a:solidFill>
              </a:rPr>
              <a:t>	</a:t>
            </a:r>
            <a:r>
              <a:rPr lang="cs-CZ" sz="2400" dirty="0" smtClean="0">
                <a:solidFill>
                  <a:schemeClr val="bg1"/>
                </a:solidFill>
              </a:rPr>
              <a:t>spory s Čínou </a:t>
            </a:r>
            <a:r>
              <a:rPr lang="cs-CZ" sz="2400" dirty="0" smtClean="0">
                <a:solidFill>
                  <a:schemeClr val="bg1"/>
                </a:solidFill>
                <a:latin typeface="Calibri"/>
                <a:cs typeface="Calibri"/>
              </a:rPr>
              <a:t>→ Tchaj-wan, Korea, 				Mandžusko v rukou Japonska</a:t>
            </a:r>
          </a:p>
          <a:p>
            <a:r>
              <a:rPr lang="cs-CZ" sz="2400" dirty="0">
                <a:solidFill>
                  <a:schemeClr val="bg1"/>
                </a:solidFill>
                <a:latin typeface="Calibri"/>
                <a:cs typeface="Calibri"/>
              </a:rPr>
              <a:t>	</a:t>
            </a:r>
            <a:r>
              <a:rPr lang="cs-CZ" sz="2400" b="1" dirty="0" smtClean="0">
                <a:solidFill>
                  <a:srgbClr val="FFC000"/>
                </a:solidFill>
                <a:latin typeface="Calibri"/>
                <a:cs typeface="Calibri"/>
              </a:rPr>
              <a:t>1940:</a:t>
            </a:r>
            <a:r>
              <a:rPr lang="cs-CZ" sz="2400" dirty="0" smtClean="0">
                <a:solidFill>
                  <a:schemeClr val="bg1"/>
                </a:solidFill>
                <a:latin typeface="Calibri"/>
                <a:cs typeface="Calibri"/>
              </a:rPr>
              <a:t>		spojenectví s Osou</a:t>
            </a:r>
          </a:p>
          <a:p>
            <a:r>
              <a:rPr lang="cs-CZ" sz="2400" b="1" dirty="0">
                <a:solidFill>
                  <a:schemeClr val="bg1"/>
                </a:solidFill>
                <a:latin typeface="Calibri"/>
                <a:cs typeface="Calibri"/>
              </a:rPr>
              <a:t>	</a:t>
            </a:r>
            <a:r>
              <a:rPr lang="cs-CZ" sz="2400" b="1" dirty="0" smtClean="0">
                <a:solidFill>
                  <a:srgbClr val="FFC000"/>
                </a:solidFill>
                <a:latin typeface="Calibri"/>
                <a:cs typeface="Calibri"/>
              </a:rPr>
              <a:t>1940:</a:t>
            </a:r>
            <a:r>
              <a:rPr lang="cs-CZ" sz="2400" dirty="0" smtClean="0">
                <a:solidFill>
                  <a:schemeClr val="bg1"/>
                </a:solidFill>
                <a:latin typeface="Calibri"/>
                <a:cs typeface="Calibri"/>
              </a:rPr>
              <a:t>		napadení Indočíny a Indie</a:t>
            </a:r>
            <a:endParaRPr lang="cs-CZ" sz="2400" dirty="0">
              <a:solidFill>
                <a:srgbClr val="FFC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39552" y="5157192"/>
            <a:ext cx="8058075" cy="1415772"/>
          </a:xfrm>
          <a:prstGeom prst="rect">
            <a:avLst/>
          </a:prstGeom>
          <a:solidFill>
            <a:schemeClr val="tx2"/>
          </a:solidFill>
          <a:ln w="3175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endParaRPr lang="cs-CZ" sz="800" b="1" dirty="0" smtClean="0">
              <a:solidFill>
                <a:srgbClr val="FFC000"/>
              </a:solidFill>
            </a:endParaRPr>
          </a:p>
          <a:p>
            <a:pPr algn="ctr"/>
            <a:r>
              <a:rPr lang="cs-CZ" sz="3200" b="1" dirty="0" smtClean="0">
                <a:solidFill>
                  <a:srgbClr val="FFC000"/>
                </a:solidFill>
              </a:rPr>
              <a:t>USA</a:t>
            </a:r>
          </a:p>
          <a:p>
            <a:pPr algn="ctr"/>
            <a:endParaRPr lang="cs-CZ" sz="1000" b="1" dirty="0" smtClean="0">
              <a:solidFill>
                <a:srgbClr val="FFC000"/>
              </a:solidFill>
            </a:endParaRPr>
          </a:p>
          <a:p>
            <a:r>
              <a:rPr lang="cs-CZ" sz="2400" b="1" dirty="0">
                <a:solidFill>
                  <a:srgbClr val="FFC000"/>
                </a:solidFill>
              </a:rPr>
              <a:t>	</a:t>
            </a:r>
            <a:r>
              <a:rPr lang="cs-CZ" sz="2400" b="1" dirty="0" smtClean="0">
                <a:solidFill>
                  <a:srgbClr val="FFC000"/>
                </a:solidFill>
              </a:rPr>
              <a:t>1940:		</a:t>
            </a:r>
            <a:r>
              <a:rPr lang="cs-CZ" sz="2400" dirty="0" smtClean="0">
                <a:solidFill>
                  <a:schemeClr val="bg1"/>
                </a:solidFill>
              </a:rPr>
              <a:t>ropné embargo na Japonsko</a:t>
            </a:r>
          </a:p>
          <a:p>
            <a:endParaRPr lang="cs-CZ" sz="1000" b="1" dirty="0">
              <a:solidFill>
                <a:srgbClr val="FFC000"/>
              </a:solidFill>
            </a:endParaRPr>
          </a:p>
        </p:txBody>
      </p:sp>
      <p:cxnSp>
        <p:nvCxnSpPr>
          <p:cNvPr id="11" name="Přímá spojnice 10"/>
          <p:cNvCxnSpPr/>
          <p:nvPr/>
        </p:nvCxnSpPr>
        <p:spPr>
          <a:xfrm>
            <a:off x="3491880" y="5877272"/>
            <a:ext cx="2232248" cy="0"/>
          </a:xfrm>
          <a:prstGeom prst="line">
            <a:avLst/>
          </a:prstGeom>
          <a:ln w="349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3347864" y="2348880"/>
            <a:ext cx="2232248" cy="0"/>
          </a:xfrm>
          <a:prstGeom prst="line">
            <a:avLst/>
          </a:prstGeom>
          <a:ln w="3492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Šipka dolů 14"/>
          <p:cNvSpPr/>
          <p:nvPr/>
        </p:nvSpPr>
        <p:spPr>
          <a:xfrm>
            <a:off x="3851920" y="4005064"/>
            <a:ext cx="1296144" cy="1099606"/>
          </a:xfrm>
          <a:prstGeom prst="down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539552" y="260648"/>
            <a:ext cx="4104456" cy="1082660"/>
          </a:xfrm>
          <a:prstGeom prst="rect">
            <a:avLst/>
          </a:prstGeom>
          <a:solidFill>
            <a:schemeClr val="tx2"/>
          </a:solidFill>
          <a:ln w="25400">
            <a:solidFill>
              <a:schemeClr val="accent1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3200" b="1" i="0" u="none" strike="noStrike" kern="1200" cap="none" spc="0" normalizeH="0" baseline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Vstup USA do války</a:t>
            </a:r>
            <a:endParaRPr kumimoji="0" lang="cs-CZ" sz="3200" b="1" i="1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val="2833047417"/>
      </p:ext>
    </p:extLst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395536" y="332656"/>
            <a:ext cx="4608512" cy="936104"/>
          </a:xfrm>
          <a:solidFill>
            <a:schemeClr val="tx2"/>
          </a:solidFill>
          <a:ln w="31750"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rgbClr val="FFC000"/>
                </a:solidFill>
              </a:rPr>
              <a:t>válka v Tichomoří</a:t>
            </a:r>
            <a:endParaRPr lang="cs-CZ" sz="3200" b="1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5040560"/>
          </a:xfrm>
          <a:noFill/>
          <a:ln w="31750"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i="1" dirty="0" smtClean="0">
                <a:solidFill>
                  <a:srgbClr val="FFC000"/>
                </a:solidFill>
              </a:rPr>
              <a:t>	7. prosince 1941:</a:t>
            </a:r>
          </a:p>
          <a:p>
            <a:pPr lvl="2">
              <a:buFontTx/>
              <a:buChar char="-"/>
            </a:pPr>
            <a:r>
              <a:rPr lang="cs-CZ" dirty="0" smtClean="0">
                <a:solidFill>
                  <a:schemeClr val="bg1"/>
                </a:solidFill>
              </a:rPr>
              <a:t>útok Japonců na americkou základnu </a:t>
            </a:r>
            <a:r>
              <a:rPr lang="cs-CZ" b="1" dirty="0" err="1" smtClean="0">
                <a:solidFill>
                  <a:srgbClr val="FFC000"/>
                </a:solidFill>
              </a:rPr>
              <a:t>Pearl</a:t>
            </a:r>
            <a:r>
              <a:rPr lang="cs-CZ" b="1" dirty="0" smtClean="0">
                <a:solidFill>
                  <a:srgbClr val="FFC000"/>
                </a:solidFill>
              </a:rPr>
              <a:t> </a:t>
            </a:r>
            <a:r>
              <a:rPr lang="cs-CZ" b="1" dirty="0" err="1" smtClean="0">
                <a:solidFill>
                  <a:srgbClr val="FFC000"/>
                </a:solidFill>
              </a:rPr>
              <a:t>Harbor</a:t>
            </a:r>
            <a:endParaRPr lang="cs-CZ" b="1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2400" dirty="0" smtClean="0">
                <a:solidFill>
                  <a:schemeClr val="bg1"/>
                </a:solidFill>
                <a:latin typeface="Calibri"/>
                <a:cs typeface="Calibri"/>
              </a:rPr>
              <a:t>	→ 2388 Američanů zahynulo (48 civilistů)</a:t>
            </a:r>
          </a:p>
          <a:p>
            <a:pPr marL="0" indent="0">
              <a:buNone/>
            </a:pPr>
            <a:endParaRPr lang="cs-CZ" sz="8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800" dirty="0" smtClean="0">
              <a:solidFill>
                <a:schemeClr val="bg1"/>
              </a:solidFill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cs-CZ" sz="1000" dirty="0" smtClean="0">
              <a:solidFill>
                <a:schemeClr val="bg1"/>
              </a:solidFill>
            </a:endParaRPr>
          </a:p>
          <a:p>
            <a:pPr marL="0" indent="0" algn="ctr">
              <a:spcBef>
                <a:spcPts val="0"/>
              </a:spcBef>
              <a:buNone/>
            </a:pPr>
            <a:endParaRPr lang="cs-CZ" sz="1000" dirty="0" smtClean="0">
              <a:solidFill>
                <a:schemeClr val="bg1"/>
              </a:solidFill>
            </a:endParaRPr>
          </a:p>
          <a:p>
            <a:pPr marL="0" indent="0" algn="ctr">
              <a:buNone/>
            </a:pPr>
            <a:endParaRPr lang="cs-CZ" sz="18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cs-CZ" sz="1800" dirty="0">
              <a:solidFill>
                <a:schemeClr val="bg1"/>
              </a:solidFill>
            </a:endParaRPr>
          </a:p>
        </p:txBody>
      </p:sp>
      <p:sp>
        <p:nvSpPr>
          <p:cNvPr id="6" name="Rectangle 2"/>
          <p:cNvSpPr txBox="1">
            <a:spLocks noChangeArrowheads="1"/>
          </p:cNvSpPr>
          <p:nvPr/>
        </p:nvSpPr>
        <p:spPr>
          <a:xfrm>
            <a:off x="1475656" y="5229200"/>
            <a:ext cx="6696744" cy="1052116"/>
          </a:xfrm>
          <a:prstGeom prst="rect">
            <a:avLst/>
          </a:prstGeom>
          <a:solidFill>
            <a:schemeClr val="tx2"/>
          </a:solidFill>
          <a:ln w="25400">
            <a:solidFill>
              <a:schemeClr val="accent1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2400" b="1" u="none" strike="noStrike" kern="1200" cap="none" spc="0" normalizeH="0" noProof="0" dirty="0" smtClean="0">
                <a:ln>
                  <a:noFill/>
                </a:ln>
                <a:solidFill>
                  <a:srgbClr val="FFC000"/>
                </a:solidFill>
                <a:effectLst/>
                <a:uLnTx/>
                <a:uFillTx/>
                <a:ea typeface="+mj-ea"/>
                <a:cs typeface="+mj-cs"/>
              </a:rPr>
              <a:t>F. Roosevelt  8.12.1941 vyhlašuje válku Japonsku</a:t>
            </a:r>
            <a:endParaRPr kumimoji="0" lang="cs-CZ" sz="2400" b="0" u="none" strike="noStrike" kern="1200" cap="none" spc="0" normalizeH="0" baseline="0" noProof="0" dirty="0">
              <a:ln>
                <a:noFill/>
              </a:ln>
              <a:solidFill>
                <a:srgbClr val="FFC000"/>
              </a:solidFill>
              <a:effectLst/>
              <a:uLnTx/>
              <a:uFillTx/>
              <a:ea typeface="+mj-ea"/>
              <a:cs typeface="+mj-cs"/>
            </a:endParaRPr>
          </a:p>
        </p:txBody>
      </p:sp>
      <p:sp>
        <p:nvSpPr>
          <p:cNvPr id="8" name="Šipka doprava 7"/>
          <p:cNvSpPr/>
          <p:nvPr/>
        </p:nvSpPr>
        <p:spPr>
          <a:xfrm>
            <a:off x="539552" y="5445224"/>
            <a:ext cx="864096" cy="648072"/>
          </a:xfrm>
          <a:prstGeom prst="rightArrow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" name="Obrázek 6" descr="Attack_on_Pearl_Harbor_Japanese_planes_view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763688" y="2996952"/>
            <a:ext cx="2960484" cy="2108345"/>
          </a:xfrm>
          <a:prstGeom prst="rect">
            <a:avLst/>
          </a:prstGeom>
        </p:spPr>
      </p:pic>
      <p:pic>
        <p:nvPicPr>
          <p:cNvPr id="9" name="Obrázek 8" descr="Pearlharborcolork13513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5292080" y="2996952"/>
            <a:ext cx="2660154" cy="20957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15436135"/>
      </p:ext>
    </p:extLst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Second_world_war_asia_1937-1942_map_en6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260648"/>
            <a:ext cx="8205909" cy="6309320"/>
          </a:xfrm>
        </p:spPr>
      </p:pic>
    </p:spTree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ovéPole 7"/>
          <p:cNvSpPr txBox="1"/>
          <p:nvPr/>
        </p:nvSpPr>
        <p:spPr>
          <a:xfrm>
            <a:off x="611560" y="620688"/>
            <a:ext cx="8049665" cy="1938992"/>
          </a:xfrm>
          <a:prstGeom prst="rect">
            <a:avLst/>
          </a:prstGeom>
          <a:noFill/>
          <a:ln w="31750">
            <a:solidFill>
              <a:schemeClr val="accent3"/>
            </a:solidFill>
          </a:ln>
        </p:spPr>
        <p:txBody>
          <a:bodyPr wrap="square" rtlCol="0">
            <a:spAutoFit/>
          </a:bodyPr>
          <a:lstStyle/>
          <a:p>
            <a:endParaRPr lang="cs-CZ" sz="2400" dirty="0" smtClean="0">
              <a:solidFill>
                <a:srgbClr val="FFC000"/>
              </a:solidFill>
            </a:endParaRPr>
          </a:p>
          <a:p>
            <a:r>
              <a:rPr lang="cs-CZ" sz="2400" b="1" i="1" dirty="0" smtClean="0">
                <a:solidFill>
                  <a:srgbClr val="FFC000"/>
                </a:solidFill>
              </a:rPr>
              <a:t>         jaro 1942:</a:t>
            </a:r>
            <a:r>
              <a:rPr lang="cs-CZ" sz="2400" dirty="0" smtClean="0">
                <a:solidFill>
                  <a:srgbClr val="FFC000"/>
                </a:solidFill>
              </a:rPr>
              <a:t>     </a:t>
            </a:r>
            <a:r>
              <a:rPr lang="cs-CZ" sz="2400" dirty="0" smtClean="0">
                <a:solidFill>
                  <a:schemeClr val="bg1"/>
                </a:solidFill>
              </a:rPr>
              <a:t>Japonsko zabírá většinu svých cílů (</a:t>
            </a:r>
            <a:r>
              <a:rPr lang="cs-CZ" sz="2400" dirty="0">
                <a:solidFill>
                  <a:schemeClr val="bg1"/>
                </a:solidFill>
              </a:rPr>
              <a:t>Filipíny, </a:t>
            </a:r>
            <a:r>
              <a:rPr lang="cs-CZ" sz="2400" dirty="0" smtClean="0">
                <a:solidFill>
                  <a:schemeClr val="bg1"/>
                </a:solidFill>
              </a:rPr>
              <a:t>		      Holandskou </a:t>
            </a:r>
            <a:r>
              <a:rPr lang="cs-CZ" sz="2400" dirty="0">
                <a:solidFill>
                  <a:schemeClr val="bg1"/>
                </a:solidFill>
              </a:rPr>
              <a:t>východní Indii, Thajsko, Malajsii, </a:t>
            </a:r>
            <a:r>
              <a:rPr lang="cs-CZ" sz="2400" dirty="0" smtClean="0">
                <a:solidFill>
                  <a:schemeClr val="bg1"/>
                </a:solidFill>
              </a:rPr>
              <a:t>		      Barmu atd.)</a:t>
            </a:r>
          </a:p>
          <a:p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7" name="Zástupný symbol pro obsah 2"/>
          <p:cNvSpPr>
            <a:spLocks noGrp="1"/>
          </p:cNvSpPr>
          <p:nvPr>
            <p:ph idx="1"/>
          </p:nvPr>
        </p:nvSpPr>
        <p:spPr>
          <a:xfrm>
            <a:off x="611560" y="3933056"/>
            <a:ext cx="8075240" cy="2409131"/>
          </a:xfrm>
          <a:ln w="31750"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endParaRPr lang="cs-CZ" sz="1600" b="1" i="1" dirty="0" smtClean="0">
              <a:solidFill>
                <a:srgbClr val="FFC000"/>
              </a:solidFill>
            </a:endParaRPr>
          </a:p>
          <a:p>
            <a:pPr marL="0" indent="0">
              <a:buNone/>
            </a:pPr>
            <a:r>
              <a:rPr lang="cs-CZ" sz="2400" b="1" i="1" dirty="0" smtClean="0">
                <a:solidFill>
                  <a:srgbClr val="FFC000"/>
                </a:solidFill>
              </a:rPr>
              <a:t>	18. dubna 1942:</a:t>
            </a:r>
          </a:p>
          <a:p>
            <a:pPr lvl="1">
              <a:buFontTx/>
              <a:buChar char="-"/>
            </a:pPr>
            <a:r>
              <a:rPr lang="cs-CZ" sz="2400" b="1" dirty="0" err="1" smtClean="0">
                <a:solidFill>
                  <a:srgbClr val="FFC000"/>
                </a:solidFill>
              </a:rPr>
              <a:t>Doolittlův</a:t>
            </a:r>
            <a:r>
              <a:rPr lang="cs-CZ" sz="2400" b="1" dirty="0" smtClean="0">
                <a:solidFill>
                  <a:srgbClr val="FFC000"/>
                </a:solidFill>
              </a:rPr>
              <a:t> nálet = </a:t>
            </a:r>
            <a:r>
              <a:rPr lang="cs-CZ" sz="2400" dirty="0" smtClean="0">
                <a:solidFill>
                  <a:schemeClr val="bg1"/>
                </a:solidFill>
              </a:rPr>
              <a:t>americká odveta za </a:t>
            </a:r>
            <a:r>
              <a:rPr lang="cs-CZ" sz="2400" dirty="0" err="1" smtClean="0">
                <a:solidFill>
                  <a:schemeClr val="bg1"/>
                </a:solidFill>
              </a:rPr>
              <a:t>Pearl</a:t>
            </a:r>
            <a:r>
              <a:rPr lang="cs-CZ" sz="2400" dirty="0" smtClean="0">
                <a:solidFill>
                  <a:schemeClr val="bg1"/>
                </a:solidFill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</a:rPr>
              <a:t>Harbor</a:t>
            </a:r>
            <a:endParaRPr lang="cs-CZ" sz="2400" dirty="0" smtClean="0">
              <a:solidFill>
                <a:schemeClr val="bg1"/>
              </a:solidFill>
            </a:endParaRPr>
          </a:p>
          <a:p>
            <a:pPr lvl="1">
              <a:buFontTx/>
              <a:buChar char="-"/>
            </a:pPr>
            <a:r>
              <a:rPr lang="cs-CZ" sz="2400" dirty="0" smtClean="0">
                <a:solidFill>
                  <a:schemeClr val="bg1"/>
                </a:solidFill>
              </a:rPr>
              <a:t>pouze 16 bombardérů</a:t>
            </a:r>
          </a:p>
          <a:p>
            <a:pPr lvl="1">
              <a:buFontTx/>
              <a:buChar char="-"/>
            </a:pPr>
            <a:r>
              <a:rPr lang="cs-CZ" sz="2400" dirty="0" smtClean="0">
                <a:solidFill>
                  <a:schemeClr val="bg1"/>
                </a:solidFill>
              </a:rPr>
              <a:t>zastrašení nepřítele</a:t>
            </a:r>
          </a:p>
          <a:p>
            <a:pPr>
              <a:buFontTx/>
              <a:buChar char="-"/>
            </a:pPr>
            <a:endParaRPr lang="cs-CZ" sz="2800" dirty="0" smtClean="0">
              <a:solidFill>
                <a:schemeClr val="bg1"/>
              </a:solidFill>
            </a:endParaRPr>
          </a:p>
        </p:txBody>
      </p:sp>
      <p:sp>
        <p:nvSpPr>
          <p:cNvPr id="9" name="Násobení 8"/>
          <p:cNvSpPr/>
          <p:nvPr/>
        </p:nvSpPr>
        <p:spPr>
          <a:xfrm>
            <a:off x="3923928" y="2636912"/>
            <a:ext cx="1080120" cy="1224136"/>
          </a:xfrm>
          <a:prstGeom prst="mathMultiply">
            <a:avLst/>
          </a:prstGeom>
          <a:solidFill>
            <a:srgbClr val="C0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994189"/>
      </p:ext>
    </p:extLst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331640" y="3284984"/>
            <a:ext cx="3384376" cy="720080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404664"/>
            <a:ext cx="8291264" cy="6120680"/>
          </a:xfrm>
          <a:ln w="31750"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pPr marL="0" indent="0">
              <a:lnSpc>
                <a:spcPct val="110000"/>
              </a:lnSpc>
              <a:spcBef>
                <a:spcPts val="1200"/>
              </a:spcBef>
              <a:buNone/>
            </a:pPr>
            <a:r>
              <a:rPr lang="cs-CZ" sz="800" b="1" i="1" dirty="0" smtClean="0">
                <a:solidFill>
                  <a:srgbClr val="FFC000"/>
                </a:solidFill>
              </a:rPr>
              <a:t>	</a:t>
            </a:r>
          </a:p>
          <a:p>
            <a:pPr marL="0" indent="0">
              <a:lnSpc>
                <a:spcPct val="110000"/>
              </a:lnSpc>
              <a:spcBef>
                <a:spcPts val="1200"/>
              </a:spcBef>
              <a:buNone/>
            </a:pPr>
            <a:r>
              <a:rPr lang="cs-CZ" sz="2800" b="1" i="1" dirty="0" smtClean="0">
                <a:solidFill>
                  <a:srgbClr val="FFC000"/>
                </a:solidFill>
              </a:rPr>
              <a:t>	3.-7. června 1942:</a:t>
            </a:r>
          </a:p>
          <a:p>
            <a:pPr lvl="2">
              <a:spcBef>
                <a:spcPts val="600"/>
              </a:spcBef>
              <a:buFontTx/>
              <a:buChar char="-"/>
            </a:pPr>
            <a:r>
              <a:rPr lang="cs-CZ" sz="2800" dirty="0" smtClean="0">
                <a:solidFill>
                  <a:schemeClr val="bg1"/>
                </a:solidFill>
              </a:rPr>
              <a:t>bitva na ostrově </a:t>
            </a:r>
            <a:r>
              <a:rPr lang="cs-CZ" sz="2800" b="1" dirty="0" err="1" smtClean="0">
                <a:solidFill>
                  <a:srgbClr val="FFC000"/>
                </a:solidFill>
              </a:rPr>
              <a:t>Midway</a:t>
            </a:r>
            <a:endParaRPr lang="cs-CZ" sz="2800" b="1" dirty="0" smtClean="0">
              <a:solidFill>
                <a:srgbClr val="FFC000"/>
              </a:solidFill>
            </a:endParaRPr>
          </a:p>
          <a:p>
            <a:pPr lvl="2">
              <a:spcBef>
                <a:spcPts val="600"/>
              </a:spcBef>
              <a:buFontTx/>
              <a:buChar char="-"/>
            </a:pPr>
            <a:r>
              <a:rPr lang="cs-CZ" sz="2800" dirty="0" smtClean="0">
                <a:solidFill>
                  <a:schemeClr val="bg1"/>
                </a:solidFill>
              </a:rPr>
              <a:t>významná námořní bitva II. světové války</a:t>
            </a:r>
          </a:p>
          <a:p>
            <a:pPr lvl="2">
              <a:spcBef>
                <a:spcPts val="600"/>
              </a:spcBef>
              <a:buFontTx/>
              <a:buChar char="-"/>
            </a:pPr>
            <a:r>
              <a:rPr lang="cs-CZ" sz="2800" dirty="0" smtClean="0">
                <a:solidFill>
                  <a:schemeClr val="bg1"/>
                </a:solidFill>
              </a:rPr>
              <a:t>odveta Japonska za </a:t>
            </a:r>
            <a:r>
              <a:rPr lang="cs-CZ" sz="2800" dirty="0" err="1" smtClean="0">
                <a:solidFill>
                  <a:schemeClr val="bg1"/>
                </a:solidFill>
              </a:rPr>
              <a:t>Doolittlův</a:t>
            </a:r>
            <a:r>
              <a:rPr lang="cs-CZ" sz="2800" dirty="0" smtClean="0">
                <a:solidFill>
                  <a:schemeClr val="bg1"/>
                </a:solidFill>
              </a:rPr>
              <a:t> nálet</a:t>
            </a:r>
          </a:p>
          <a:p>
            <a:pPr lvl="2">
              <a:spcBef>
                <a:spcPts val="600"/>
              </a:spcBef>
              <a:buFontTx/>
              <a:buChar char="-"/>
            </a:pPr>
            <a:r>
              <a:rPr lang="cs-CZ" sz="2800" dirty="0" smtClean="0">
                <a:solidFill>
                  <a:schemeClr val="bg1"/>
                </a:solidFill>
              </a:rPr>
              <a:t>rozluštění japonské šifry</a:t>
            </a:r>
          </a:p>
          <a:p>
            <a:pPr marL="0" indent="0">
              <a:buNone/>
            </a:pPr>
            <a:endParaRPr lang="cs-CZ" sz="5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  <a:latin typeface="Calibri"/>
                <a:cs typeface="Calibri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Calibri"/>
                <a:cs typeface="Calibri"/>
              </a:rPr>
              <a:t>     	  </a:t>
            </a:r>
            <a:r>
              <a:rPr lang="cs-CZ" sz="2800" b="1" dirty="0" smtClean="0">
                <a:solidFill>
                  <a:srgbClr val="C00000"/>
                </a:solidFill>
                <a:latin typeface="Calibri"/>
                <a:cs typeface="Calibri"/>
              </a:rPr>
              <a:t>→ porážka Japonska</a:t>
            </a:r>
          </a:p>
          <a:p>
            <a:pPr marL="0" indent="0">
              <a:buNone/>
            </a:pPr>
            <a:endParaRPr lang="cs-CZ" sz="2800" b="1" dirty="0" smtClean="0">
              <a:solidFill>
                <a:srgbClr val="C00000"/>
              </a:solidFill>
              <a:latin typeface="Calibri"/>
              <a:cs typeface="Calibri"/>
            </a:endParaRPr>
          </a:p>
          <a:p>
            <a:pPr marL="0" indent="0">
              <a:buNone/>
            </a:pPr>
            <a:endParaRPr lang="cs-CZ" sz="1600" b="1" dirty="0" smtClean="0">
              <a:solidFill>
                <a:srgbClr val="C00000"/>
              </a:solidFill>
              <a:latin typeface="Calibri"/>
              <a:cs typeface="Calibri"/>
            </a:endParaRPr>
          </a:p>
          <a:p>
            <a:pPr marL="0" indent="0" algn="ctr">
              <a:buNone/>
            </a:pPr>
            <a:endParaRPr lang="cs-CZ" sz="1800" dirty="0" smtClean="0">
              <a:solidFill>
                <a:srgbClr val="C00000"/>
              </a:solidFill>
              <a:latin typeface="Calibri"/>
              <a:cs typeface="Calibri"/>
            </a:endParaRPr>
          </a:p>
          <a:p>
            <a:pPr marL="0" indent="0">
              <a:buNone/>
            </a:pPr>
            <a:endParaRPr lang="cs-CZ" sz="2800" b="1" dirty="0" smtClean="0">
              <a:solidFill>
                <a:srgbClr val="C00000"/>
              </a:solidFill>
              <a:latin typeface="Calibri"/>
              <a:cs typeface="Calibri"/>
            </a:endParaRPr>
          </a:p>
          <a:p>
            <a:pPr marL="0" indent="0">
              <a:buNone/>
            </a:pPr>
            <a:endParaRPr lang="cs-CZ" sz="2800" b="1" dirty="0" smtClean="0">
              <a:solidFill>
                <a:srgbClr val="C00000"/>
              </a:solidFill>
              <a:latin typeface="Calibri"/>
              <a:cs typeface="Calibri"/>
            </a:endParaRPr>
          </a:p>
        </p:txBody>
      </p:sp>
      <p:pic>
        <p:nvPicPr>
          <p:cNvPr id="5" name="Obrázek 4" descr="Sinking_of_the_USS_Yorktown_(CV-5)_01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331640" y="4149080"/>
            <a:ext cx="2886824" cy="2165118"/>
          </a:xfrm>
          <a:prstGeom prst="rect">
            <a:avLst/>
          </a:prstGeom>
        </p:spPr>
      </p:pic>
      <p:pic>
        <p:nvPicPr>
          <p:cNvPr id="6" name="Obrázek 5" descr="Midwayschlacht_Bild06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716016" y="4149080"/>
            <a:ext cx="3189404" cy="21616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31722150"/>
      </p:ext>
    </p:extLst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99592" y="2996952"/>
            <a:ext cx="6192688" cy="792088"/>
          </a:xfrm>
          <a:prstGeom prst="rect">
            <a:avLst/>
          </a:prstGeom>
          <a:solidFill>
            <a:schemeClr val="accent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260648"/>
            <a:ext cx="8229600" cy="6336703"/>
          </a:xfrm>
          <a:ln w="31750">
            <a:solidFill>
              <a:schemeClr val="accent3"/>
            </a:solidFill>
          </a:ln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1000" b="1" i="1" dirty="0" smtClean="0">
                <a:solidFill>
                  <a:srgbClr val="FFC000"/>
                </a:solidFill>
              </a:rPr>
              <a:t>      </a:t>
            </a:r>
          </a:p>
          <a:p>
            <a:pPr marL="0" indent="0">
              <a:buNone/>
            </a:pPr>
            <a:r>
              <a:rPr lang="cs-CZ" sz="2800" b="1" i="1" dirty="0" smtClean="0">
                <a:solidFill>
                  <a:srgbClr val="FFC000"/>
                </a:solidFill>
              </a:rPr>
              <a:t>      7. července 1942 – 7. února 1943:</a:t>
            </a:r>
          </a:p>
          <a:p>
            <a:pPr lvl="1">
              <a:spcBef>
                <a:spcPts val="1200"/>
              </a:spcBef>
              <a:buFontTx/>
              <a:buChar char="-"/>
            </a:pPr>
            <a:r>
              <a:rPr lang="cs-CZ" sz="2400" dirty="0" smtClean="0">
                <a:solidFill>
                  <a:schemeClr val="bg1"/>
                </a:solidFill>
              </a:rPr>
              <a:t>bitva o </a:t>
            </a:r>
            <a:r>
              <a:rPr lang="cs-CZ" sz="2400" b="1" dirty="0" err="1" smtClean="0">
                <a:solidFill>
                  <a:srgbClr val="FFC000"/>
                </a:solidFill>
              </a:rPr>
              <a:t>Guadalcanal</a:t>
            </a:r>
            <a:endParaRPr lang="cs-CZ" sz="2400" b="1" dirty="0" smtClean="0">
              <a:solidFill>
                <a:srgbClr val="FFC000"/>
              </a:solidFill>
            </a:endParaRPr>
          </a:p>
          <a:p>
            <a:pPr lvl="1">
              <a:spcBef>
                <a:spcPts val="1200"/>
              </a:spcBef>
              <a:buFontTx/>
              <a:buChar char="-"/>
            </a:pPr>
            <a:r>
              <a:rPr lang="cs-CZ" sz="2400" dirty="0" smtClean="0">
                <a:solidFill>
                  <a:schemeClr val="bg1"/>
                </a:solidFill>
              </a:rPr>
              <a:t>námořní i pozemní bitvy</a:t>
            </a:r>
          </a:p>
          <a:p>
            <a:pPr lvl="1">
              <a:spcBef>
                <a:spcPts val="1200"/>
              </a:spcBef>
              <a:buFontTx/>
              <a:buChar char="-"/>
            </a:pPr>
            <a:r>
              <a:rPr lang="cs-CZ" sz="2400" dirty="0" smtClean="0">
                <a:solidFill>
                  <a:schemeClr val="bg1"/>
                </a:solidFill>
              </a:rPr>
              <a:t>spojenci na straně USA X vyčerpání, nedostatek zásob a pohonných hmot na straně Japonska</a:t>
            </a:r>
          </a:p>
          <a:p>
            <a:pPr marL="0" indent="0">
              <a:buNone/>
            </a:pPr>
            <a:endParaRPr lang="cs-CZ" sz="1200" dirty="0" smtClean="0">
              <a:solidFill>
                <a:schemeClr val="bg1"/>
              </a:solidFill>
            </a:endParaRPr>
          </a:p>
          <a:p>
            <a:pPr marL="0" indent="0">
              <a:buNone/>
            </a:pPr>
            <a:r>
              <a:rPr lang="cs-CZ" sz="2800" dirty="0">
                <a:solidFill>
                  <a:schemeClr val="bg1"/>
                </a:solidFill>
              </a:rPr>
              <a:t> </a:t>
            </a:r>
            <a:r>
              <a:rPr lang="cs-CZ" sz="2800" dirty="0" smtClean="0">
                <a:solidFill>
                  <a:schemeClr val="bg1"/>
                </a:solidFill>
              </a:rPr>
              <a:t>     </a:t>
            </a:r>
            <a:r>
              <a:rPr lang="cs-CZ" sz="2800" b="1" dirty="0" smtClean="0">
                <a:solidFill>
                  <a:srgbClr val="FF0000"/>
                </a:solidFill>
                <a:latin typeface="Calibri"/>
                <a:cs typeface="Calibri"/>
              </a:rPr>
              <a:t>→ vítězství spojenců, porážka Japonska</a:t>
            </a:r>
          </a:p>
          <a:p>
            <a:pPr marL="0" indent="0">
              <a:buNone/>
            </a:pPr>
            <a:endParaRPr lang="cs-CZ" sz="3600" b="1" dirty="0" smtClean="0">
              <a:solidFill>
                <a:srgbClr val="FF0000"/>
              </a:solidFill>
              <a:latin typeface="Calibri"/>
            </a:endParaRPr>
          </a:p>
          <a:p>
            <a:pPr marL="0" indent="0" algn="ctr">
              <a:buNone/>
            </a:pPr>
            <a:endParaRPr lang="cs-CZ" sz="1800" dirty="0" smtClean="0">
              <a:solidFill>
                <a:srgbClr val="FF0000"/>
              </a:solidFill>
              <a:latin typeface="Calibri"/>
            </a:endParaRPr>
          </a:p>
          <a:p>
            <a:pPr marL="0" indent="0">
              <a:buNone/>
            </a:pPr>
            <a:endParaRPr lang="cs-CZ" sz="2800" b="1" dirty="0" smtClean="0">
              <a:solidFill>
                <a:srgbClr val="FF0000"/>
              </a:solidFill>
            </a:endParaRPr>
          </a:p>
          <a:p>
            <a:pPr>
              <a:buFontTx/>
              <a:buChar char="-"/>
            </a:pP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5" name="Obrázek 4" descr="GuadPatrol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971600" y="3933056"/>
            <a:ext cx="3178108" cy="2520280"/>
          </a:xfrm>
          <a:prstGeom prst="rect">
            <a:avLst/>
          </a:prstGeom>
        </p:spPr>
      </p:pic>
      <p:pic>
        <p:nvPicPr>
          <p:cNvPr id="6" name="Obrázek 5" descr="Marines_rest_in_the_field_on_Guadalcanal.jpg"/>
          <p:cNvPicPr>
            <a:picLocks noChangeAspect="1"/>
          </p:cNvPicPr>
          <p:nvPr/>
        </p:nvPicPr>
        <p:blipFill>
          <a:blip r:embed="rId3" cstate="print"/>
          <a:stretch>
            <a:fillRect/>
          </a:stretch>
        </p:blipFill>
        <p:spPr>
          <a:xfrm>
            <a:off x="4932040" y="3933056"/>
            <a:ext cx="3096344" cy="251054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64250452"/>
      </p:ext>
    </p:extLst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pPr algn="l"/>
            <a:r>
              <a:rPr lang="cs-CZ" dirty="0" smtClean="0">
                <a:solidFill>
                  <a:srgbClr val="FFC000"/>
                </a:solidFill>
              </a:rPr>
              <a:t>Zdroje:</a:t>
            </a:r>
            <a:endParaRPr lang="cs-CZ" dirty="0">
              <a:solidFill>
                <a:srgbClr val="FFC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568952" cy="5328592"/>
          </a:xfrm>
        </p:spPr>
        <p:txBody>
          <a:bodyPr>
            <a:normAutofit fontScale="92500" lnSpcReduction="10000"/>
          </a:bodyPr>
          <a:lstStyle/>
          <a:p>
            <a:r>
              <a:rPr lang="cs-CZ" sz="1600" dirty="0" smtClean="0">
                <a:hlinkClick r:id="rId2"/>
              </a:rPr>
              <a:t>http://upload.wikimedia.org/wikipedia/commons/2/21/Second_world_war_europe_1941_map_de.png</a:t>
            </a:r>
            <a:endParaRPr lang="cs-CZ" sz="1600" dirty="0" smtClean="0"/>
          </a:p>
          <a:p>
            <a:r>
              <a:rPr lang="cs-CZ" sz="1600" dirty="0" smtClean="0">
                <a:hlinkClick r:id="rId3"/>
              </a:rPr>
              <a:t>http://upload.wikimedia.org/wikipedia/commons/7/79/Second_world_war_europe_1941-1942_map_de.png?uselang=cs</a:t>
            </a:r>
            <a:endParaRPr lang="cs-CZ" sz="1600" dirty="0" smtClean="0"/>
          </a:p>
          <a:p>
            <a:r>
              <a:rPr lang="cs-CZ" sz="1600" dirty="0" smtClean="0">
                <a:hlinkClick r:id="rId4"/>
              </a:rPr>
              <a:t>http://upload.wikimedia.org/wikipedia/commons/7/7e/Marsal_Tito.jpg?uselang=cs</a:t>
            </a:r>
            <a:endParaRPr lang="cs-CZ" sz="1600" dirty="0" smtClean="0"/>
          </a:p>
          <a:p>
            <a:r>
              <a:rPr lang="cs-CZ" sz="1600" dirty="0" smtClean="0">
                <a:hlinkClick r:id="rId5"/>
              </a:rPr>
              <a:t>http://upload.wikimedia.org/wikipedia/commons/0/0d/Bundesarchiv_Bild_146-1985-013-07%2C_Erwin_Rommel.jpg?uselang=cs</a:t>
            </a:r>
            <a:endParaRPr lang="cs-CZ" sz="1600" dirty="0" smtClean="0"/>
          </a:p>
          <a:p>
            <a:r>
              <a:rPr lang="cs-CZ" sz="1600" dirty="0" smtClean="0">
                <a:hlinkClick r:id="rId6"/>
              </a:rPr>
              <a:t>http://upload.wikimedia.org/wikipedia/commons/e/e4/Bernard_Law_Montgomery.jpg?uselang=cs</a:t>
            </a:r>
            <a:endParaRPr lang="cs-CZ" sz="1600" dirty="0" smtClean="0"/>
          </a:p>
          <a:p>
            <a:r>
              <a:rPr lang="cs-CZ" sz="1600" dirty="0" smtClean="0">
                <a:hlinkClick r:id="rId7"/>
              </a:rPr>
              <a:t>http://commons.wikimedia.org/wiki/File:Territorial_changes_of_Poland_1942.jpg</a:t>
            </a:r>
            <a:endParaRPr lang="cs-CZ" sz="1600" dirty="0" smtClean="0"/>
          </a:p>
          <a:p>
            <a:r>
              <a:rPr lang="cs-CZ" sz="1600" dirty="0" smtClean="0">
                <a:hlinkClick r:id="rId8"/>
              </a:rPr>
              <a:t>http://upload.wikimedia.org/wikipedia/commons/3/33/Eastern_Front_1941-06_to_1941-12_de.png</a:t>
            </a:r>
            <a:endParaRPr lang="cs-CZ" sz="1600" dirty="0" smtClean="0"/>
          </a:p>
          <a:p>
            <a:r>
              <a:rPr lang="cs-CZ" sz="1600" dirty="0" smtClean="0">
                <a:hlinkClick r:id="rId9"/>
              </a:rPr>
              <a:t>http://upload.wikimedia.org/wikipedia/commons/4/4f/Soviet_Offensive_Moscow_December_1941.jpg</a:t>
            </a:r>
            <a:endParaRPr lang="cs-CZ" sz="1600" dirty="0" smtClean="0"/>
          </a:p>
          <a:p>
            <a:r>
              <a:rPr lang="cs-CZ" sz="1600" dirty="0" smtClean="0">
                <a:hlinkClick r:id="rId10"/>
              </a:rPr>
              <a:t>http://upload.wikimedia.org/wikipedia/commons/6/6a/Soldiers_on_guard_in_December_1941_to_the_west_of_Moscow.jpg</a:t>
            </a:r>
            <a:endParaRPr lang="cs-CZ" sz="1600" dirty="0" smtClean="0"/>
          </a:p>
          <a:p>
            <a:r>
              <a:rPr lang="cs-CZ" sz="1600" dirty="0" smtClean="0">
                <a:hlinkClick r:id="rId11"/>
              </a:rPr>
              <a:t>http://upload.wikimedia.org/wikipedia/commons/5/52/Second_world_war_asia_1937-1942_map_en6.png</a:t>
            </a:r>
            <a:endParaRPr lang="cs-CZ" sz="1600" dirty="0" smtClean="0"/>
          </a:p>
          <a:p>
            <a:r>
              <a:rPr lang="cs-CZ" sz="1600" dirty="0" smtClean="0">
                <a:hlinkClick r:id="rId12"/>
              </a:rPr>
              <a:t>http://upload.wikimedia.org/wikipedia/commons/1/1e/Pearlharborcolork13513.jpg</a:t>
            </a:r>
            <a:endParaRPr lang="cs-CZ" sz="1600" dirty="0" smtClean="0"/>
          </a:p>
          <a:p>
            <a:r>
              <a:rPr lang="cs-CZ" sz="1600" dirty="0" smtClean="0">
                <a:hlinkClick r:id="rId13"/>
              </a:rPr>
              <a:t>http://upload.wikimedia.org/wikipedia/commons/c/c7/Attack_on_Pearl_Harbor_Japanese_planes_view.jpg</a:t>
            </a:r>
            <a:endParaRPr lang="cs-CZ" sz="1600" dirty="0" smtClean="0"/>
          </a:p>
          <a:p>
            <a:r>
              <a:rPr lang="cs-CZ" sz="1600" dirty="0" smtClean="0">
                <a:hlinkClick r:id="rId14"/>
              </a:rPr>
              <a:t>http://upload.wikimedia.org/wikipedia/commons/5/56/Sinking_of_the_USS_Yorktown_%28CV-5%29_01.jpg?uselang=cs</a:t>
            </a:r>
            <a:endParaRPr lang="cs-CZ" sz="1600" dirty="0" smtClean="0"/>
          </a:p>
          <a:p>
            <a:r>
              <a:rPr lang="cs-CZ" sz="1600" dirty="0" smtClean="0">
                <a:hlinkClick r:id="rId15"/>
              </a:rPr>
              <a:t>http://upload.wikimedia.org/wikipedia/commons/d/d6/Midwayschlacht_Bild06.jpg</a:t>
            </a:r>
            <a:endParaRPr lang="cs-CZ" sz="1600" dirty="0" smtClean="0"/>
          </a:p>
          <a:p>
            <a:r>
              <a:rPr lang="cs-CZ" sz="1600" dirty="0" smtClean="0">
                <a:hlinkClick r:id="rId16"/>
              </a:rPr>
              <a:t>http://upload.wikimedia.org/wikipedia/commons/a/a8/Marines_rest_in_the_field_on_Guadalcanal.jpg</a:t>
            </a:r>
            <a:endParaRPr lang="cs-CZ" sz="1600" dirty="0" smtClean="0"/>
          </a:p>
          <a:p>
            <a:r>
              <a:rPr lang="cs-CZ" sz="1600" dirty="0" smtClean="0">
                <a:hlinkClick r:id="rId17"/>
              </a:rPr>
              <a:t>http://upload.wikimedia.org/wikipedia/commons/8/85/GuadPatrol.jpg</a:t>
            </a:r>
            <a:endParaRPr lang="cs-CZ" sz="1600" dirty="0" smtClean="0"/>
          </a:p>
          <a:p>
            <a:pPr>
              <a:buNone/>
            </a:pP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dirty="0"/>
          </a:p>
        </p:txBody>
      </p:sp>
    </p:spTree>
  </p:cSld>
  <p:clrMapOvr>
    <a:masterClrMapping/>
  </p:clrMapOvr>
  <p:transition spd="med">
    <p:wheel spokes="3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394</TotalTime>
  <Words>197</Words>
  <Application>Microsoft Office PowerPoint</Application>
  <PresentationFormat>Předvádění na obrazovce (4:3)</PresentationFormat>
  <Paragraphs>168</Paragraphs>
  <Slides>18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18</vt:i4>
      </vt:variant>
    </vt:vector>
  </HeadingPairs>
  <TitlesOfParts>
    <vt:vector size="19" baseType="lpstr">
      <vt:lpstr>Motiv sady Office</vt:lpstr>
      <vt:lpstr>Prezentace aplikace PowerPoint</vt:lpstr>
      <vt:lpstr>II. světová válka</vt:lpstr>
      <vt:lpstr>Prezentace aplikace PowerPoint</vt:lpstr>
      <vt:lpstr>Prezentace aplikace PowerPoint</vt:lpstr>
      <vt:lpstr>Obsazení Balkánu (operace Marita)</vt:lpstr>
      <vt:lpstr>Prezentace aplikace PowerPoint</vt:lpstr>
      <vt:lpstr>Prezentace aplikace PowerPoint</vt:lpstr>
      <vt:lpstr>Napadení SSSR (operace Barbarossa)</vt:lpstr>
      <vt:lpstr>Prezentace aplikace PowerPoint</vt:lpstr>
      <vt:lpstr>Prezentace aplikace PowerPoint</vt:lpstr>
      <vt:lpstr>Prezentace aplikace PowerPoint</vt:lpstr>
      <vt:lpstr>Prezentace aplikace PowerPoint</vt:lpstr>
      <vt:lpstr>válka v Tichomoří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II. světová válka</dc:title>
  <dc:creator>6KWG</dc:creator>
  <cp:lastModifiedBy>6KWG</cp:lastModifiedBy>
  <cp:revision>50</cp:revision>
  <dcterms:modified xsi:type="dcterms:W3CDTF">2012-12-01T21:11:20Z</dcterms:modified>
</cp:coreProperties>
</file>