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6" r:id="rId2"/>
    <p:sldId id="256" r:id="rId3"/>
    <p:sldId id="257" r:id="rId4"/>
    <p:sldId id="275" r:id="rId5"/>
    <p:sldId id="266" r:id="rId6"/>
    <p:sldId id="267" r:id="rId7"/>
    <p:sldId id="258" r:id="rId8"/>
    <p:sldId id="259" r:id="rId9"/>
    <p:sldId id="268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441918"/>
    <a:srgbClr val="6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390328-61C0-4208-A099-415BA2165568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86A79C-FD76-4E22-B6B4-6DAA63684B34}">
      <dgm:prSet phldrT="[Text]"/>
      <dgm:spPr>
        <a:solidFill>
          <a:schemeClr val="accent6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VELKÁ TROJKA</a:t>
          </a:r>
          <a:endParaRPr lang="cs-CZ" b="1" dirty="0">
            <a:solidFill>
              <a:schemeClr val="tx1"/>
            </a:solidFill>
          </a:endParaRPr>
        </a:p>
      </dgm:t>
    </dgm:pt>
    <dgm:pt modelId="{73D88B3D-A099-4ED2-8ADE-8EEFD30B875E}" type="parTrans" cxnId="{337223D8-5B8E-45C1-9147-E6EEBB00235A}">
      <dgm:prSet/>
      <dgm:spPr/>
      <dgm:t>
        <a:bodyPr/>
        <a:lstStyle/>
        <a:p>
          <a:endParaRPr lang="cs-CZ"/>
        </a:p>
      </dgm:t>
    </dgm:pt>
    <dgm:pt modelId="{9FC119F9-86E2-4D12-80D1-39576DC5CCC5}" type="sibTrans" cxnId="{337223D8-5B8E-45C1-9147-E6EEBB00235A}">
      <dgm:prSet/>
      <dgm:spPr/>
      <dgm:t>
        <a:bodyPr/>
        <a:lstStyle/>
        <a:p>
          <a:endParaRPr lang="cs-CZ"/>
        </a:p>
      </dgm:t>
    </dgm:pt>
    <dgm:pt modelId="{727DA0D9-80F5-4D74-9B4D-4DA5B1AAC5D5}">
      <dgm:prSet phldrT="[Text]" custT="1"/>
      <dgm:spPr>
        <a:solidFill>
          <a:schemeClr val="accent3"/>
        </a:solidFill>
        <a:ln>
          <a:solidFill>
            <a:schemeClr val="accent6">
              <a:lumMod val="40000"/>
              <a:lumOff val="60000"/>
            </a:schemeClr>
          </a:solidFill>
        </a:ln>
      </dgm:spPr>
      <dgm:t>
        <a:bodyPr/>
        <a:lstStyle/>
        <a:p>
          <a:r>
            <a:rPr lang="cs-CZ" sz="3100" b="1" dirty="0" smtClean="0">
              <a:solidFill>
                <a:schemeClr val="tx1"/>
              </a:solidFill>
            </a:rPr>
            <a:t>VB</a:t>
          </a:r>
          <a:endParaRPr lang="cs-CZ" sz="3100" b="1" dirty="0">
            <a:solidFill>
              <a:schemeClr val="tx1"/>
            </a:solidFill>
          </a:endParaRPr>
        </a:p>
      </dgm:t>
    </dgm:pt>
    <dgm:pt modelId="{660730CF-7ED1-40FF-B793-F33D4FED7BF3}" type="parTrans" cxnId="{CD0811D3-A26D-4B34-AD41-DBF92F2D7FA1}">
      <dgm:prSet/>
      <dgm:spPr/>
      <dgm:t>
        <a:bodyPr/>
        <a:lstStyle/>
        <a:p>
          <a:endParaRPr lang="cs-CZ"/>
        </a:p>
      </dgm:t>
    </dgm:pt>
    <dgm:pt modelId="{7415D4A7-F2C4-4665-8351-43C77220196E}" type="sibTrans" cxnId="{CD0811D3-A26D-4B34-AD41-DBF92F2D7FA1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67829A29-7EF3-4B89-940E-472AA74CE063}">
      <dgm:prSet phldrT="[Text]"/>
      <dgm:spPr>
        <a:solidFill>
          <a:schemeClr val="accent3"/>
        </a:solidFill>
        <a:ln>
          <a:solidFill>
            <a:schemeClr val="accent6">
              <a:lumMod val="40000"/>
              <a:lumOff val="60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SSSR</a:t>
          </a:r>
          <a:endParaRPr lang="cs-CZ" b="1" dirty="0">
            <a:solidFill>
              <a:schemeClr val="tx1"/>
            </a:solidFill>
          </a:endParaRPr>
        </a:p>
      </dgm:t>
    </dgm:pt>
    <dgm:pt modelId="{B149A68C-D3DE-4628-A911-6FBEB574A712}" type="parTrans" cxnId="{4532BCBD-0A67-4FDF-94FD-4183B87BBA7B}">
      <dgm:prSet/>
      <dgm:spPr/>
      <dgm:t>
        <a:bodyPr/>
        <a:lstStyle/>
        <a:p>
          <a:endParaRPr lang="cs-CZ"/>
        </a:p>
      </dgm:t>
    </dgm:pt>
    <dgm:pt modelId="{F7E8249D-26E8-4683-ADF8-9E9EE637754C}" type="sibTrans" cxnId="{4532BCBD-0A67-4FDF-94FD-4183B87BBA7B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4ED4BBF3-0665-483C-94C7-4493D03F4C88}">
      <dgm:prSet phldrT="[Text]"/>
      <dgm:spPr>
        <a:solidFill>
          <a:schemeClr val="accent3"/>
        </a:solidFill>
        <a:ln>
          <a:solidFill>
            <a:schemeClr val="accent6">
              <a:lumMod val="40000"/>
              <a:lumOff val="60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USA</a:t>
          </a:r>
          <a:endParaRPr lang="cs-CZ" b="1" dirty="0">
            <a:solidFill>
              <a:schemeClr val="tx1"/>
            </a:solidFill>
          </a:endParaRPr>
        </a:p>
      </dgm:t>
    </dgm:pt>
    <dgm:pt modelId="{59CD7A3B-02B4-45E0-ADBD-0CDCC446D601}" type="parTrans" cxnId="{2A4B8946-90A2-4C23-9965-9E08CD3CF904}">
      <dgm:prSet/>
      <dgm:spPr/>
      <dgm:t>
        <a:bodyPr/>
        <a:lstStyle/>
        <a:p>
          <a:endParaRPr lang="cs-CZ"/>
        </a:p>
      </dgm:t>
    </dgm:pt>
    <dgm:pt modelId="{8CF88092-BAB4-4E68-9DB0-C22B457CAEA7}" type="sibTrans" cxnId="{2A4B8946-90A2-4C23-9965-9E08CD3CF904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C10567BF-DD3C-421B-B886-109D0711BAC0}" type="pres">
      <dgm:prSet presAssocID="{7C390328-61C0-4208-A099-415BA216556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808CC3A-4B30-4F10-AE8A-75D673154219}" type="pres">
      <dgm:prSet presAssocID="{A086A79C-FD76-4E22-B6B4-6DAA63684B34}" presName="centerShape" presStyleLbl="node0" presStyleIdx="0" presStyleCnt="1" custScaleX="117506" custScaleY="110994"/>
      <dgm:spPr/>
      <dgm:t>
        <a:bodyPr/>
        <a:lstStyle/>
        <a:p>
          <a:endParaRPr lang="cs-CZ"/>
        </a:p>
      </dgm:t>
    </dgm:pt>
    <dgm:pt modelId="{49B90C13-1CE7-42A2-BBB0-1488135BA8A5}" type="pres">
      <dgm:prSet presAssocID="{727DA0D9-80F5-4D74-9B4D-4DA5B1AAC5D5}" presName="node" presStyleLbl="node1" presStyleIdx="0" presStyleCnt="3" custScaleX="119723" custScaleY="95365" custRadScaleRad="95327" custRadScaleInc="-4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D244E7-4FCE-4D03-8075-1513CEEFBB49}" type="pres">
      <dgm:prSet presAssocID="{727DA0D9-80F5-4D74-9B4D-4DA5B1AAC5D5}" presName="dummy" presStyleCnt="0"/>
      <dgm:spPr/>
      <dgm:t>
        <a:bodyPr/>
        <a:lstStyle/>
        <a:p>
          <a:endParaRPr lang="cs-CZ"/>
        </a:p>
      </dgm:t>
    </dgm:pt>
    <dgm:pt modelId="{B267DC48-5DB5-47BC-A5DB-FF0A6CBFC744}" type="pres">
      <dgm:prSet presAssocID="{7415D4A7-F2C4-4665-8351-43C77220196E}" presName="sibTrans" presStyleLbl="sibTrans2D1" presStyleIdx="0" presStyleCnt="3"/>
      <dgm:spPr/>
      <dgm:t>
        <a:bodyPr/>
        <a:lstStyle/>
        <a:p>
          <a:endParaRPr lang="cs-CZ"/>
        </a:p>
      </dgm:t>
    </dgm:pt>
    <dgm:pt modelId="{2C3C8490-9E17-4588-B767-95E0234E77C1}" type="pres">
      <dgm:prSet presAssocID="{67829A29-7EF3-4B89-940E-472AA74CE063}" presName="node" presStyleLbl="node1" presStyleIdx="1" presStyleCnt="3" custScaleX="108116" custScaleY="103911" custRadScaleRad="101199" custRadScaleInc="-135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C747E9-260A-4452-9FFF-5158FF73F428}" type="pres">
      <dgm:prSet presAssocID="{67829A29-7EF3-4B89-940E-472AA74CE063}" presName="dummy" presStyleCnt="0"/>
      <dgm:spPr/>
      <dgm:t>
        <a:bodyPr/>
        <a:lstStyle/>
        <a:p>
          <a:endParaRPr lang="cs-CZ"/>
        </a:p>
      </dgm:t>
    </dgm:pt>
    <dgm:pt modelId="{FA945A7C-125C-46DF-A164-6AA586706719}" type="pres">
      <dgm:prSet presAssocID="{F7E8249D-26E8-4683-ADF8-9E9EE637754C}" presName="sibTrans" presStyleLbl="sibTrans2D1" presStyleIdx="1" presStyleCnt="3"/>
      <dgm:spPr/>
      <dgm:t>
        <a:bodyPr/>
        <a:lstStyle/>
        <a:p>
          <a:endParaRPr lang="cs-CZ"/>
        </a:p>
      </dgm:t>
    </dgm:pt>
    <dgm:pt modelId="{E87E9E01-AA3A-43AB-B9AF-0B252538CE9B}" type="pres">
      <dgm:prSet presAssocID="{4ED4BBF3-0665-483C-94C7-4493D03F4C88}" presName="node" presStyleLbl="node1" presStyleIdx="2" presStyleCnt="3" custScaleX="102351" custScaleY="103911" custRadScaleRad="106038" custRadScaleInc="165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FB00DB-1754-46ED-B813-286030FBF281}" type="pres">
      <dgm:prSet presAssocID="{4ED4BBF3-0665-483C-94C7-4493D03F4C88}" presName="dummy" presStyleCnt="0"/>
      <dgm:spPr/>
      <dgm:t>
        <a:bodyPr/>
        <a:lstStyle/>
        <a:p>
          <a:endParaRPr lang="cs-CZ"/>
        </a:p>
      </dgm:t>
    </dgm:pt>
    <dgm:pt modelId="{314B386F-EED7-459B-8F60-6D8CD6D43FD4}" type="pres">
      <dgm:prSet presAssocID="{8CF88092-BAB4-4E68-9DB0-C22B457CAEA7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96442565-4CCE-42E5-99AE-E1AD0CBE62AF}" type="presOf" srcId="{A086A79C-FD76-4E22-B6B4-6DAA63684B34}" destId="{9808CC3A-4B30-4F10-AE8A-75D673154219}" srcOrd="0" destOrd="0" presId="urn:microsoft.com/office/officeart/2005/8/layout/radial6"/>
    <dgm:cxn modelId="{A5C7CF81-2677-48B4-8CE1-904939697EEE}" type="presOf" srcId="{7415D4A7-F2C4-4665-8351-43C77220196E}" destId="{B267DC48-5DB5-47BC-A5DB-FF0A6CBFC744}" srcOrd="0" destOrd="0" presId="urn:microsoft.com/office/officeart/2005/8/layout/radial6"/>
    <dgm:cxn modelId="{A8E6CDC9-5C86-4472-AEF8-B0977EEB84BF}" type="presOf" srcId="{67829A29-7EF3-4B89-940E-472AA74CE063}" destId="{2C3C8490-9E17-4588-B767-95E0234E77C1}" srcOrd="0" destOrd="0" presId="urn:microsoft.com/office/officeart/2005/8/layout/radial6"/>
    <dgm:cxn modelId="{2A4B8946-90A2-4C23-9965-9E08CD3CF904}" srcId="{A086A79C-FD76-4E22-B6B4-6DAA63684B34}" destId="{4ED4BBF3-0665-483C-94C7-4493D03F4C88}" srcOrd="2" destOrd="0" parTransId="{59CD7A3B-02B4-45E0-ADBD-0CDCC446D601}" sibTransId="{8CF88092-BAB4-4E68-9DB0-C22B457CAEA7}"/>
    <dgm:cxn modelId="{B5919FAD-5FF8-4914-AE8E-AF355BA83A83}" type="presOf" srcId="{8CF88092-BAB4-4E68-9DB0-C22B457CAEA7}" destId="{314B386F-EED7-459B-8F60-6D8CD6D43FD4}" srcOrd="0" destOrd="0" presId="urn:microsoft.com/office/officeart/2005/8/layout/radial6"/>
    <dgm:cxn modelId="{4532BCBD-0A67-4FDF-94FD-4183B87BBA7B}" srcId="{A086A79C-FD76-4E22-B6B4-6DAA63684B34}" destId="{67829A29-7EF3-4B89-940E-472AA74CE063}" srcOrd="1" destOrd="0" parTransId="{B149A68C-D3DE-4628-A911-6FBEB574A712}" sibTransId="{F7E8249D-26E8-4683-ADF8-9E9EE637754C}"/>
    <dgm:cxn modelId="{337223D8-5B8E-45C1-9147-E6EEBB00235A}" srcId="{7C390328-61C0-4208-A099-415BA2165568}" destId="{A086A79C-FD76-4E22-B6B4-6DAA63684B34}" srcOrd="0" destOrd="0" parTransId="{73D88B3D-A099-4ED2-8ADE-8EEFD30B875E}" sibTransId="{9FC119F9-86E2-4D12-80D1-39576DC5CCC5}"/>
    <dgm:cxn modelId="{5F03C12E-51CE-460F-AAC7-4744CAFBE4C5}" type="presOf" srcId="{F7E8249D-26E8-4683-ADF8-9E9EE637754C}" destId="{FA945A7C-125C-46DF-A164-6AA586706719}" srcOrd="0" destOrd="0" presId="urn:microsoft.com/office/officeart/2005/8/layout/radial6"/>
    <dgm:cxn modelId="{41A2B837-04F1-4239-8D9D-826C6663394D}" type="presOf" srcId="{7C390328-61C0-4208-A099-415BA2165568}" destId="{C10567BF-DD3C-421B-B886-109D0711BAC0}" srcOrd="0" destOrd="0" presId="urn:microsoft.com/office/officeart/2005/8/layout/radial6"/>
    <dgm:cxn modelId="{CD0811D3-A26D-4B34-AD41-DBF92F2D7FA1}" srcId="{A086A79C-FD76-4E22-B6B4-6DAA63684B34}" destId="{727DA0D9-80F5-4D74-9B4D-4DA5B1AAC5D5}" srcOrd="0" destOrd="0" parTransId="{660730CF-7ED1-40FF-B793-F33D4FED7BF3}" sibTransId="{7415D4A7-F2C4-4665-8351-43C77220196E}"/>
    <dgm:cxn modelId="{6B54C253-9DFD-4D1E-ADE0-531EF674938F}" type="presOf" srcId="{4ED4BBF3-0665-483C-94C7-4493D03F4C88}" destId="{E87E9E01-AA3A-43AB-B9AF-0B252538CE9B}" srcOrd="0" destOrd="0" presId="urn:microsoft.com/office/officeart/2005/8/layout/radial6"/>
    <dgm:cxn modelId="{5FAAD1BE-5DD8-4352-B97D-CAFDD5D36EFB}" type="presOf" srcId="{727DA0D9-80F5-4D74-9B4D-4DA5B1AAC5D5}" destId="{49B90C13-1CE7-42A2-BBB0-1488135BA8A5}" srcOrd="0" destOrd="0" presId="urn:microsoft.com/office/officeart/2005/8/layout/radial6"/>
    <dgm:cxn modelId="{4B160181-82AC-4E8B-B99F-516850DF787E}" type="presParOf" srcId="{C10567BF-DD3C-421B-B886-109D0711BAC0}" destId="{9808CC3A-4B30-4F10-AE8A-75D673154219}" srcOrd="0" destOrd="0" presId="urn:microsoft.com/office/officeart/2005/8/layout/radial6"/>
    <dgm:cxn modelId="{50D3AA3A-216D-483E-9FF6-BCE595C7B2BE}" type="presParOf" srcId="{C10567BF-DD3C-421B-B886-109D0711BAC0}" destId="{49B90C13-1CE7-42A2-BBB0-1488135BA8A5}" srcOrd="1" destOrd="0" presId="urn:microsoft.com/office/officeart/2005/8/layout/radial6"/>
    <dgm:cxn modelId="{94657AC8-9B24-448E-83B1-A3EC1C510CF7}" type="presParOf" srcId="{C10567BF-DD3C-421B-B886-109D0711BAC0}" destId="{E5D244E7-4FCE-4D03-8075-1513CEEFBB49}" srcOrd="2" destOrd="0" presId="urn:microsoft.com/office/officeart/2005/8/layout/radial6"/>
    <dgm:cxn modelId="{533F6CD9-13ED-441B-AB48-D6348BF3AF9C}" type="presParOf" srcId="{C10567BF-DD3C-421B-B886-109D0711BAC0}" destId="{B267DC48-5DB5-47BC-A5DB-FF0A6CBFC744}" srcOrd="3" destOrd="0" presId="urn:microsoft.com/office/officeart/2005/8/layout/radial6"/>
    <dgm:cxn modelId="{AC15A153-1E2A-4BA5-B6F8-6382A27EE83A}" type="presParOf" srcId="{C10567BF-DD3C-421B-B886-109D0711BAC0}" destId="{2C3C8490-9E17-4588-B767-95E0234E77C1}" srcOrd="4" destOrd="0" presId="urn:microsoft.com/office/officeart/2005/8/layout/radial6"/>
    <dgm:cxn modelId="{A94B6AF7-6CB4-4B5B-A3CC-8DDB2E2CD2C7}" type="presParOf" srcId="{C10567BF-DD3C-421B-B886-109D0711BAC0}" destId="{EFC747E9-260A-4452-9FFF-5158FF73F428}" srcOrd="5" destOrd="0" presId="urn:microsoft.com/office/officeart/2005/8/layout/radial6"/>
    <dgm:cxn modelId="{B32317D0-881D-4CFC-82CE-00A85F75FCD7}" type="presParOf" srcId="{C10567BF-DD3C-421B-B886-109D0711BAC0}" destId="{FA945A7C-125C-46DF-A164-6AA586706719}" srcOrd="6" destOrd="0" presId="urn:microsoft.com/office/officeart/2005/8/layout/radial6"/>
    <dgm:cxn modelId="{D5134098-586F-4C0C-AB88-0116FE927C2C}" type="presParOf" srcId="{C10567BF-DD3C-421B-B886-109D0711BAC0}" destId="{E87E9E01-AA3A-43AB-B9AF-0B252538CE9B}" srcOrd="7" destOrd="0" presId="urn:microsoft.com/office/officeart/2005/8/layout/radial6"/>
    <dgm:cxn modelId="{60740A57-788B-4614-ADEA-2B10BAEE6ACC}" type="presParOf" srcId="{C10567BF-DD3C-421B-B886-109D0711BAC0}" destId="{A6FB00DB-1754-46ED-B813-286030FBF281}" srcOrd="8" destOrd="0" presId="urn:microsoft.com/office/officeart/2005/8/layout/radial6"/>
    <dgm:cxn modelId="{353BE6B6-9B9F-4E05-B519-D2676C6CB3BF}" type="presParOf" srcId="{C10567BF-DD3C-421B-B886-109D0711BAC0}" destId="{314B386F-EED7-459B-8F60-6D8CD6D43FD4}" srcOrd="9" destOrd="0" presId="urn:microsoft.com/office/officeart/2005/8/layout/radial6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B386F-EED7-459B-8F60-6D8CD6D43FD4}">
      <dsp:nvSpPr>
        <dsp:cNvPr id="0" name=""/>
        <dsp:cNvSpPr/>
      </dsp:nvSpPr>
      <dsp:spPr>
        <a:xfrm>
          <a:off x="2151294" y="629872"/>
          <a:ext cx="3725867" cy="3725867"/>
        </a:xfrm>
        <a:prstGeom prst="blockArc">
          <a:avLst>
            <a:gd name="adj1" fmla="val 9483187"/>
            <a:gd name="adj2" fmla="val 16251915"/>
            <a:gd name="adj3" fmla="val 4642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45A7C-125C-46DF-A164-6AA586706719}">
      <dsp:nvSpPr>
        <dsp:cNvPr id="0" name=""/>
        <dsp:cNvSpPr/>
      </dsp:nvSpPr>
      <dsp:spPr>
        <a:xfrm>
          <a:off x="2186371" y="724395"/>
          <a:ext cx="3725867" cy="3725867"/>
        </a:xfrm>
        <a:prstGeom prst="blockArc">
          <a:avLst>
            <a:gd name="adj1" fmla="val 1126335"/>
            <a:gd name="adj2" fmla="val 9673683"/>
            <a:gd name="adj3" fmla="val 4642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67DC48-5DB5-47BC-A5DB-FF0A6CBFC744}">
      <dsp:nvSpPr>
        <dsp:cNvPr id="0" name=""/>
        <dsp:cNvSpPr/>
      </dsp:nvSpPr>
      <dsp:spPr>
        <a:xfrm>
          <a:off x="2221568" y="629576"/>
          <a:ext cx="3725867" cy="3725867"/>
        </a:xfrm>
        <a:prstGeom prst="blockArc">
          <a:avLst>
            <a:gd name="adj1" fmla="val 16119146"/>
            <a:gd name="adj2" fmla="val 1317434"/>
            <a:gd name="adj3" fmla="val 4642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8CC3A-4B30-4F10-AE8A-75D673154219}">
      <dsp:nvSpPr>
        <dsp:cNvPr id="0" name=""/>
        <dsp:cNvSpPr/>
      </dsp:nvSpPr>
      <dsp:spPr>
        <a:xfrm>
          <a:off x="3089382" y="1454842"/>
          <a:ext cx="2016214" cy="1904478"/>
        </a:xfrm>
        <a:prstGeom prst="ellipse">
          <a:avLst/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VELKÁ TROJKA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3384650" y="1733746"/>
        <a:ext cx="1425678" cy="1346670"/>
      </dsp:txXfrm>
    </dsp:sp>
    <dsp:sp modelId="{49B90C13-1CE7-42A2-BBB0-1488135BA8A5}">
      <dsp:nvSpPr>
        <dsp:cNvPr id="0" name=""/>
        <dsp:cNvSpPr/>
      </dsp:nvSpPr>
      <dsp:spPr>
        <a:xfrm>
          <a:off x="3322718" y="100610"/>
          <a:ext cx="1437978" cy="1145417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accent6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tx1"/>
              </a:solidFill>
            </a:rPr>
            <a:t>VB</a:t>
          </a:r>
          <a:endParaRPr lang="cs-CZ" sz="3100" b="1" kern="1200" dirty="0">
            <a:solidFill>
              <a:schemeClr val="tx1"/>
            </a:solidFill>
          </a:endParaRPr>
        </a:p>
      </dsp:txBody>
      <dsp:txXfrm>
        <a:off x="3533305" y="268352"/>
        <a:ext cx="1016804" cy="809933"/>
      </dsp:txXfrm>
    </dsp:sp>
    <dsp:sp modelId="{2C3C8490-9E17-4588-B767-95E0234E77C1}">
      <dsp:nvSpPr>
        <dsp:cNvPr id="0" name=""/>
        <dsp:cNvSpPr/>
      </dsp:nvSpPr>
      <dsp:spPr>
        <a:xfrm>
          <a:off x="5122917" y="2548888"/>
          <a:ext cx="1298567" cy="1248062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accent6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SSSR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5313088" y="2731662"/>
        <a:ext cx="918225" cy="882514"/>
      </dsp:txXfrm>
    </dsp:sp>
    <dsp:sp modelId="{E87E9E01-AA3A-43AB-B9AF-0B252538CE9B}">
      <dsp:nvSpPr>
        <dsp:cNvPr id="0" name=""/>
        <dsp:cNvSpPr/>
      </dsp:nvSpPr>
      <dsp:spPr>
        <a:xfrm>
          <a:off x="1711743" y="2548879"/>
          <a:ext cx="1229325" cy="1248062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accent6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USA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1891773" y="2731653"/>
        <a:ext cx="869265" cy="882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8C4FB9-AF16-4328-84C9-A3CE50D4DBEA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59605-EDF2-4337-87A6-6364924DDB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59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59605-EDF2-4337-87A6-6364924DDBE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59605-EDF2-4337-87A6-6364924DDBE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59605-EDF2-4337-87A6-6364924DDBE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b/Second_world_war_europe_1943-1945_map_pl2.png" TargetMode="External"/><Relationship Id="rId13" Type="http://schemas.openxmlformats.org/officeDocument/2006/relationships/hyperlink" Target="http://upload.wikimedia.org/wikipedia/commons/e/e0/Nagasakibomb.jpg" TargetMode="External"/><Relationship Id="rId3" Type="http://schemas.openxmlformats.org/officeDocument/2006/relationships/hyperlink" Target="http://upload.wikimedia.org/wikipedia/commons/d/dc/Second_world_war_asia_1943-1945_map_de.png" TargetMode="External"/><Relationship Id="rId7" Type="http://schemas.openxmlformats.org/officeDocument/2006/relationships/hyperlink" Target="http://commons.wikimedia.org/wiki/File:Eastern_Front_1943-08_to_1944-12.png" TargetMode="External"/><Relationship Id="rId12" Type="http://schemas.openxmlformats.org/officeDocument/2006/relationships/hyperlink" Target="http://upload.wikimedia.org/wikipedia/commons/6/6a/Little_boy.jpg" TargetMode="External"/><Relationship Id="rId2" Type="http://schemas.openxmlformats.org/officeDocument/2006/relationships/hyperlink" Target="http://upload.wikimedia.org/wikipedia/commons/f/f5/Second_world_war_europe_1943-1945_map_e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e/Dwight_D_Eisenhower2.jpg" TargetMode="External"/><Relationship Id="rId11" Type="http://schemas.openxmlformats.org/officeDocument/2006/relationships/hyperlink" Target="http://upload.wikimedia.org/wikipedia/commons/9/92/Harry-truman.jpg" TargetMode="External"/><Relationship Id="rId5" Type="http://schemas.openxmlformats.org/officeDocument/2006/relationships/hyperlink" Target="http://upload.wikimedia.org/wikipedia/commons/c/ce/Luccaitaly1944.png" TargetMode="External"/><Relationship Id="rId15" Type="http://schemas.openxmlformats.org/officeDocument/2006/relationships/hyperlink" Target="http://upload.wikimedia.org/wikipedia/commons/5/53/Japanese_surrender_Penang.jpg" TargetMode="External"/><Relationship Id="rId10" Type="http://schemas.openxmlformats.org/officeDocument/2006/relationships/hyperlink" Target="http://upload.wikimedia.org/wikipedia/commons/2/21/0102kamikaze.jpg" TargetMode="External"/><Relationship Id="rId4" Type="http://schemas.openxmlformats.org/officeDocument/2006/relationships/hyperlink" Target="http://upload.wikimedia.org/wikipedia/commons/3/39/Atlantic_Charter_(color).jpg" TargetMode="External"/><Relationship Id="rId9" Type="http://schemas.openxmlformats.org/officeDocument/2006/relationships/hyperlink" Target="http://upload.wikimedia.org/wikipedia/commons/d/d7/72nd_Shinbu_1945_Kamikaze.jpg" TargetMode="External"/><Relationship Id="rId14" Type="http://schemas.openxmlformats.org/officeDocument/2006/relationships/hyperlink" Target="http://upload.wikimedia.org/wikipedia/commons/e/e8/Gisei_Color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373616" cy="5256584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1900" b="1" dirty="0" smtClean="0">
                <a:solidFill>
                  <a:srgbClr val="92D050"/>
                </a:solidFill>
              </a:rPr>
              <a:t>ŠKOLA:			</a:t>
            </a:r>
            <a:r>
              <a:rPr lang="cs-CZ" sz="1900" dirty="0" smtClean="0">
                <a:solidFill>
                  <a:srgbClr val="92D050"/>
                </a:solidFill>
              </a:rPr>
              <a:t>Základní škola a Mateřská škola Nemilany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VYUČUJÍCÍ:		</a:t>
            </a:r>
            <a:r>
              <a:rPr lang="cs-CZ" sz="1900" dirty="0" smtClean="0">
                <a:solidFill>
                  <a:srgbClr val="92D050"/>
                </a:solidFill>
              </a:rPr>
              <a:t>Mgr. Iveta šlahařová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>	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TÉMATICKÁ OBLAST:</a:t>
            </a:r>
            <a:r>
              <a:rPr lang="cs-CZ" sz="1900" dirty="0" smtClean="0">
                <a:solidFill>
                  <a:srgbClr val="92D050"/>
                </a:solidFill>
              </a:rPr>
              <a:t>	Moderní doba			 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 </a:t>
            </a: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PŘEDMĚT:		</a:t>
            </a:r>
            <a:r>
              <a:rPr lang="cs-CZ" sz="1900" dirty="0" smtClean="0">
                <a:solidFill>
                  <a:srgbClr val="92D050"/>
                </a:solidFill>
              </a:rPr>
              <a:t>D</a:t>
            </a:r>
            <a:r>
              <a:rPr lang="cs-CZ" sz="1900" b="1" dirty="0" smtClean="0">
                <a:solidFill>
                  <a:srgbClr val="92D050"/>
                </a:solidFill>
              </a:rPr>
              <a:t>		ROČNÍK:	 </a:t>
            </a:r>
            <a:r>
              <a:rPr lang="cs-CZ" sz="1900" dirty="0" smtClean="0">
                <a:solidFill>
                  <a:srgbClr val="92D050"/>
                </a:solidFill>
              </a:rPr>
              <a:t>9.</a:t>
            </a:r>
            <a:r>
              <a:rPr lang="cs-CZ" sz="1900" b="1" dirty="0" smtClean="0">
                <a:solidFill>
                  <a:srgbClr val="92D050"/>
                </a:solidFill>
              </a:rPr>
              <a:t> </a:t>
            </a:r>
            <a:r>
              <a:rPr lang="cs-CZ" sz="1900" dirty="0" smtClean="0">
                <a:solidFill>
                  <a:srgbClr val="92D050"/>
                </a:solidFill>
              </a:rPr>
              <a:t>	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NÁZEV MATERIÁLU:	</a:t>
            </a:r>
            <a:r>
              <a:rPr lang="cs-CZ" sz="1900" dirty="0" smtClean="0">
                <a:solidFill>
                  <a:srgbClr val="92D050"/>
                </a:solidFill>
              </a:rPr>
              <a:t>II. světová válka- III. fáze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 </a:t>
            </a: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TYP DOKUMENTU:	</a:t>
            </a:r>
            <a:r>
              <a:rPr lang="cs-CZ" sz="1900" dirty="0" smtClean="0">
                <a:solidFill>
                  <a:srgbClr val="92D050"/>
                </a:solidFill>
              </a:rPr>
              <a:t>Prezentace Microsoft PowerPoint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 </a:t>
            </a: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b="1" dirty="0" smtClean="0">
                <a:solidFill>
                  <a:srgbClr val="92D050"/>
                </a:solidFill>
              </a:rPr>
              <a:t>ANOTACE:</a:t>
            </a:r>
            <a:r>
              <a:rPr lang="cs-CZ" sz="1900" dirty="0" smtClean="0">
                <a:solidFill>
                  <a:srgbClr val="92D050"/>
                </a:solidFill>
              </a:rPr>
              <a:t/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>Materiál je určen pro práci na interaktivní tabuli.</a:t>
            </a:r>
            <a:br>
              <a:rPr lang="cs-CZ" sz="1900" dirty="0" smtClean="0">
                <a:solidFill>
                  <a:srgbClr val="92D050"/>
                </a:solidFill>
              </a:rPr>
            </a:br>
            <a:r>
              <a:rPr lang="cs-CZ" sz="1900" dirty="0" smtClean="0">
                <a:solidFill>
                  <a:srgbClr val="92D050"/>
                </a:solidFill>
              </a:rPr>
              <a:t>Prezentace se věnuje závěrečné fázi druhé světové války, věnuje se událostem v letech 1943 až 1945, především však přechodu Itálie na stranu protihitlerovské koalice, událostem vedoucím ke kapitulaci  Německa, svržení atomových bomb a následné kapitulaci Japonska.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88640"/>
            <a:ext cx="55340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II. světová válka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01008"/>
            <a:ext cx="6400800" cy="1752600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bg1"/>
                </a:solidFill>
              </a:rPr>
              <a:t>(III. fáze)</a:t>
            </a:r>
            <a:endParaRPr lang="cs-CZ" sz="60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764704"/>
            <a:ext cx="7056784" cy="5472608"/>
          </a:xfrm>
          <a:solidFill>
            <a:schemeClr val="tx2">
              <a:lumMod val="50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4800" b="1" dirty="0" smtClean="0">
              <a:solidFill>
                <a:srgbClr val="92D050"/>
              </a:solidFill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rgbClr val="92D050"/>
                </a:solidFill>
              </a:rPr>
              <a:t>1943-1945</a:t>
            </a:r>
          </a:p>
          <a:p>
            <a:pPr algn="ctr">
              <a:buNone/>
            </a:pPr>
            <a:endParaRPr lang="cs-CZ" sz="1800" b="1" dirty="0" smtClean="0">
              <a:solidFill>
                <a:srgbClr val="92D05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přechod Itálie ke Spojencům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kapitulace Německa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kapitulace Japonska</a:t>
            </a:r>
          </a:p>
          <a:p>
            <a:pPr algn="ctr"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1000" dirty="0" smtClean="0">
              <a:solidFill>
                <a:srgbClr val="92D050"/>
              </a:solidFill>
            </a:endParaRPr>
          </a:p>
          <a:p>
            <a:pPr algn="ctr"/>
            <a:endParaRPr lang="cs-CZ" sz="3600" b="1" dirty="0">
              <a:solidFill>
                <a:schemeClr val="accent3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2060848"/>
            <a:ext cx="3456384" cy="1008112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econd_world_war_europe_1943-1945_map_en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934116" cy="4525963"/>
          </a:xfrm>
        </p:spPr>
      </p:pic>
      <p:pic>
        <p:nvPicPr>
          <p:cNvPr id="5" name="Obrázek 4" descr="Second_world_war_asia_1943-1945_map_d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6931" y="3284984"/>
            <a:ext cx="4647069" cy="3573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3106688" cy="922114"/>
          </a:xfrm>
          <a:solidFill>
            <a:schemeClr val="tx2">
              <a:lumMod val="50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rok 1943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892480" cy="456937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východní fronta = vítězství SSSR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západní fronta = vítězství USA</a:t>
            </a:r>
            <a:endParaRPr lang="cs-CZ" sz="1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mezinárodní smlouvy a jednání: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- srpen 1941	</a:t>
            </a:r>
            <a:r>
              <a:rPr lang="cs-CZ" sz="2800" i="1" dirty="0" smtClean="0">
                <a:solidFill>
                  <a:srgbClr val="92D050"/>
                </a:solidFill>
              </a:rPr>
              <a:t>Atlantická charta </a:t>
            </a:r>
            <a:r>
              <a:rPr lang="cs-CZ" sz="2800" dirty="0" smtClean="0">
                <a:solidFill>
                  <a:schemeClr val="bg1"/>
                </a:solidFill>
              </a:rPr>
              <a:t>(VB, USA, SSSR)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- leden 1942	</a:t>
            </a:r>
            <a:r>
              <a:rPr lang="cs-CZ" sz="2800" i="1" dirty="0" smtClean="0">
                <a:solidFill>
                  <a:srgbClr val="92D050"/>
                </a:solidFill>
              </a:rPr>
              <a:t>Spojené národy </a:t>
            </a:r>
            <a:r>
              <a:rPr lang="cs-CZ" sz="2800" dirty="0" smtClean="0">
                <a:solidFill>
                  <a:schemeClr val="bg1"/>
                </a:solidFill>
              </a:rPr>
              <a:t>(26 států)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- říjen 1943	</a:t>
            </a:r>
            <a:r>
              <a:rPr lang="cs-CZ" sz="2800" i="1" dirty="0" smtClean="0">
                <a:solidFill>
                  <a:srgbClr val="92D050"/>
                </a:solidFill>
              </a:rPr>
              <a:t>Velká trojka </a:t>
            </a:r>
            <a:r>
              <a:rPr lang="cs-CZ" sz="2800" dirty="0" smtClean="0">
                <a:solidFill>
                  <a:schemeClr val="bg1"/>
                </a:solidFill>
              </a:rPr>
              <a:t>	(</a:t>
            </a:r>
            <a:r>
              <a:rPr lang="cs-CZ" sz="2800" dirty="0" err="1" smtClean="0">
                <a:solidFill>
                  <a:schemeClr val="bg1"/>
                </a:solidFill>
              </a:rPr>
              <a:t>Churchill</a:t>
            </a:r>
            <a:r>
              <a:rPr lang="cs-CZ" sz="2800" dirty="0" smtClean="0">
                <a:solidFill>
                  <a:schemeClr val="bg1"/>
                </a:solidFill>
              </a:rPr>
              <a:t>, Roosevelt, Stalin)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476672"/>
            <a:ext cx="2808312" cy="3693319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6" name="Obrázek 5" descr="Atlantic_Charter_(color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591585"/>
            <a:ext cx="2430980" cy="34134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9" name="Přímá spojovací čára 48"/>
          <p:cNvCxnSpPr/>
          <p:nvPr/>
        </p:nvCxnSpPr>
        <p:spPr>
          <a:xfrm>
            <a:off x="3275856" y="908720"/>
            <a:ext cx="259228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84482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7" name="TextovéPole 36"/>
          <p:cNvSpPr txBox="1"/>
          <p:nvPr/>
        </p:nvSpPr>
        <p:spPr>
          <a:xfrm>
            <a:off x="2411760" y="23488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  <a:latin typeface="Franklin Gothic Medium" pitchFamily="34" charset="0"/>
                <a:cs typeface="Estrangelo Edessa" pitchFamily="66"/>
              </a:rPr>
              <a:t>?</a:t>
            </a:r>
            <a:endParaRPr lang="cs-CZ" sz="7200" b="1" dirty="0">
              <a:solidFill>
                <a:srgbClr val="C00000"/>
              </a:solidFill>
              <a:latin typeface="Franklin Gothic Medium" pitchFamily="34" charset="0"/>
              <a:cs typeface="Estrangelo Edessa" pitchFamily="66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11960" y="5373216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  <a:latin typeface="Franklin Gothic Medium" pitchFamily="34" charset="0"/>
                <a:cs typeface="Estrangelo Edessa" pitchFamily="66"/>
              </a:rPr>
              <a:t>?</a:t>
            </a:r>
            <a:endParaRPr lang="cs-CZ" sz="7200" b="1" dirty="0">
              <a:solidFill>
                <a:srgbClr val="C00000"/>
              </a:solidFill>
              <a:latin typeface="Franklin Gothic Medium" pitchFamily="34" charset="0"/>
              <a:cs typeface="Estrangelo Edessa" pitchFamily="66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2492896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  <a:latin typeface="Franklin Gothic Medium" pitchFamily="34" charset="0"/>
                <a:cs typeface="Estrangelo Edessa" pitchFamily="66"/>
              </a:rPr>
              <a:t>?</a:t>
            </a:r>
            <a:endParaRPr lang="cs-CZ" sz="7200" b="1" dirty="0">
              <a:solidFill>
                <a:srgbClr val="C00000"/>
              </a:solidFill>
              <a:latin typeface="Franklin Gothic Medium" pitchFamily="34" charset="0"/>
              <a:cs typeface="Estrangelo Edessa" pitchFamily="66"/>
            </a:endParaRPr>
          </a:p>
        </p:txBody>
      </p:sp>
      <p:cxnSp>
        <p:nvCxnSpPr>
          <p:cNvPr id="43" name="Přímá spojovací čára 42"/>
          <p:cNvCxnSpPr/>
          <p:nvPr/>
        </p:nvCxnSpPr>
        <p:spPr>
          <a:xfrm>
            <a:off x="611560" y="2204864"/>
            <a:ext cx="0" cy="432048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611560" y="6525344"/>
            <a:ext cx="792088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8532440" y="2204864"/>
            <a:ext cx="0" cy="432048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79512" y="476672"/>
            <a:ext cx="3096344" cy="1723549"/>
          </a:xfrm>
          <a:prstGeom prst="rect">
            <a:avLst/>
          </a:prstGeom>
          <a:solidFill>
            <a:schemeClr val="tx2">
              <a:lumMod val="50000"/>
            </a:schemeClr>
          </a:solidFill>
          <a:ln w="317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  jednání:</a:t>
            </a:r>
          </a:p>
          <a:p>
            <a:endParaRPr lang="cs-CZ" sz="1000" b="1" dirty="0" smtClean="0">
              <a:solidFill>
                <a:srgbClr val="92D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Teherán </a:t>
            </a:r>
            <a:r>
              <a:rPr lang="cs-CZ" sz="2000" b="1" i="1" dirty="0" smtClean="0">
                <a:solidFill>
                  <a:schemeClr val="bg1"/>
                </a:solidFill>
              </a:rPr>
              <a:t>(prosinec 1943)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Jalta </a:t>
            </a:r>
            <a:r>
              <a:rPr lang="cs-CZ" sz="2000" b="1" i="1" dirty="0" smtClean="0">
                <a:solidFill>
                  <a:schemeClr val="bg1"/>
                </a:solidFill>
              </a:rPr>
              <a:t>(únor 1945)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Postupim </a:t>
            </a:r>
            <a:r>
              <a:rPr lang="cs-CZ" sz="2000" b="1" i="1" dirty="0" smtClean="0">
                <a:solidFill>
                  <a:schemeClr val="bg1"/>
                </a:solidFill>
              </a:rPr>
              <a:t>(srpen 1945)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476672"/>
            <a:ext cx="3096344" cy="1723549"/>
          </a:xfrm>
          <a:prstGeom prst="rect">
            <a:avLst/>
          </a:prstGeom>
          <a:solidFill>
            <a:schemeClr val="tx2">
              <a:lumMod val="50000"/>
            </a:schemeClr>
          </a:solidFill>
          <a:ln w="317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  požadavky:</a:t>
            </a:r>
          </a:p>
          <a:p>
            <a:endParaRPr lang="cs-CZ" sz="1000" b="1" dirty="0" smtClean="0">
              <a:solidFill>
                <a:srgbClr val="92D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kapitulace států Osy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zničení nacismu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vznik OSN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5661248"/>
            <a:ext cx="8424936" cy="792088"/>
          </a:xfrm>
          <a:prstGeom prst="rect">
            <a:avLst/>
          </a:prstGeom>
          <a:solidFill>
            <a:srgbClr val="92D050"/>
          </a:solidFill>
          <a:ln w="317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5626968" cy="994122"/>
          </a:xfrm>
          <a:solidFill>
            <a:schemeClr val="tx2">
              <a:lumMod val="50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Přechod Itálie ke Spojencům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5184576"/>
          </a:xfrm>
        </p:spPr>
        <p:txBody>
          <a:bodyPr>
            <a:normAutofit lnSpcReduction="10000"/>
          </a:bodyPr>
          <a:lstStyle/>
          <a:p>
            <a:r>
              <a:rPr lang="cs-CZ" sz="2600" b="1" i="1" dirty="0" smtClean="0">
                <a:solidFill>
                  <a:srgbClr val="92D050"/>
                </a:solidFill>
              </a:rPr>
              <a:t>10. července 1943: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	- operace Husky= invaze </a:t>
            </a:r>
            <a:r>
              <a:rPr lang="cs-CZ" sz="2600" dirty="0" smtClean="0">
                <a:solidFill>
                  <a:srgbClr val="92D050"/>
                </a:solidFill>
              </a:rPr>
              <a:t>na Sicílii </a:t>
            </a:r>
            <a:r>
              <a:rPr lang="cs-CZ" sz="2600" dirty="0" smtClean="0">
                <a:solidFill>
                  <a:schemeClr val="bg1"/>
                </a:solidFill>
              </a:rPr>
              <a:t>(478 000 </a:t>
            </a:r>
            <a:r>
              <a:rPr lang="cs-CZ" sz="2600" dirty="0" err="1" smtClean="0">
                <a:solidFill>
                  <a:schemeClr val="bg1"/>
                </a:solidFill>
              </a:rPr>
              <a:t>britsko</a:t>
            </a:r>
            <a:r>
              <a:rPr lang="cs-CZ" sz="2600" dirty="0" smtClean="0">
                <a:solidFill>
                  <a:schemeClr val="bg1"/>
                </a:solidFill>
              </a:rPr>
              <a:t>- amerických vojáků)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	- cílem je </a:t>
            </a:r>
            <a:r>
              <a:rPr lang="cs-CZ" sz="2600" dirty="0" smtClean="0">
                <a:solidFill>
                  <a:srgbClr val="92D050"/>
                </a:solidFill>
              </a:rPr>
              <a:t>dobytí Itálie</a:t>
            </a:r>
          </a:p>
          <a:p>
            <a:pP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r>
              <a:rPr lang="cs-CZ" sz="2600" b="1" i="1" dirty="0" smtClean="0">
                <a:solidFill>
                  <a:srgbClr val="92D050"/>
                </a:solidFill>
              </a:rPr>
              <a:t>červenec- srpen 1943: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	- státní převrat 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	- </a:t>
            </a:r>
            <a:r>
              <a:rPr lang="cs-CZ" sz="2600" dirty="0" err="1" smtClean="0">
                <a:solidFill>
                  <a:schemeClr val="bg1"/>
                </a:solidFill>
              </a:rPr>
              <a:t>Mussolini</a:t>
            </a:r>
            <a:r>
              <a:rPr lang="cs-CZ" sz="2600" dirty="0" smtClean="0">
                <a:solidFill>
                  <a:schemeClr val="bg1"/>
                </a:solidFill>
              </a:rPr>
              <a:t> uvězněn</a:t>
            </a:r>
          </a:p>
          <a:p>
            <a:pPr>
              <a:buNone/>
            </a:pPr>
            <a:endParaRPr lang="cs-CZ" sz="54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</a:t>
            </a:r>
            <a:r>
              <a:rPr lang="cs-CZ" sz="2600" b="1" dirty="0" smtClean="0"/>
              <a:t>→ 3. září 1943 Itálie kapituluje, přechází na stranu Spojenců</a:t>
            </a:r>
            <a:r>
              <a:rPr lang="cs-CZ" sz="2600" dirty="0" smtClean="0">
                <a:solidFill>
                  <a:schemeClr val="bg1"/>
                </a:solidFill>
              </a:rPr>
              <a:t>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32040" y="2492896"/>
            <a:ext cx="3816424" cy="2985433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sz="800" dirty="0"/>
          </a:p>
        </p:txBody>
      </p:sp>
      <p:pic>
        <p:nvPicPr>
          <p:cNvPr id="6" name="Obrázek 5" descr="Luccaitaly194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636911"/>
            <a:ext cx="3384376" cy="26863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konference v Teheránu → otevření </a:t>
            </a:r>
            <a:r>
              <a:rPr lang="cs-CZ" sz="2400" i="1" dirty="0" smtClean="0">
                <a:solidFill>
                  <a:srgbClr val="92D050"/>
                </a:solidFill>
              </a:rPr>
              <a:t>druhé fronty na západě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6. června 1944: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operace </a:t>
            </a:r>
            <a:r>
              <a:rPr lang="cs-CZ" sz="2400" dirty="0" err="1" smtClean="0">
                <a:solidFill>
                  <a:schemeClr val="bg1"/>
                </a:solidFill>
              </a:rPr>
              <a:t>Overlord</a:t>
            </a:r>
            <a:r>
              <a:rPr lang="cs-CZ" sz="2400" dirty="0" smtClean="0">
                <a:solidFill>
                  <a:schemeClr val="bg1"/>
                </a:solidFill>
              </a:rPr>
              <a:t>, „den D“ = </a:t>
            </a:r>
            <a:r>
              <a:rPr lang="cs-CZ" sz="2400" dirty="0" smtClean="0">
                <a:solidFill>
                  <a:srgbClr val="92D050"/>
                </a:solidFill>
              </a:rPr>
              <a:t>vylodění</a:t>
            </a:r>
            <a:r>
              <a:rPr lang="cs-CZ" sz="2400" dirty="0" smtClean="0">
                <a:solidFill>
                  <a:schemeClr val="bg1"/>
                </a:solidFill>
              </a:rPr>
              <a:t> spojeneckých vojsk v </a:t>
            </a:r>
            <a:r>
              <a:rPr lang="cs-CZ" sz="2400" dirty="0" smtClean="0">
                <a:solidFill>
                  <a:srgbClr val="92D050"/>
                </a:solidFill>
              </a:rPr>
              <a:t>Normandii</a:t>
            </a:r>
            <a:r>
              <a:rPr lang="cs-CZ" sz="2400" dirty="0" smtClean="0">
                <a:solidFill>
                  <a:schemeClr val="bg1"/>
                </a:solidFill>
              </a:rPr>
              <a:t> (6500 britsko-amerických vojáků)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cílem je </a:t>
            </a:r>
            <a:r>
              <a:rPr lang="cs-CZ" sz="2400" dirty="0" smtClean="0">
                <a:solidFill>
                  <a:srgbClr val="92D050"/>
                </a:solidFill>
              </a:rPr>
              <a:t>osvobodit Francii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největší vyloďovací operace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25. srpna 1944: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osvobozena Paříž</a:t>
            </a: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září 1944: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osvobozena Francie </a:t>
            </a:r>
            <a:r>
              <a:rPr lang="cs-CZ" sz="2400" dirty="0" smtClean="0">
                <a:solidFill>
                  <a:srgbClr val="C00000"/>
                </a:solidFill>
              </a:rPr>
              <a:t>!!!</a:t>
            </a:r>
          </a:p>
          <a:p>
            <a:pPr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066130"/>
          </a:xfrm>
          <a:solidFill>
            <a:schemeClr val="tx2">
              <a:lumMod val="50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kapitulace Německa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971600" y="6309320"/>
            <a:ext cx="2880320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868144" y="3573016"/>
            <a:ext cx="2448272" cy="2800767"/>
          </a:xfrm>
          <a:prstGeom prst="rect">
            <a:avLst/>
          </a:prstGeom>
          <a:noFill/>
          <a:ln w="254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8" name="Obrázek 7" descr="Dwight_D_Eisenhower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789040"/>
            <a:ext cx="1921029" cy="2420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568952" cy="5760640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92D050"/>
                </a:solidFill>
              </a:rPr>
              <a:t>22. června 1944: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operace </a:t>
            </a:r>
            <a:r>
              <a:rPr lang="cs-CZ" sz="2400" dirty="0" err="1" smtClean="0">
                <a:solidFill>
                  <a:schemeClr val="bg1"/>
                </a:solidFill>
              </a:rPr>
              <a:t>Bagration</a:t>
            </a:r>
            <a:r>
              <a:rPr lang="cs-CZ" sz="2400" dirty="0" smtClean="0">
                <a:solidFill>
                  <a:schemeClr val="bg1"/>
                </a:solidFill>
              </a:rPr>
              <a:t> = sovětská </a:t>
            </a:r>
            <a:r>
              <a:rPr lang="cs-CZ" sz="2400" dirty="0" smtClean="0">
                <a:solidFill>
                  <a:srgbClr val="92D050"/>
                </a:solidFill>
              </a:rPr>
              <a:t>rudá armáda </a:t>
            </a:r>
            <a:r>
              <a:rPr lang="cs-CZ" sz="2400" dirty="0" smtClean="0">
                <a:solidFill>
                  <a:schemeClr val="bg1"/>
                </a:solidFill>
              </a:rPr>
              <a:t>zahajuje postup </a:t>
            </a:r>
            <a:r>
              <a:rPr lang="cs-CZ" sz="2400" dirty="0" smtClean="0">
                <a:solidFill>
                  <a:srgbClr val="92D050"/>
                </a:solidFill>
              </a:rPr>
              <a:t>proti Německu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prosinec 1944: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Balkán, Maďarsko, Pobaltí, 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  Bělorusko, Ukrajina, Polsko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  </a:t>
            </a:r>
            <a:r>
              <a:rPr lang="cs-CZ" sz="2400" dirty="0" smtClean="0">
                <a:solidFill>
                  <a:srgbClr val="92D050"/>
                </a:solidFill>
              </a:rPr>
              <a:t>na straně SSSR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b="1" i="1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4293096"/>
            <a:ext cx="4032448" cy="201622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92D050"/>
                </a:solidFill>
              </a:rPr>
              <a:t>1. srpna 1944:</a:t>
            </a:r>
          </a:p>
          <a:p>
            <a:pPr marL="342900" indent="-342900"/>
            <a:r>
              <a:rPr lang="cs-CZ" sz="2400" dirty="0" smtClean="0"/>
              <a:t>	</a:t>
            </a:r>
            <a:r>
              <a:rPr lang="cs-CZ" sz="2400" i="1" dirty="0" smtClean="0">
                <a:solidFill>
                  <a:srgbClr val="FFC000"/>
                </a:solidFill>
              </a:rPr>
              <a:t>- povstání ve Varšavě</a:t>
            </a:r>
          </a:p>
          <a:p>
            <a:pPr marL="342900" indent="-342900"/>
            <a:r>
              <a:rPr lang="cs-CZ" sz="2400" i="1" dirty="0" smtClean="0">
                <a:solidFill>
                  <a:srgbClr val="FFC000"/>
                </a:solidFill>
              </a:rPr>
              <a:t>	- 200 000 mrtvých Poláků</a:t>
            </a:r>
          </a:p>
          <a:p>
            <a:pPr marL="342900" indent="-342900"/>
            <a:r>
              <a:rPr lang="cs-CZ" sz="2400" i="1" dirty="0" smtClean="0">
                <a:solidFill>
                  <a:srgbClr val="FFC000"/>
                </a:solidFill>
              </a:rPr>
              <a:t>	- SSSR nepomohl!</a:t>
            </a:r>
            <a:endParaRPr lang="cs-CZ" sz="2400" i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852936"/>
            <a:ext cx="4104456" cy="3470181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2200" dirty="0" smtClean="0"/>
          </a:p>
          <a:p>
            <a:pPr algn="ctr"/>
            <a:endParaRPr lang="cs-CZ" sz="550" dirty="0" smtClean="0"/>
          </a:p>
        </p:txBody>
      </p:sp>
      <p:pic>
        <p:nvPicPr>
          <p:cNvPr id="7" name="Obrázek 6" descr="Eastern_Front_1943-08_to_1944-1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3140968"/>
            <a:ext cx="3849886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435280" cy="6120680"/>
          </a:xfrm>
          <a:ln w="25400"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endParaRPr lang="cs-CZ" sz="1400" b="1" i="1" dirty="0" smtClean="0">
              <a:solidFill>
                <a:srgbClr val="92D050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počátek r. 1945: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Německo </a:t>
            </a:r>
            <a:r>
              <a:rPr lang="cs-CZ" sz="2400" dirty="0" smtClean="0">
                <a:solidFill>
                  <a:srgbClr val="92D050"/>
                </a:solidFill>
              </a:rPr>
              <a:t>obklíčeno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SSSR osvobozuje Varšavu → objevení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  vyhlazovacího tábora </a:t>
            </a:r>
            <a:r>
              <a:rPr lang="cs-CZ" sz="2400" dirty="0" smtClean="0">
                <a:solidFill>
                  <a:srgbClr val="92D050"/>
                </a:solidFill>
              </a:rPr>
              <a:t>Osvětim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konference na </a:t>
            </a:r>
            <a:r>
              <a:rPr lang="cs-CZ" sz="2400" dirty="0" smtClean="0">
                <a:solidFill>
                  <a:srgbClr val="92D050"/>
                </a:solidFill>
              </a:rPr>
              <a:t>Jaltě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duben 1945: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SSSR </a:t>
            </a:r>
            <a:r>
              <a:rPr lang="cs-CZ" sz="2400" dirty="0" smtClean="0">
                <a:solidFill>
                  <a:srgbClr val="92D050"/>
                </a:solidFill>
              </a:rPr>
              <a:t>Rakousko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Spojenci osvobozují severní </a:t>
            </a:r>
            <a:r>
              <a:rPr lang="cs-CZ" sz="2400" dirty="0" smtClean="0">
                <a:solidFill>
                  <a:srgbClr val="92D050"/>
                </a:solidFill>
              </a:rPr>
              <a:t>Itálii </a:t>
            </a:r>
            <a:r>
              <a:rPr lang="cs-CZ" sz="2400" dirty="0" smtClean="0">
                <a:solidFill>
                  <a:schemeClr val="bg1"/>
                </a:solidFill>
              </a:rPr>
              <a:t>→ </a:t>
            </a:r>
            <a:r>
              <a:rPr lang="cs-CZ" sz="2400" dirty="0" err="1" smtClean="0">
                <a:solidFill>
                  <a:schemeClr val="bg1"/>
                </a:solidFill>
              </a:rPr>
              <a:t>Mussolini</a:t>
            </a:r>
            <a:r>
              <a:rPr lang="cs-CZ" sz="2400" dirty="0" smtClean="0">
                <a:solidFill>
                  <a:schemeClr val="bg1"/>
                </a:solidFill>
              </a:rPr>
              <a:t> zastřelen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16. dubna 1945: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berlínská operace= </a:t>
            </a:r>
            <a:r>
              <a:rPr lang="cs-CZ" sz="2400" dirty="0" smtClean="0">
                <a:solidFill>
                  <a:srgbClr val="92D050"/>
                </a:solidFill>
              </a:rPr>
              <a:t>bitva o Berlín </a:t>
            </a:r>
            <a:r>
              <a:rPr lang="cs-CZ" sz="2400" dirty="0" smtClean="0">
                <a:solidFill>
                  <a:schemeClr val="bg1"/>
                </a:solidFill>
              </a:rPr>
              <a:t>mezi Německem a Spojenci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→ Hitler spáchal sebevraždu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88632"/>
          </a:xfrm>
          <a:ln w="2540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4400" b="1" i="1" dirty="0" smtClean="0">
              <a:solidFill>
                <a:srgbClr val="92D050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2. května 1945: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- Německo kapituluje !!</a:t>
            </a:r>
          </a:p>
          <a:p>
            <a:pPr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rgbClr val="92D050"/>
                </a:solidFill>
              </a:rPr>
              <a:t>7. května 1945:</a:t>
            </a:r>
            <a:endParaRPr lang="cs-CZ" sz="2400" b="1" i="1" dirty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podepsána kapitulační listina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4437112"/>
            <a:ext cx="4536504" cy="158417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konec II. světové války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Evropě 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836712"/>
            <a:ext cx="3600400" cy="3323987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  <a:p>
            <a:pPr algn="ctr">
              <a:buNone/>
            </a:pPr>
            <a:endParaRPr lang="cs-CZ" sz="800" dirty="0" smtClean="0">
              <a:solidFill>
                <a:srgbClr val="92D050"/>
              </a:solidFill>
            </a:endParaRPr>
          </a:p>
        </p:txBody>
      </p:sp>
      <p:pic>
        <p:nvPicPr>
          <p:cNvPr id="6" name="Obrázek 5" descr="Second_world_war_europe_1943-1945_map_pl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980728"/>
            <a:ext cx="3345166" cy="30689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leden - duben 1945: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- USA + Velká Británie + Čína zabírají </a:t>
            </a:r>
            <a:r>
              <a:rPr lang="cs-CZ" sz="2400" dirty="0" smtClean="0">
                <a:solidFill>
                  <a:srgbClr val="92D050"/>
                </a:solidFill>
              </a:rPr>
              <a:t>japonské ostrovy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     → </a:t>
            </a:r>
            <a:r>
              <a:rPr lang="cs-CZ" sz="2400" b="1" dirty="0" smtClean="0">
                <a:solidFill>
                  <a:srgbClr val="92D050"/>
                </a:solidFill>
                <a:latin typeface="Calibri"/>
                <a:cs typeface="Calibri"/>
              </a:rPr>
              <a:t>kamikadze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= japonští letci sebevrazi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bg1"/>
              </a:solidFill>
              <a:latin typeface="Calibri"/>
              <a:cs typeface="Calibri"/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92D050"/>
                </a:solidFill>
                <a:latin typeface="Calibri"/>
                <a:cs typeface="Calibri"/>
              </a:rPr>
              <a:t>duben 1945: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     - </a:t>
            </a:r>
            <a:r>
              <a:rPr lang="cs-CZ" sz="2400" dirty="0" smtClean="0">
                <a:solidFill>
                  <a:schemeClr val="bg1"/>
                </a:solidFill>
              </a:rPr>
              <a:t>SSSR ruší pakt o neútočení s Japonskem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    - v čele USA prezident </a:t>
            </a:r>
            <a:r>
              <a:rPr lang="cs-CZ" sz="2400" b="1" dirty="0" smtClean="0">
                <a:solidFill>
                  <a:srgbClr val="92D050"/>
                </a:solidFill>
                <a:latin typeface="Calibri"/>
                <a:cs typeface="Calibri"/>
              </a:rPr>
              <a:t>H. Truman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→ příprava </a:t>
            </a:r>
            <a:r>
              <a:rPr lang="cs-CZ" sz="2400" b="1" dirty="0" smtClean="0">
                <a:solidFill>
                  <a:srgbClr val="92D050"/>
                </a:solidFill>
                <a:latin typeface="Calibri"/>
                <a:cs typeface="Calibri"/>
              </a:rPr>
              <a:t>atomové bomby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994122"/>
          </a:xfrm>
          <a:solidFill>
            <a:schemeClr val="tx2"/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kapitulace Japonska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67544" y="1268760"/>
            <a:ext cx="0" cy="387542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12160" y="2224388"/>
            <a:ext cx="0" cy="2919793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67544" y="5144181"/>
            <a:ext cx="5544616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7544" y="1484784"/>
            <a:ext cx="0" cy="365939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156176" y="2924944"/>
            <a:ext cx="0" cy="288032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676456" y="2924944"/>
            <a:ext cx="0" cy="352839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156176" y="2924944"/>
            <a:ext cx="252028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504721" y="6453336"/>
            <a:ext cx="817173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 descr="72nd_Shinbu_1945_Kamikaz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780928"/>
            <a:ext cx="1806488" cy="2160240"/>
          </a:xfrm>
          <a:prstGeom prst="rect">
            <a:avLst/>
          </a:prstGeom>
        </p:spPr>
      </p:pic>
      <p:pic>
        <p:nvPicPr>
          <p:cNvPr id="21" name="Obrázek 20" descr="0102kamikaz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2780928"/>
            <a:ext cx="1440160" cy="2160240"/>
          </a:xfrm>
          <a:prstGeom prst="rect">
            <a:avLst/>
          </a:prstGeom>
        </p:spPr>
      </p:pic>
      <p:pic>
        <p:nvPicPr>
          <p:cNvPr id="22" name="Obrázek 21" descr="Harry-truma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193020"/>
            <a:ext cx="1944216" cy="248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6. srpna 1945: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- svržení atomové bomby </a:t>
            </a:r>
            <a:r>
              <a:rPr lang="cs-CZ" sz="2400" i="1" dirty="0" err="1" smtClean="0">
                <a:solidFill>
                  <a:srgbClr val="92D050"/>
                </a:solidFill>
              </a:rPr>
              <a:t>Little</a:t>
            </a:r>
            <a:r>
              <a:rPr lang="cs-CZ" sz="2400" i="1" dirty="0" smtClean="0">
                <a:solidFill>
                  <a:srgbClr val="92D050"/>
                </a:solidFill>
              </a:rPr>
              <a:t> boy </a:t>
            </a:r>
            <a:r>
              <a:rPr lang="cs-CZ" sz="2400" dirty="0" smtClean="0">
                <a:solidFill>
                  <a:srgbClr val="92D050"/>
                </a:solidFill>
              </a:rPr>
              <a:t>na Hirošimu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→ 80 000 obětí + 60 000 zničených budov + následky ozáření</a:t>
            </a:r>
            <a:endParaRPr lang="cs-CZ" sz="24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400" dirty="0" smtClean="0">
              <a:solidFill>
                <a:schemeClr val="bg1"/>
              </a:solidFill>
              <a:latin typeface="Calibri"/>
              <a:cs typeface="Calibri"/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8. srpna 1945: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- SSSR vyhlašuje válku Japonsku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>
                <a:solidFill>
                  <a:srgbClr val="92D050"/>
                </a:solidFill>
              </a:rPr>
              <a:t>9</a:t>
            </a:r>
            <a:r>
              <a:rPr lang="cs-CZ" sz="2400" b="1" dirty="0" smtClean="0">
                <a:solidFill>
                  <a:srgbClr val="92D050"/>
                </a:solidFill>
              </a:rPr>
              <a:t>. srpna 1945: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- svržení atomové bomby </a:t>
            </a:r>
            <a:r>
              <a:rPr lang="cs-CZ" sz="2400" i="1" dirty="0" smtClean="0">
                <a:solidFill>
                  <a:srgbClr val="92D050"/>
                </a:solidFill>
              </a:rPr>
              <a:t>Fat Man </a:t>
            </a:r>
            <a:r>
              <a:rPr lang="cs-CZ" sz="2400" dirty="0" smtClean="0">
                <a:solidFill>
                  <a:srgbClr val="92D050"/>
                </a:solidFill>
              </a:rPr>
              <a:t>na Nagasaki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   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→ 75 000 obětí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    - operace </a:t>
            </a:r>
            <a:r>
              <a:rPr lang="cs-CZ" sz="2400" i="1" dirty="0" smtClean="0">
                <a:solidFill>
                  <a:srgbClr val="92D050"/>
                </a:solidFill>
                <a:latin typeface="Calibri"/>
                <a:cs typeface="Calibri"/>
              </a:rPr>
              <a:t>srpnová bouře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= SSSR obsazuje </a:t>
            </a:r>
            <a:r>
              <a:rPr lang="cs-CZ" sz="2400" dirty="0" smtClean="0">
                <a:solidFill>
                  <a:srgbClr val="92D050"/>
                </a:solidFill>
                <a:latin typeface="Calibri"/>
                <a:cs typeface="Calibri"/>
              </a:rPr>
              <a:t>Mandžusko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492896"/>
            <a:ext cx="8064896" cy="2308324"/>
          </a:xfrm>
          <a:prstGeom prst="rect">
            <a:avLst/>
          </a:prstGeom>
          <a:noFill/>
          <a:ln w="254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ittle_bo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708920"/>
            <a:ext cx="2930061" cy="1925588"/>
          </a:xfrm>
          <a:prstGeom prst="rect">
            <a:avLst/>
          </a:prstGeom>
        </p:spPr>
      </p:pic>
      <p:pic>
        <p:nvPicPr>
          <p:cNvPr id="5" name="Obrázek 4" descr="Nagasakibom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2708920"/>
            <a:ext cx="1584176" cy="1892712"/>
          </a:xfrm>
          <a:prstGeom prst="rect">
            <a:avLst/>
          </a:prstGeom>
        </p:spPr>
      </p:pic>
      <p:pic>
        <p:nvPicPr>
          <p:cNvPr id="6" name="Obrázek 5" descr="Gisei_Color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2708920"/>
            <a:ext cx="1728192" cy="189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57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8003232" cy="3993307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14. srpna 1945: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- Japonsko kapituluje!!</a:t>
            </a: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4509120"/>
            <a:ext cx="4824536" cy="1800200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konec II. světové války!!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1052736"/>
            <a:ext cx="3960440" cy="3139321"/>
          </a:xfrm>
          <a:prstGeom prst="rect">
            <a:avLst/>
          </a:prstGeom>
          <a:noFill/>
          <a:ln w="254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Japanese_surrender_Pena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1196752"/>
            <a:ext cx="367240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242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92D050"/>
                </a:solidFill>
              </a:rPr>
              <a:t>Zdroje:</a:t>
            </a:r>
            <a:endParaRPr lang="cs-CZ" sz="2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92D050"/>
                </a:solidFill>
                <a:hlinkClick r:id="rId2"/>
              </a:rPr>
              <a:t>http://upload.wikimedia.org/wikipedia/commons/f/f5/Second_world_war_europe_1943-1945_map_en.png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3"/>
              </a:rPr>
              <a:t>http://upload.wikimedia.org/wikipedia/commons/d/dc/Second_world_war_asia_1943-1945_map_de.png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4"/>
              </a:rPr>
              <a:t>http://upload.wikimedia.org/wikipedia/commons/3/39/Atlantic_Charter_%28color%29.jpg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5"/>
              </a:rPr>
              <a:t>http://upload.wikimedia.org/wikipedia/commons/c/ce/Luccaitaly1944.png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6"/>
              </a:rPr>
              <a:t>http://upload.wikimedia.org/wikipedia/commons/1/1e/Dwight_D_Eisenhower2.jpg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7"/>
              </a:rPr>
              <a:t>http://commons.wikimedia.org/wiki/File:Eastern_Front_1943-08_to_1944-12.png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8"/>
              </a:rPr>
              <a:t>http://upload.wikimedia.org/wikipedia/commons/6/6b/Second_world_war_europe_1943-1945_map_pl2.png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9"/>
              </a:rPr>
              <a:t>http://upload.wikimedia.org/wikipedia/commons/d/d7/72nd_Shinbu_1945_Kamikaze.jpg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0"/>
              </a:rPr>
              <a:t>http://upload.wikimedia.org/wikipedia/commons/2/21/0102kamikaze.jpg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1"/>
              </a:rPr>
              <a:t>http://upload.wikimedia.org/wikipedia/commons/9/92/Harry-truman.jpg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2"/>
              </a:rPr>
              <a:t>http://upload.wikimedia.org/wikipedia/commons/6/6a/Little_boy.jpg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3"/>
              </a:rPr>
              <a:t>http://upload.wikimedia.org/wikipedia/commons/e/e0/Nagasakibomb.jpg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4"/>
              </a:rPr>
              <a:t>http://upload.wikimedia.org/wikipedia/commons/e/e8/Gisei_Colored.jpg</a:t>
            </a: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  <a:hlinkClick r:id="rId15"/>
              </a:rPr>
              <a:t>http://upload.wikimedia.org/wikipedia/commons/5/53/Japanese_surrender_Penang.jpg</a:t>
            </a:r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311</Words>
  <Application>Microsoft Office PowerPoint</Application>
  <PresentationFormat>Předvádění na obrazovce (4:3)</PresentationFormat>
  <Paragraphs>230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ŠKOLA:   Základní škola a Mateřská škola Nemilany  VYUČUJÍCÍ:  Mgr. Iveta šlahařová   TÉMATICKÁ OBLAST: Moderní doba       PŘEDMĚT:  D  ROČNÍK:  9.    NÁZEV MATERIÁLU: II. světová válka- III. fáze    TYP DOKUMENTU: Prezentace Microsoft PowerPoint   ANOTACE: Materiál je určen pro práci na interaktivní tabuli. Prezentace se věnuje závěrečné fázi druhé světové války, věnuje se událostem v letech 1943 až 1945, především však přechodu Itálie na stranu protihitlerovské koalice, událostem vedoucím ke kapitulaci  Německa, svržení atomových bomb a následné kapitulaci Japonska. </vt:lpstr>
      <vt:lpstr>II. světová válka</vt:lpstr>
      <vt:lpstr>Prezentace aplikace PowerPoint</vt:lpstr>
      <vt:lpstr>Prezentace aplikace PowerPoint</vt:lpstr>
      <vt:lpstr>rok 1943</vt:lpstr>
      <vt:lpstr>Prezentace aplikace PowerPoint</vt:lpstr>
      <vt:lpstr>Přechod Itálie ke Spojencům</vt:lpstr>
      <vt:lpstr>kapitulace Německa</vt:lpstr>
      <vt:lpstr>Prezentace aplikace PowerPoint</vt:lpstr>
      <vt:lpstr>Prezentace aplikace PowerPoint</vt:lpstr>
      <vt:lpstr>Prezentace aplikace PowerPoint</vt:lpstr>
      <vt:lpstr>kapitulace Japonska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II. světová válka</dc:title>
  <dc:creator>6KWG</dc:creator>
  <cp:lastModifiedBy>6KWG</cp:lastModifiedBy>
  <cp:revision>42</cp:revision>
  <dcterms:modified xsi:type="dcterms:W3CDTF">2012-11-17T23:16:44Z</dcterms:modified>
</cp:coreProperties>
</file>