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8" r:id="rId2"/>
    <p:sldId id="272" r:id="rId3"/>
    <p:sldId id="275" r:id="rId4"/>
    <p:sldId id="258" r:id="rId5"/>
    <p:sldId id="279" r:id="rId6"/>
    <p:sldId id="259" r:id="rId7"/>
    <p:sldId id="261" r:id="rId8"/>
    <p:sldId id="264" r:id="rId9"/>
    <p:sldId id="280" r:id="rId10"/>
    <p:sldId id="281" r:id="rId11"/>
    <p:sldId id="268" r:id="rId12"/>
    <p:sldId id="283" r:id="rId13"/>
    <p:sldId id="284" r:id="rId14"/>
    <p:sldId id="291" r:id="rId15"/>
    <p:sldId id="290" r:id="rId16"/>
    <p:sldId id="292" r:id="rId17"/>
    <p:sldId id="286" r:id="rId18"/>
    <p:sldId id="293" r:id="rId19"/>
    <p:sldId id="294" r:id="rId20"/>
    <p:sldId id="295" r:id="rId21"/>
    <p:sldId id="296" r:id="rId22"/>
    <p:sldId id="298" r:id="rId23"/>
    <p:sldId id="297" r:id="rId24"/>
    <p:sldId id="299" r:id="rId25"/>
    <p:sldId id="300" r:id="rId26"/>
    <p:sldId id="301" r:id="rId27"/>
    <p:sldId id="303" r:id="rId28"/>
    <p:sldId id="304" r:id="rId29"/>
    <p:sldId id="307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4A2A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6" autoAdjust="0"/>
    <p:restoredTop sz="94660"/>
  </p:normalViewPr>
  <p:slideViewPr>
    <p:cSldViewPr>
      <p:cViewPr>
        <p:scale>
          <a:sx n="90" d="100"/>
          <a:sy n="90" d="100"/>
        </p:scale>
        <p:origin x="-528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157A246-C873-4ECA-94B1-DA88BF018E35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FF9CCD0-5B13-4C26-ABFD-0E29FAFDC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Unemployment_European_Union_2012.svg?uselang=cs" TargetMode="External"/><Relationship Id="rId13" Type="http://schemas.openxmlformats.org/officeDocument/2006/relationships/hyperlink" Target="http://upload.wikimedia.org/wikipedia/commons/4/4d/Fidel_Castro.jpg" TargetMode="External"/><Relationship Id="rId18" Type="http://schemas.openxmlformats.org/officeDocument/2006/relationships/hyperlink" Target="http://upload.wikimedia.org/wikipedia/commons/b/b5/Wilhelm_Pieck.png?uselang=cs" TargetMode="External"/><Relationship Id="rId3" Type="http://schemas.openxmlformats.org/officeDocument/2006/relationships/hyperlink" Target="http://commons.wikimedia.org/wiki/File:Marshall_Plan_poster.JPG?uselang=cs" TargetMode="External"/><Relationship Id="rId7" Type="http://schemas.openxmlformats.org/officeDocument/2006/relationships/hyperlink" Target="http://upload.wikimedia.org/wikipedia/commons/6/65/Map_of_NATO_countries.png?uselang=cs" TargetMode="External"/><Relationship Id="rId12" Type="http://schemas.openxmlformats.org/officeDocument/2006/relationships/hyperlink" Target="http://upload.wikimedia.org/wikipedia/commons/c/c3/John_F._Kennedy,_White_House_color_photo_portrait.jpg?uselang=cs" TargetMode="External"/><Relationship Id="rId17" Type="http://schemas.openxmlformats.org/officeDocument/2006/relationships/hyperlink" Target="http://upload.wikimedia.org/wikipedia/commons/5/55/Adenauer_1956.jpg" TargetMode="External"/><Relationship Id="rId2" Type="http://schemas.openxmlformats.org/officeDocument/2006/relationships/hyperlink" Target="http://commons.wikimedia.org/wiki/File:Harry-truman.jpg" TargetMode="External"/><Relationship Id="rId16" Type="http://schemas.openxmlformats.org/officeDocument/2006/relationships/hyperlink" Target="http://upload.wikimedia.org/wikipedia/commons/e/ea/Berlin-wall-map.png?uselang=cs" TargetMode="External"/><Relationship Id="rId20" Type="http://schemas.openxmlformats.org/officeDocument/2006/relationships/hyperlink" Target="http://upload.wikimedia.org/wikipedia/commons/a/a2/Vers%C3%B6hnungskirche_Bernauer_Stra%C3%9Fe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upload.wikimedia.org/wikipedia/commons/9/9e/NATO_vs_Warsaw_(1949-1990).png?uselang=cs" TargetMode="External"/><Relationship Id="rId11" Type="http://schemas.openxmlformats.org/officeDocument/2006/relationships/hyperlink" Target="http://upload.wikimedia.org/wikipedia/commons/9/9e/Cuban_crisis_map_missile_range.jpg?uselang=cs" TargetMode="External"/><Relationship Id="rId5" Type="http://schemas.openxmlformats.org/officeDocument/2006/relationships/hyperlink" Target="http://commons.wikimedia.org/wiki/File:Marshall_Plan.svg?uselang=cs" TargetMode="External"/><Relationship Id="rId15" Type="http://schemas.openxmlformats.org/officeDocument/2006/relationships/hyperlink" Target="http://upload.wikimedia.org/wikipedia/commons/0/0c/Collage_War_in_Afghanistan.jpg" TargetMode="External"/><Relationship Id="rId10" Type="http://schemas.openxmlformats.org/officeDocument/2006/relationships/hyperlink" Target="http://upload.wikimedia.org/wikipedia/commons/2/27/KOREA_MAP.jpg" TargetMode="External"/><Relationship Id="rId19" Type="http://schemas.openxmlformats.org/officeDocument/2006/relationships/hyperlink" Target="http://upload.wikimedia.org/wikipedia/commons/a/af/Berlin_Wall_Potsdamer_Platz_November_1975_looking_east.jpg" TargetMode="External"/><Relationship Id="rId4" Type="http://schemas.openxmlformats.org/officeDocument/2006/relationships/hyperlink" Target="http://upload.wikimedia.org/wikipedia/commons/9/95/Col_George_C_Marshall.jpg?uselang=cs" TargetMode="External"/><Relationship Id="rId9" Type="http://schemas.openxmlformats.org/officeDocument/2006/relationships/hyperlink" Target="http://upload.wikimedia.org/wikipedia/commons/b/bc/Map_of_Warsaw_Pact_countries.png" TargetMode="External"/><Relationship Id="rId14" Type="http://schemas.openxmlformats.org/officeDocument/2006/relationships/hyperlink" Target="http://upload.wikimedia.org/wikipedia/commons/2/2f/Dotmap-BHA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395536" y="1268760"/>
            <a:ext cx="8352927" cy="5184576"/>
          </a:xfrm>
        </p:spPr>
        <p:txBody>
          <a:bodyPr/>
          <a:lstStyle/>
          <a:p>
            <a:pPr marL="180975" indent="1588">
              <a:buNone/>
            </a:pP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/>
            </a:r>
            <a:b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ŠKOLA:			Základní škola a Mateřská škola Nemilany</a:t>
            </a:r>
            <a:b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VYUČUJÍCÍ:		Mgr. Iveta šlahařová	</a:t>
            </a:r>
            <a:b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TÉMATICKÁ OBLAST:	Moderní doba			 </a:t>
            </a:r>
            <a:b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 </a:t>
            </a:r>
            <a:b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/>
            </a:r>
            <a:b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PŘEDMĚT:		D		ROČNÍK:	9. 	</a:t>
            </a:r>
            <a:b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/>
            </a:r>
            <a:b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NÁZEV MATERIÁLU:	Studená válka</a:t>
            </a:r>
            <a:b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 </a:t>
            </a:r>
            <a:b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/>
            </a:r>
            <a:b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TYP DOKUMENTU:		Prezentace Microsoft PowerPoint</a:t>
            </a:r>
            <a:b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 </a:t>
            </a:r>
            <a:b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/>
            </a:r>
            <a:b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ANOTACE:</a:t>
            </a:r>
            <a:b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Materiál je určen pro práci na interaktivní tabuli.</a:t>
            </a:r>
            <a:b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16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Prezentace poskytuje stručný přehled základních informací týkajících se konfliktu mezi západem a východem po druhé světové válce. Zaměřuje se na příčiny a průběh konfliktu, na lokální vojenské střety obou bloků, na významné osobnosti a vojenské či ekonomické pakty obou stran.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4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53402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395536" y="1340768"/>
            <a:ext cx="7920880" cy="3960440"/>
          </a:xfrm>
        </p:spPr>
        <p:txBody>
          <a:bodyPr/>
          <a:lstStyle/>
          <a:p>
            <a:pPr algn="ctr">
              <a:buNone/>
            </a:pPr>
            <a:r>
              <a:rPr lang="cs-CZ" sz="9600" cap="all" dirty="0" smtClean="0">
                <a:latin typeface="Cambria" pitchFamily="18" charset="0"/>
              </a:rPr>
              <a:t>Studená</a:t>
            </a:r>
            <a:br>
              <a:rPr lang="cs-CZ" sz="9600" cap="all" dirty="0" smtClean="0">
                <a:latin typeface="Cambria" pitchFamily="18" charset="0"/>
              </a:rPr>
            </a:br>
            <a:r>
              <a:rPr lang="cs-CZ" sz="3200" cap="all" dirty="0" smtClean="0">
                <a:latin typeface="Cambria" pitchFamily="18" charset="0"/>
              </a:rPr>
              <a:t/>
            </a:r>
            <a:br>
              <a:rPr lang="cs-CZ" sz="3200" cap="all" dirty="0" smtClean="0">
                <a:latin typeface="Cambria" pitchFamily="18" charset="0"/>
              </a:rPr>
            </a:br>
            <a:r>
              <a:rPr lang="cs-CZ" sz="9600" cap="all" dirty="0" smtClean="0">
                <a:latin typeface="Cambria" pitchFamily="18" charset="0"/>
              </a:rPr>
              <a:t>válka</a:t>
            </a:r>
            <a:r>
              <a:rPr lang="cs-CZ" sz="4400" cap="all" dirty="0" smtClean="0">
                <a:latin typeface="Cambria" pitchFamily="18" charset="0"/>
              </a:rPr>
              <a:t/>
            </a:r>
            <a:br>
              <a:rPr lang="cs-CZ" sz="4400" cap="all" dirty="0" smtClean="0">
                <a:latin typeface="Cambria" pitchFamily="18" charset="0"/>
              </a:rPr>
            </a:br>
            <a:endParaRPr lang="cs-CZ" sz="4400" cap="all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2302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23528" y="1484784"/>
            <a:ext cx="849694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3"/>
                </a:solidFill>
              </a:rPr>
              <a:t>1946- 1991</a:t>
            </a:r>
          </a:p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politické a lokální vojenské </a:t>
            </a:r>
            <a:r>
              <a:rPr lang="cs-CZ" sz="3200" b="1" dirty="0" smtClean="0">
                <a:solidFill>
                  <a:schemeClr val="accent3"/>
                </a:solidFill>
              </a:rPr>
              <a:t>spory mezi 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komunistickými státy vedenými </a:t>
            </a:r>
            <a:r>
              <a:rPr lang="cs-CZ" sz="4000" b="1" dirty="0" smtClean="0">
                <a:solidFill>
                  <a:schemeClr val="accent3"/>
                </a:solidFill>
              </a:rPr>
              <a:t>SSSR</a:t>
            </a:r>
            <a:r>
              <a:rPr lang="cs-CZ" sz="3200" b="1" dirty="0" smtClean="0">
                <a:solidFill>
                  <a:schemeClr val="accent3"/>
                </a:solidFill>
              </a:rPr>
              <a:t> 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chemeClr val="accent3"/>
                </a:solidFill>
              </a:rPr>
              <a:t>a</a:t>
            </a:r>
            <a:r>
              <a:rPr lang="cs-CZ" sz="3200" b="1" dirty="0" smtClean="0"/>
              <a:t> </a:t>
            </a:r>
            <a:br>
              <a:rPr lang="cs-CZ" sz="3200" b="1" dirty="0" smtClean="0"/>
            </a:br>
            <a:r>
              <a:rPr lang="cs-CZ" sz="3200" b="1" dirty="0" smtClean="0"/>
              <a:t>západními demokratickými zeměmi vedenými </a:t>
            </a:r>
            <a:r>
              <a:rPr lang="cs-CZ" sz="4000" b="1" dirty="0" smtClean="0">
                <a:solidFill>
                  <a:schemeClr val="accent3"/>
                </a:solidFill>
              </a:rPr>
              <a:t>USA </a:t>
            </a:r>
          </a:p>
          <a:p>
            <a:pPr algn="ctr"/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865435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412776"/>
            <a:ext cx="4104456" cy="5184576"/>
          </a:xfrm>
          <a:solidFill>
            <a:schemeClr val="tx2">
              <a:lumMod val="1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i="1" dirty="0" smtClean="0">
                <a:latin typeface="Cambria" pitchFamily="18" charset="0"/>
              </a:rPr>
              <a:t>	</a:t>
            </a:r>
            <a:r>
              <a:rPr lang="cs-CZ" sz="2800" b="1" dirty="0" smtClean="0">
                <a:solidFill>
                  <a:schemeClr val="accent3"/>
                </a:solidFill>
                <a:latin typeface="Cambria" pitchFamily="18" charset="0"/>
              </a:rPr>
              <a:t>SSSR</a:t>
            </a:r>
          </a:p>
          <a:p>
            <a:pPr algn="ctr">
              <a:buNone/>
            </a:pPr>
            <a:endParaRPr lang="cs-CZ" sz="2800" b="1" dirty="0" smtClean="0">
              <a:solidFill>
                <a:schemeClr val="accent3"/>
              </a:solidFill>
              <a:latin typeface="Cambria" pitchFamily="18" charset="0"/>
            </a:endParaRPr>
          </a:p>
          <a:p>
            <a:pPr marL="180975" indent="-95250">
              <a:buFont typeface="Arial" pitchFamily="34" charset="0"/>
              <a:buChar char="•"/>
            </a:pPr>
            <a:r>
              <a:rPr lang="cs-CZ" sz="2600" dirty="0" smtClean="0">
                <a:latin typeface="Cambria" pitchFamily="18" charset="0"/>
              </a:rPr>
              <a:t> válkou zničen</a:t>
            </a:r>
          </a:p>
          <a:p>
            <a:pPr marL="180975" indent="-95250">
              <a:buFont typeface="Arial" pitchFamily="34" charset="0"/>
              <a:buChar char="•"/>
            </a:pPr>
            <a:r>
              <a:rPr lang="cs-CZ" sz="2600" dirty="0" smtClean="0">
                <a:latin typeface="Cambria" pitchFamily="18" charset="0"/>
              </a:rPr>
              <a:t> vojenský potenciál</a:t>
            </a:r>
          </a:p>
          <a:p>
            <a:pPr marL="180975" lvl="1" indent="-95250">
              <a:buFont typeface="Arial" pitchFamily="34" charset="0"/>
              <a:buChar char="•"/>
            </a:pPr>
            <a:r>
              <a:rPr lang="cs-CZ" sz="2400" dirty="0" smtClean="0">
                <a:latin typeface="Cambria" pitchFamily="18" charset="0"/>
              </a:rPr>
              <a:t> komunistická diktatura</a:t>
            </a:r>
          </a:p>
          <a:p>
            <a:pPr marL="180975" lvl="1" indent="-95250">
              <a:buFont typeface="Arial" pitchFamily="34" charset="0"/>
              <a:buChar char="•"/>
            </a:pPr>
            <a:r>
              <a:rPr lang="cs-CZ" sz="2400" dirty="0" smtClean="0">
                <a:latin typeface="Cambria" pitchFamily="18" charset="0"/>
              </a:rPr>
              <a:t> v čele generalissimus</a:t>
            </a:r>
          </a:p>
          <a:p>
            <a:pPr marL="180975" lvl="1" indent="-95250">
              <a:buFont typeface="Arial" pitchFamily="34" charset="0"/>
              <a:buChar char="•"/>
            </a:pPr>
            <a:r>
              <a:rPr lang="cs-CZ" sz="2400" dirty="0" smtClean="0">
                <a:latin typeface="Cambria" pitchFamily="18" charset="0"/>
              </a:rPr>
              <a:t> centrálně plánovaná </a:t>
            </a:r>
            <a:r>
              <a:rPr lang="cs-CZ" sz="2400" dirty="0" err="1" smtClean="0">
                <a:latin typeface="Cambria" pitchFamily="18" charset="0"/>
              </a:rPr>
              <a:t>ekon</a:t>
            </a:r>
            <a:r>
              <a:rPr lang="cs-CZ" sz="2400" dirty="0" smtClean="0">
                <a:latin typeface="Cambria" pitchFamily="18" charset="0"/>
              </a:rPr>
              <a:t>.</a:t>
            </a:r>
          </a:p>
          <a:p>
            <a:pPr marL="180975" lvl="1" indent="-95250">
              <a:buFont typeface="Arial" pitchFamily="34" charset="0"/>
              <a:buChar char="•"/>
            </a:pPr>
            <a:r>
              <a:rPr lang="cs-CZ" sz="2400" dirty="0" smtClean="0">
                <a:latin typeface="Cambria" pitchFamily="18" charset="0"/>
              </a:rPr>
              <a:t> potlačování občan. práv</a:t>
            </a:r>
          </a:p>
          <a:p>
            <a:pPr marL="180975" lvl="1" indent="-95250">
              <a:buFont typeface="Arial" pitchFamily="34" charset="0"/>
              <a:buChar char="•"/>
            </a:pPr>
            <a:r>
              <a:rPr lang="cs-CZ" sz="2400" dirty="0" smtClean="0">
                <a:latin typeface="Cambria" pitchFamily="18" charset="0"/>
              </a:rPr>
              <a:t> vliv na východ. a střed. </a:t>
            </a:r>
            <a:r>
              <a:rPr lang="cs-CZ" sz="2400" dirty="0" err="1" smtClean="0">
                <a:latin typeface="Cambria" pitchFamily="18" charset="0"/>
              </a:rPr>
              <a:t>Evr</a:t>
            </a:r>
            <a:r>
              <a:rPr lang="cs-CZ" sz="2400" dirty="0" smtClean="0">
                <a:latin typeface="Cambria" pitchFamily="18" charset="0"/>
              </a:rPr>
              <a:t>.</a:t>
            </a:r>
          </a:p>
          <a:p>
            <a:pPr marL="180975" lvl="1" indent="-95250">
              <a:buNone/>
            </a:pPr>
            <a:r>
              <a:rPr lang="cs-CZ" sz="2400" b="1" dirty="0" smtClean="0">
                <a:latin typeface="Calibri"/>
              </a:rPr>
              <a:t>→ </a:t>
            </a:r>
            <a:r>
              <a:rPr lang="cs-CZ" sz="2400" b="1" dirty="0" smtClean="0">
                <a:solidFill>
                  <a:schemeClr val="accent3"/>
                </a:solidFill>
                <a:latin typeface="Calibri"/>
              </a:rPr>
              <a:t>východní blok</a:t>
            </a:r>
            <a:endParaRPr lang="cs-CZ" sz="2400" dirty="0" smtClean="0">
              <a:solidFill>
                <a:schemeClr val="accent3"/>
              </a:solidFill>
              <a:latin typeface="Cambria" pitchFamily="18" charset="0"/>
            </a:endParaRPr>
          </a:p>
          <a:p>
            <a:pPr marL="180975" lvl="1" indent="-95250">
              <a:buNone/>
            </a:pPr>
            <a:endParaRPr lang="cs-CZ" sz="2400" dirty="0" smtClean="0">
              <a:latin typeface="Cambria" pitchFamily="18" charset="0"/>
            </a:endParaRPr>
          </a:p>
          <a:p>
            <a:pPr lvl="1"/>
            <a:endParaRPr lang="cs-CZ" dirty="0">
              <a:latin typeface="Cambria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860032" y="1412776"/>
            <a:ext cx="4093592" cy="5184576"/>
          </a:xfrm>
          <a:solidFill>
            <a:schemeClr val="tx2">
              <a:lumMod val="1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i="1" dirty="0" smtClean="0">
                <a:latin typeface="Cambria" pitchFamily="18" charset="0"/>
              </a:rPr>
              <a:t>	</a:t>
            </a:r>
            <a:r>
              <a:rPr lang="cs-CZ" sz="2800" b="1" dirty="0" smtClean="0">
                <a:solidFill>
                  <a:schemeClr val="accent3"/>
                </a:solidFill>
                <a:latin typeface="Cambria" pitchFamily="18" charset="0"/>
              </a:rPr>
              <a:t>USA</a:t>
            </a:r>
          </a:p>
          <a:p>
            <a:pPr algn="ctr">
              <a:buNone/>
            </a:pPr>
            <a:endParaRPr lang="cs-CZ" sz="2800" b="1" i="1" dirty="0" smtClean="0">
              <a:solidFill>
                <a:schemeClr val="accent3"/>
              </a:solidFill>
              <a:latin typeface="Cambria" pitchFamily="18" charset="0"/>
            </a:endParaRPr>
          </a:p>
          <a:p>
            <a:pPr marL="180975" lvl="1" indent="-95250">
              <a:buFont typeface="Arial" pitchFamily="34" charset="0"/>
              <a:buChar char="•"/>
            </a:pPr>
            <a:r>
              <a:rPr lang="cs-CZ" sz="2400" dirty="0" smtClean="0">
                <a:latin typeface="Cambria" pitchFamily="18" charset="0"/>
              </a:rPr>
              <a:t> válkou posíleny</a:t>
            </a:r>
          </a:p>
          <a:p>
            <a:pPr marL="180975" lvl="1" indent="-95250">
              <a:buFont typeface="Arial" pitchFamily="34" charset="0"/>
              <a:buChar char="•"/>
            </a:pPr>
            <a:r>
              <a:rPr lang="cs-CZ" sz="2400" dirty="0" smtClean="0">
                <a:latin typeface="Cambria" pitchFamily="18" charset="0"/>
              </a:rPr>
              <a:t> hospodářská velmoc</a:t>
            </a:r>
          </a:p>
          <a:p>
            <a:pPr marL="180975" lvl="1" indent="-95250">
              <a:buFont typeface="Arial" pitchFamily="34" charset="0"/>
              <a:buChar char="•"/>
            </a:pPr>
            <a:r>
              <a:rPr lang="cs-CZ" sz="2400" dirty="0" smtClean="0">
                <a:latin typeface="Cambria" pitchFamily="18" charset="0"/>
              </a:rPr>
              <a:t> demokracie</a:t>
            </a:r>
          </a:p>
          <a:p>
            <a:pPr marL="180975" lvl="1" indent="-95250">
              <a:buFont typeface="Arial" pitchFamily="34" charset="0"/>
              <a:buChar char="•"/>
            </a:pPr>
            <a:r>
              <a:rPr lang="cs-CZ" sz="2400" dirty="0" smtClean="0">
                <a:latin typeface="Cambria" pitchFamily="18" charset="0"/>
              </a:rPr>
              <a:t> v čele prezident</a:t>
            </a:r>
          </a:p>
          <a:p>
            <a:pPr marL="180975" lvl="1" indent="-95250">
              <a:buFont typeface="Arial" pitchFamily="34" charset="0"/>
              <a:buChar char="•"/>
            </a:pPr>
            <a:r>
              <a:rPr lang="cs-CZ" sz="2400" dirty="0" smtClean="0">
                <a:latin typeface="Cambria" pitchFamily="18" charset="0"/>
              </a:rPr>
              <a:t> tržní ekonomika</a:t>
            </a:r>
          </a:p>
          <a:p>
            <a:pPr marL="180975" lvl="1" indent="-95250">
              <a:buFont typeface="Arial" pitchFamily="34" charset="0"/>
              <a:buChar char="•"/>
            </a:pPr>
            <a:r>
              <a:rPr lang="cs-CZ" sz="2400" dirty="0" smtClean="0">
                <a:latin typeface="Cambria" pitchFamily="18" charset="0"/>
              </a:rPr>
              <a:t> osobní svobody a práva čl.</a:t>
            </a:r>
          </a:p>
          <a:p>
            <a:pPr marL="180975" lvl="1" indent="-95250">
              <a:buFont typeface="Arial" pitchFamily="34" charset="0"/>
              <a:buChar char="•"/>
            </a:pPr>
            <a:r>
              <a:rPr lang="cs-CZ" sz="2400" dirty="0" smtClean="0">
                <a:latin typeface="Cambria" pitchFamily="18" charset="0"/>
              </a:rPr>
              <a:t> vliv na západní Evropu</a:t>
            </a:r>
          </a:p>
          <a:p>
            <a:pPr marL="180975" lvl="1" indent="-95250">
              <a:buNone/>
            </a:pPr>
            <a:r>
              <a:rPr lang="cs-CZ" sz="2400" b="1" dirty="0" smtClean="0">
                <a:latin typeface="Calibri"/>
              </a:rPr>
              <a:t>→ </a:t>
            </a:r>
            <a:r>
              <a:rPr lang="cs-CZ" sz="2400" b="1" dirty="0" smtClean="0">
                <a:solidFill>
                  <a:schemeClr val="accent3"/>
                </a:solidFill>
                <a:latin typeface="Calibri"/>
              </a:rPr>
              <a:t>západní blok</a:t>
            </a:r>
            <a:endParaRPr lang="cs-CZ" sz="2400" dirty="0">
              <a:solidFill>
                <a:schemeClr val="accent3"/>
              </a:solidFill>
              <a:latin typeface="Cambria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332656"/>
            <a:ext cx="6768752" cy="89255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3"/>
                </a:solidFill>
              </a:rPr>
              <a:t>Rozpory mezi velmocemi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1960" y="3356992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X</a:t>
            </a:r>
            <a:endParaRPr lang="cs-CZ" sz="4800" b="1" dirty="0">
              <a:solidFill>
                <a:srgbClr val="FF0000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1691680" y="1916832"/>
            <a:ext cx="1296144" cy="0"/>
          </a:xfrm>
          <a:prstGeom prst="line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372200" y="1916832"/>
            <a:ext cx="1296144" cy="0"/>
          </a:xfrm>
          <a:prstGeom prst="line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65435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979712" y="620688"/>
            <a:ext cx="5184576" cy="89255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3"/>
                </a:solidFill>
              </a:rPr>
              <a:t>Cíl západního bloku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95536" y="1844824"/>
            <a:ext cx="835292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  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politika zadržování komunismu pomocí hospodářské</a:t>
            </a:r>
          </a:p>
          <a:p>
            <a:pPr algn="ctr"/>
            <a:r>
              <a:rPr lang="cs-CZ" sz="2600" dirty="0" smtClean="0"/>
              <a:t>   obnovy zemí</a:t>
            </a:r>
          </a:p>
          <a:p>
            <a:pPr algn="ctr"/>
            <a:endParaRPr lang="cs-CZ" sz="2600" dirty="0" smtClean="0"/>
          </a:p>
          <a:p>
            <a:pPr algn="ctr"/>
            <a:r>
              <a:rPr lang="cs-CZ" sz="2600" b="1" dirty="0" smtClean="0">
                <a:latin typeface="Calibri"/>
              </a:rPr>
              <a:t>→ </a:t>
            </a:r>
            <a:r>
              <a:rPr lang="cs-CZ" sz="2600" b="1" dirty="0" err="1" smtClean="0">
                <a:solidFill>
                  <a:schemeClr val="accent3"/>
                </a:solidFill>
                <a:latin typeface="Calibri"/>
              </a:rPr>
              <a:t>Trumannova</a:t>
            </a:r>
            <a:r>
              <a:rPr lang="cs-CZ" sz="2600" b="1" dirty="0" smtClean="0">
                <a:solidFill>
                  <a:schemeClr val="accent3"/>
                </a:solidFill>
                <a:latin typeface="Calibri"/>
              </a:rPr>
              <a:t> doktrína</a:t>
            </a:r>
          </a:p>
          <a:p>
            <a:pPr algn="ctr"/>
            <a:endParaRPr lang="cs-CZ" sz="2600" b="1" dirty="0" smtClean="0">
              <a:solidFill>
                <a:schemeClr val="accent3"/>
              </a:solidFill>
              <a:latin typeface="Calibri"/>
            </a:endParaRPr>
          </a:p>
          <a:p>
            <a:pPr algn="ctr"/>
            <a:r>
              <a:rPr lang="cs-CZ" sz="2600" b="1" dirty="0" smtClean="0">
                <a:latin typeface="Calibri"/>
              </a:rPr>
              <a:t>→ </a:t>
            </a:r>
            <a:r>
              <a:rPr lang="cs-CZ" sz="2600" b="1" dirty="0" err="1" smtClean="0">
                <a:solidFill>
                  <a:schemeClr val="accent3"/>
                </a:solidFill>
                <a:latin typeface="Calibri"/>
              </a:rPr>
              <a:t>Marshallův</a:t>
            </a:r>
            <a:r>
              <a:rPr lang="cs-CZ" sz="2600" b="1" dirty="0" smtClean="0">
                <a:solidFill>
                  <a:schemeClr val="accent3"/>
                </a:solidFill>
                <a:latin typeface="Calibri"/>
              </a:rPr>
              <a:t> plán</a:t>
            </a:r>
          </a:p>
          <a:p>
            <a:pPr algn="ctr"/>
            <a:endParaRPr lang="cs-CZ" sz="2600" b="1" dirty="0" smtClean="0">
              <a:solidFill>
                <a:schemeClr val="accent3"/>
              </a:solidFill>
              <a:latin typeface="Calibri"/>
            </a:endParaRPr>
          </a:p>
          <a:p>
            <a:pPr algn="ctr"/>
            <a:endParaRPr lang="cs-CZ" sz="2600" b="1" dirty="0" smtClean="0">
              <a:solidFill>
                <a:schemeClr val="accent3"/>
              </a:solidFill>
              <a:latin typeface="Calibri"/>
            </a:endParaRPr>
          </a:p>
          <a:p>
            <a:pPr algn="ctr"/>
            <a:r>
              <a:rPr lang="cs-CZ" sz="2600" dirty="0" smtClean="0">
                <a:latin typeface="Calibri"/>
              </a:rPr>
              <a:t>W. </a:t>
            </a:r>
            <a:r>
              <a:rPr lang="cs-CZ" sz="2600" dirty="0" err="1" smtClean="0">
                <a:latin typeface="Calibri"/>
              </a:rPr>
              <a:t>Churchill</a:t>
            </a:r>
            <a:r>
              <a:rPr lang="cs-CZ" sz="2600" dirty="0" smtClean="0">
                <a:latin typeface="Calibri"/>
              </a:rPr>
              <a:t> varuje před sovětskou rozpínavostí </a:t>
            </a:r>
          </a:p>
          <a:p>
            <a:pPr algn="ctr"/>
            <a:r>
              <a:rPr lang="cs-CZ" sz="2600" dirty="0" smtClean="0">
                <a:latin typeface="Calibri"/>
              </a:rPr>
              <a:t>→ pojem </a:t>
            </a:r>
            <a:r>
              <a:rPr lang="cs-CZ" sz="2600" b="1" dirty="0" smtClean="0">
                <a:solidFill>
                  <a:schemeClr val="accent3"/>
                </a:solidFill>
                <a:latin typeface="Calibri"/>
              </a:rPr>
              <a:t>železná opona</a:t>
            </a:r>
            <a:endParaRPr lang="cs-CZ" sz="2600" dirty="0">
              <a:solidFill>
                <a:schemeClr val="accent3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27584" y="5157192"/>
            <a:ext cx="5040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accent6"/>
                </a:solidFill>
                <a:latin typeface="Georgia"/>
              </a:rPr>
              <a:t>!</a:t>
            </a:r>
            <a:endParaRPr lang="cs-CZ" sz="6600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5435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 txBox="1">
            <a:spLocks/>
          </p:cNvSpPr>
          <p:nvPr/>
        </p:nvSpPr>
        <p:spPr>
          <a:xfrm>
            <a:off x="3635896" y="1844824"/>
            <a:ext cx="5040560" cy="3744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2400"/>
              </a:spcBef>
              <a:buFont typeface="Arial" pitchFamily="34" charset="0"/>
              <a:buChar char="•"/>
            </a:pPr>
            <a:r>
              <a:rPr lang="cs-CZ" sz="2600" i="1" dirty="0" smtClean="0">
                <a:latin typeface="Cambria" pitchFamily="18" charset="0"/>
              </a:rPr>
              <a:t> </a:t>
            </a:r>
            <a:r>
              <a:rPr lang="cs-CZ" sz="2600" dirty="0" smtClean="0">
                <a:latin typeface="Cambria" pitchFamily="18" charset="0"/>
              </a:rPr>
              <a:t>březen 1947</a:t>
            </a:r>
          </a:p>
          <a:p>
            <a:pPr>
              <a:spcBef>
                <a:spcPts val="2400"/>
              </a:spcBef>
              <a:buNone/>
            </a:pPr>
            <a:endParaRPr lang="cs-CZ" sz="2600" dirty="0" smtClean="0">
              <a:latin typeface="Cambria" pitchFamily="18" charset="0"/>
            </a:endParaRPr>
          </a:p>
          <a:p>
            <a:pPr>
              <a:spcBef>
                <a:spcPts val="600"/>
              </a:spcBef>
              <a:buFont typeface="Arial" pitchFamily="34" charset="0"/>
              <a:buChar char="•"/>
            </a:pPr>
            <a:r>
              <a:rPr lang="cs-CZ" sz="2600" dirty="0" smtClean="0">
                <a:latin typeface="Cambria" pitchFamily="18" charset="0"/>
              </a:rPr>
              <a:t> reakce na růst komunistického</a:t>
            </a:r>
          </a:p>
          <a:p>
            <a:pPr>
              <a:spcBef>
                <a:spcPts val="600"/>
              </a:spcBef>
              <a:buNone/>
            </a:pPr>
            <a:r>
              <a:rPr lang="cs-CZ" sz="2600" dirty="0" smtClean="0">
                <a:latin typeface="Cambria" pitchFamily="18" charset="0"/>
              </a:rPr>
              <a:t>    vlivu v Řecku a Turecku</a:t>
            </a:r>
          </a:p>
          <a:p>
            <a:pPr>
              <a:spcBef>
                <a:spcPts val="600"/>
              </a:spcBef>
              <a:buNone/>
            </a:pPr>
            <a:endParaRPr lang="cs-CZ" sz="2600" dirty="0" smtClean="0">
              <a:latin typeface="Cambria" pitchFamily="18" charset="0"/>
            </a:endParaRPr>
          </a:p>
          <a:p>
            <a:pPr>
              <a:spcBef>
                <a:spcPts val="2400"/>
              </a:spcBef>
              <a:buFont typeface="Arial" pitchFamily="34" charset="0"/>
              <a:buChar char="•"/>
            </a:pPr>
            <a:r>
              <a:rPr lang="cs-CZ" sz="2600" dirty="0" smtClean="0">
                <a:latin typeface="Cambria" pitchFamily="18" charset="0"/>
              </a:rPr>
              <a:t> finanční pomoc 400 mil. dolarů</a:t>
            </a:r>
            <a:endParaRPr lang="cs-CZ" sz="2600" dirty="0">
              <a:latin typeface="Cambria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79712" y="404664"/>
            <a:ext cx="5184576" cy="89255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3200" b="1" dirty="0" err="1" smtClean="0">
                <a:solidFill>
                  <a:schemeClr val="accent3"/>
                </a:solidFill>
              </a:rPr>
              <a:t>Trumannova</a:t>
            </a:r>
            <a:r>
              <a:rPr lang="cs-CZ" sz="3200" b="1" dirty="0" smtClean="0">
                <a:solidFill>
                  <a:schemeClr val="accent3"/>
                </a:solidFill>
              </a:rPr>
              <a:t> doktrína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  <p:pic>
        <p:nvPicPr>
          <p:cNvPr id="5" name="Obrázek 4" descr="Harry-trum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988840"/>
            <a:ext cx="2617175" cy="3342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73309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556792"/>
            <a:ext cx="3528392" cy="1008112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Cambria" pitchFamily="18" charset="0"/>
              </a:rPr>
              <a:t> červen 1947</a:t>
            </a:r>
          </a:p>
          <a:p>
            <a:pPr>
              <a:buNone/>
            </a:pPr>
            <a:endParaRPr lang="cs-CZ" dirty="0" smtClean="0">
              <a:latin typeface="Cambria" pitchFamily="18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491880" y="3933056"/>
            <a:ext cx="5508104" cy="22322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Cambria" pitchFamily="18" charset="0"/>
              </a:rPr>
              <a:t>13 mil. dolarů na obnovu západoevropských ekonomik výměnou za spolupráci s USA</a:t>
            </a:r>
          </a:p>
          <a:p>
            <a:pPr>
              <a:buNone/>
            </a:pPr>
            <a:endParaRPr lang="cs-CZ" sz="1100" dirty="0" smtClean="0">
              <a:latin typeface="Cambria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Cambria" pitchFamily="18" charset="0"/>
              </a:rPr>
              <a:t> odmítnut státy „východního bloku“</a:t>
            </a:r>
          </a:p>
          <a:p>
            <a:endParaRPr lang="cs-CZ" dirty="0" smtClean="0">
              <a:latin typeface="Cambria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476672"/>
            <a:ext cx="5040560" cy="89255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3200" b="1" dirty="0" err="1" smtClean="0">
                <a:solidFill>
                  <a:schemeClr val="accent3"/>
                </a:solidFill>
              </a:rPr>
              <a:t>Marshallův</a:t>
            </a:r>
            <a:r>
              <a:rPr lang="cs-CZ" sz="3200" b="1" dirty="0" smtClean="0">
                <a:solidFill>
                  <a:schemeClr val="accent3"/>
                </a:solidFill>
              </a:rPr>
              <a:t> plán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  <p:pic>
        <p:nvPicPr>
          <p:cNvPr id="8" name="Obrázek 7" descr="Marshall_Plan_post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476672"/>
            <a:ext cx="2238540" cy="3081784"/>
          </a:xfrm>
          <a:prstGeom prst="rect">
            <a:avLst/>
          </a:prstGeom>
        </p:spPr>
      </p:pic>
      <p:pic>
        <p:nvPicPr>
          <p:cNvPr id="9" name="Obrázek 8" descr="Col_George_C_Marshal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2420888"/>
            <a:ext cx="3147778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30158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588224" y="764704"/>
            <a:ext cx="223224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600" b="1" dirty="0" smtClean="0"/>
          </a:p>
          <a:p>
            <a:endParaRPr lang="cs-CZ" sz="2600" b="1" dirty="0" smtClean="0"/>
          </a:p>
          <a:p>
            <a:endParaRPr lang="cs-CZ" sz="2600" b="1" dirty="0" smtClean="0"/>
          </a:p>
          <a:p>
            <a:pPr algn="ctr"/>
            <a:endParaRPr lang="cs-CZ" sz="2600" b="1" dirty="0" smtClean="0"/>
          </a:p>
          <a:p>
            <a:pPr algn="ctr"/>
            <a:r>
              <a:rPr lang="cs-CZ" sz="2600" b="1" dirty="0" smtClean="0"/>
              <a:t>využití pomoci </a:t>
            </a:r>
            <a:r>
              <a:rPr lang="cs-CZ" sz="2600" b="1" dirty="0" err="1" smtClean="0"/>
              <a:t>Marshallova</a:t>
            </a:r>
            <a:r>
              <a:rPr lang="cs-CZ" sz="2600" b="1" dirty="0" smtClean="0"/>
              <a:t> plánu</a:t>
            </a:r>
          </a:p>
          <a:p>
            <a:pPr algn="ctr"/>
            <a:endParaRPr lang="cs-CZ" sz="2600" b="1" dirty="0" smtClean="0"/>
          </a:p>
          <a:p>
            <a:pPr algn="ctr"/>
            <a:endParaRPr lang="cs-CZ" sz="2600" b="1" dirty="0" smtClean="0"/>
          </a:p>
          <a:p>
            <a:pPr algn="ctr"/>
            <a:endParaRPr lang="cs-CZ" sz="2600" b="1" dirty="0" smtClean="0"/>
          </a:p>
          <a:p>
            <a:pPr algn="ctr"/>
            <a:endParaRPr lang="cs-CZ" sz="2600" b="1" dirty="0" smtClean="0"/>
          </a:p>
          <a:p>
            <a:pPr algn="ctr"/>
            <a:endParaRPr lang="cs-CZ" sz="2600" b="1" dirty="0" smtClean="0"/>
          </a:p>
          <a:p>
            <a:pPr algn="ctr"/>
            <a:endParaRPr lang="cs-CZ" sz="2600" b="1" dirty="0"/>
          </a:p>
        </p:txBody>
      </p:sp>
      <p:pic>
        <p:nvPicPr>
          <p:cNvPr id="4" name="Obrázek 3" descr="454px-Marshall_Plan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332656"/>
            <a:ext cx="6120680" cy="6066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5909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2204864"/>
            <a:ext cx="8784976" cy="4489063"/>
          </a:xfrm>
        </p:spPr>
        <p:txBody>
          <a:bodyPr>
            <a:no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sz="2600" dirty="0" smtClean="0">
                <a:latin typeface="Cambria" pitchFamily="18" charset="0"/>
              </a:rPr>
              <a:t> </a:t>
            </a:r>
            <a:r>
              <a:rPr lang="cs-CZ" sz="2600" spc="-50" dirty="0" smtClean="0">
                <a:latin typeface="Cambria" pitchFamily="18" charset="0"/>
              </a:rPr>
              <a:t>využití poválečné krize k sovětizaci východní a střední Evropy</a:t>
            </a:r>
          </a:p>
          <a:p>
            <a:pPr algn="ctr">
              <a:buNone/>
            </a:pPr>
            <a:endParaRPr lang="cs-CZ" sz="2600" spc="-50" dirty="0" smtClean="0">
              <a:latin typeface="Cambria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Cambria" pitchFamily="18" charset="0"/>
              </a:rPr>
              <a:t> rozšíření vlivu na území osvobozeném Rudou armádou</a:t>
            </a:r>
          </a:p>
          <a:p>
            <a:pPr>
              <a:buNone/>
            </a:pPr>
            <a:endParaRPr lang="cs-CZ" sz="1200" i="1" dirty="0" smtClean="0">
              <a:latin typeface="Cambria" pitchFamily="18" charset="0"/>
            </a:endParaRPr>
          </a:p>
          <a:p>
            <a:pPr>
              <a:buNone/>
            </a:pPr>
            <a:endParaRPr lang="cs-CZ" sz="1200" i="1" dirty="0" smtClean="0">
              <a:latin typeface="Cambria" pitchFamily="18" charset="0"/>
            </a:endParaRPr>
          </a:p>
          <a:p>
            <a:pPr>
              <a:buNone/>
            </a:pPr>
            <a:endParaRPr lang="cs-CZ" sz="2600" i="1" dirty="0" smtClean="0">
              <a:latin typeface="Cambria" pitchFamily="18" charset="0"/>
            </a:endParaRPr>
          </a:p>
          <a:p>
            <a:pPr algn="ctr">
              <a:buNone/>
            </a:pPr>
            <a:r>
              <a:rPr lang="cs-CZ" sz="2600" b="1" dirty="0" smtClean="0">
                <a:latin typeface="Calibri"/>
              </a:rPr>
              <a:t>→ </a:t>
            </a:r>
            <a:r>
              <a:rPr lang="cs-CZ" sz="2600" b="1" dirty="0" smtClean="0">
                <a:solidFill>
                  <a:schemeClr val="accent3"/>
                </a:solidFill>
                <a:latin typeface="Cambria" pitchFamily="18" charset="0"/>
              </a:rPr>
              <a:t>Rada vzájemné hospodářské pomoci (RVHP)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95736" y="620688"/>
            <a:ext cx="5184576" cy="89255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3"/>
                </a:solidFill>
              </a:rPr>
              <a:t>Cíle východního bloku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4494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556792"/>
            <a:ext cx="8784976" cy="5137135"/>
          </a:xfrm>
        </p:spPr>
        <p:txBody>
          <a:bodyPr>
            <a:no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sz="2600" dirty="0" smtClean="0">
                <a:latin typeface="Cambria" pitchFamily="18" charset="0"/>
              </a:rPr>
              <a:t> leden 1949</a:t>
            </a:r>
          </a:p>
          <a:p>
            <a:pPr algn="ctr">
              <a:buFont typeface="Arial" pitchFamily="34" charset="0"/>
              <a:buChar char="•"/>
            </a:pPr>
            <a:r>
              <a:rPr lang="cs-CZ" sz="2600" dirty="0" smtClean="0">
                <a:latin typeface="Cambria" pitchFamily="18" charset="0"/>
              </a:rPr>
              <a:t> </a:t>
            </a:r>
            <a:r>
              <a:rPr lang="cs-CZ" sz="2600" spc="-100" dirty="0" smtClean="0">
                <a:latin typeface="Cambria" pitchFamily="18" charset="0"/>
              </a:rPr>
              <a:t>centrální ovládání ekonomik socialistických států ze strany SSSR</a:t>
            </a:r>
          </a:p>
          <a:p>
            <a:pPr algn="ctr">
              <a:buNone/>
            </a:pPr>
            <a:endParaRPr lang="cs-CZ" sz="1000" spc="-100" dirty="0" smtClean="0">
              <a:latin typeface="Cambria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accent3"/>
                </a:solidFill>
                <a:latin typeface="Cambria" pitchFamily="18" charset="0"/>
              </a:rPr>
              <a:t> členové:	</a:t>
            </a:r>
            <a:r>
              <a:rPr lang="cs-CZ" sz="2600" dirty="0" smtClean="0">
                <a:solidFill>
                  <a:schemeClr val="tx1"/>
                </a:solidFill>
                <a:latin typeface="Cambria" pitchFamily="18" charset="0"/>
              </a:rPr>
              <a:t>1949 	SSSR, Bulharsko, ČSR, Maďarsko, Polsko, 			Rumunsko, Albánie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  <a:latin typeface="Cambria" pitchFamily="18" charset="0"/>
              </a:rPr>
              <a:t>			1950 	NDR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  <a:latin typeface="Cambria" pitchFamily="18" charset="0"/>
              </a:rPr>
              <a:t>			1962 	Mongolsko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  <a:latin typeface="Cambria" pitchFamily="18" charset="0"/>
              </a:rPr>
              <a:t>			1972 	Kuba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  <a:latin typeface="Cambria" pitchFamily="18" charset="0"/>
              </a:rPr>
              <a:t>			1978 	Vietnam</a:t>
            </a:r>
          </a:p>
          <a:p>
            <a:pPr>
              <a:buNone/>
            </a:pPr>
            <a:r>
              <a:rPr lang="cs-CZ" sz="2600" b="1" dirty="0" smtClean="0">
                <a:solidFill>
                  <a:schemeClr val="tx1"/>
                </a:solidFill>
                <a:latin typeface="Cambria" pitchFamily="18" charset="0"/>
              </a:rPr>
              <a:t>			</a:t>
            </a:r>
            <a:r>
              <a:rPr lang="cs-CZ" sz="2600" i="1" dirty="0" smtClean="0">
                <a:solidFill>
                  <a:schemeClr val="tx1"/>
                </a:solidFill>
                <a:latin typeface="Cambria" pitchFamily="18" charset="0"/>
              </a:rPr>
              <a:t>(1964	Jugoslávie)</a:t>
            </a:r>
            <a:r>
              <a:rPr lang="cs-CZ" sz="2600" b="1" i="1" dirty="0" smtClean="0">
                <a:solidFill>
                  <a:schemeClr val="accent3"/>
                </a:solidFill>
                <a:latin typeface="Cambria" pitchFamily="18" charset="0"/>
              </a:rPr>
              <a:t>	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332656"/>
            <a:ext cx="7920880" cy="89255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3"/>
                </a:solidFill>
              </a:rPr>
              <a:t>Rada vzájemné hospodářské pomoci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4494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NATO_vs_Warsaw_(1949-1990)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764704"/>
            <a:ext cx="9144000" cy="547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62098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772816"/>
            <a:ext cx="8712968" cy="1152128"/>
          </a:xfrm>
        </p:spPr>
        <p:txBody>
          <a:bodyPr>
            <a:noAutofit/>
          </a:bodyPr>
          <a:lstStyle/>
          <a:p>
            <a:pPr algn="ctr">
              <a:spcBef>
                <a:spcPts val="0"/>
              </a:spcBef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  <a:latin typeface="Cambria" pitchFamily="18" charset="0"/>
              </a:rPr>
              <a:t>nevojenský konflikt mezi USA a SSSR a jejich spojenci </a:t>
            </a:r>
          </a:p>
          <a:p>
            <a:pPr algn="ctr">
              <a:spcBef>
                <a:spcPts val="0"/>
              </a:spcBef>
              <a:buNone/>
            </a:pPr>
            <a:r>
              <a:rPr lang="cs-CZ" sz="2600" dirty="0" smtClean="0">
                <a:solidFill>
                  <a:schemeClr val="tx1"/>
                </a:solidFill>
                <a:latin typeface="Cambria" pitchFamily="18" charset="0"/>
              </a:rPr>
              <a:t>(= mezi demokracií a komunismem)</a:t>
            </a:r>
          </a:p>
          <a:p>
            <a:pPr algn="ctr">
              <a:buNone/>
            </a:pPr>
            <a:endParaRPr lang="cs-CZ" sz="2600" dirty="0" smtClean="0">
              <a:solidFill>
                <a:schemeClr val="tx1"/>
              </a:solidFill>
              <a:latin typeface="Cambria" pitchFamily="18" charset="0"/>
            </a:endParaRPr>
          </a:p>
          <a:p>
            <a:pPr algn="ctr">
              <a:buNone/>
            </a:pPr>
            <a:endParaRPr lang="cs-CZ" sz="2600" dirty="0" smtClean="0">
              <a:solidFill>
                <a:schemeClr val="tx1"/>
              </a:solidFill>
              <a:latin typeface="Cambria" pitchFamily="18" charset="0"/>
            </a:endParaRPr>
          </a:p>
          <a:p>
            <a:pPr algn="ctr">
              <a:buNone/>
            </a:pPr>
            <a:endParaRPr lang="cs-CZ" sz="2600" dirty="0" smtClean="0">
              <a:solidFill>
                <a:schemeClr val="tx1"/>
              </a:solidFill>
              <a:latin typeface="Cambria" pitchFamily="18" charset="0"/>
            </a:endParaRPr>
          </a:p>
          <a:p>
            <a:pPr algn="ctr">
              <a:buFont typeface="Arial" pitchFamily="34" charset="0"/>
              <a:buChar char="•"/>
            </a:pPr>
            <a:endParaRPr lang="cs-CZ" sz="2600" dirty="0" smtClean="0">
              <a:solidFill>
                <a:schemeClr val="tx1"/>
              </a:solidFill>
              <a:latin typeface="Cambr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32656"/>
            <a:ext cx="7920880" cy="1384995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3"/>
                </a:solidFill>
              </a:rPr>
              <a:t>Studená válka</a:t>
            </a:r>
          </a:p>
          <a:p>
            <a:pPr algn="ctr"/>
            <a:r>
              <a:rPr lang="cs-CZ" sz="3200" b="1" dirty="0" smtClean="0">
                <a:solidFill>
                  <a:schemeClr val="accent3"/>
                </a:solidFill>
              </a:rPr>
              <a:t>(1946-1991)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996952"/>
            <a:ext cx="3600400" cy="3416320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4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accent3"/>
                </a:solidFill>
              </a:rPr>
              <a:t>USA</a:t>
            </a:r>
          </a:p>
          <a:p>
            <a:pPr algn="ctr"/>
            <a:endParaRPr lang="cs-CZ" sz="2400" dirty="0" smtClean="0"/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/>
              <a:t> ekonomicky silné</a:t>
            </a: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/>
              <a:t> demokratické</a:t>
            </a: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/>
              <a:t> vliv na západní Evropu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>
                <a:solidFill>
                  <a:schemeClr val="accent3"/>
                </a:solidFill>
              </a:rPr>
              <a:t>= západní blok</a:t>
            </a:r>
          </a:p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2996952"/>
            <a:ext cx="3600400" cy="3385542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6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accent3"/>
                </a:solidFill>
              </a:rPr>
              <a:t>SSSR</a:t>
            </a:r>
          </a:p>
          <a:p>
            <a:pPr algn="ctr"/>
            <a:endParaRPr lang="cs-CZ" sz="1000" dirty="0" smtClean="0"/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/>
              <a:t> vojensky silný</a:t>
            </a: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/>
              <a:t> komunistický</a:t>
            </a: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/>
              <a:t> vliv na východní a střední Evropu</a:t>
            </a:r>
          </a:p>
          <a:p>
            <a:pPr algn="ctr"/>
            <a:endParaRPr lang="cs-CZ" sz="1200" dirty="0" smtClean="0"/>
          </a:p>
          <a:p>
            <a:pPr algn="ctr"/>
            <a:r>
              <a:rPr lang="cs-CZ" sz="2400" dirty="0" smtClean="0">
                <a:solidFill>
                  <a:schemeClr val="accent3"/>
                </a:solidFill>
              </a:rPr>
              <a:t>= východní blok</a:t>
            </a:r>
          </a:p>
          <a:p>
            <a:pPr algn="ctr"/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1960" y="4077072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X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4494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1628800"/>
            <a:ext cx="7344816" cy="4896544"/>
          </a:xfrm>
        </p:spPr>
        <p:txBody>
          <a:bodyPr>
            <a:normAutofit/>
          </a:bodyPr>
          <a:lstStyle/>
          <a:p>
            <a:pPr marL="502920" indent="-457200">
              <a:buAutoNum type="arabicParenR"/>
            </a:pPr>
            <a:r>
              <a:rPr lang="cs-CZ" b="1" dirty="0" smtClean="0">
                <a:solidFill>
                  <a:schemeClr val="accent5"/>
                </a:solidFill>
              </a:rPr>
              <a:t>NATO</a:t>
            </a:r>
            <a:r>
              <a:rPr lang="cs-CZ" dirty="0" smtClean="0"/>
              <a:t>	- 1949</a:t>
            </a:r>
          </a:p>
          <a:p>
            <a:pPr marL="502920" indent="-457200">
              <a:buNone/>
            </a:pPr>
            <a:r>
              <a:rPr lang="cs-CZ" dirty="0" smtClean="0"/>
              <a:t>			- Severoatlantická aliance</a:t>
            </a:r>
          </a:p>
          <a:p>
            <a:pPr marL="502920" indent="-457200">
              <a:buNone/>
            </a:pPr>
            <a:r>
              <a:rPr lang="cs-CZ" dirty="0" smtClean="0"/>
              <a:t>			- obrana demokracie a svobody</a:t>
            </a:r>
          </a:p>
          <a:p>
            <a:pPr marL="502920" indent="-457200">
              <a:buNone/>
            </a:pPr>
            <a:endParaRPr lang="cs-CZ" dirty="0" smtClean="0"/>
          </a:p>
          <a:p>
            <a:pPr marL="502920" indent="-457200">
              <a:buNone/>
            </a:pPr>
            <a:endParaRPr lang="cs-CZ" dirty="0" smtClean="0"/>
          </a:p>
          <a:p>
            <a:pPr marL="0" indent="44450" algn="ctr">
              <a:buNone/>
            </a:pPr>
            <a:r>
              <a:rPr lang="cs-CZ" i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„udržet Ameriku v Evropě, Rusko mimo západní Evropu a Německo při zemi.“</a:t>
            </a:r>
          </a:p>
          <a:p>
            <a:pPr marL="0" indent="44450" algn="ctr">
              <a:buNone/>
            </a:pPr>
            <a:endParaRPr lang="cs-CZ" i="1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0" indent="44450" algn="ctr">
              <a:buNone/>
            </a:pPr>
            <a:r>
              <a:rPr lang="cs-CZ" i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„…ozbrojený útok proti jedné nebo více z nich v Evropě nebo Severní Americe bude považován za útok proti všem…“</a:t>
            </a:r>
            <a:endParaRPr lang="cs-CZ" i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32656"/>
            <a:ext cx="7992888" cy="89255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3"/>
                </a:solidFill>
              </a:rPr>
              <a:t>Spolupráce obou bloků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340768"/>
            <a:ext cx="504056" cy="5262979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Z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Á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P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A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D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N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Í</a:t>
            </a:r>
          </a:p>
          <a:p>
            <a:pPr algn="ctr"/>
            <a:endParaRPr lang="cs-CZ" sz="28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B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L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O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K</a:t>
            </a:r>
            <a:endParaRPr lang="cs-CZ" sz="2800" b="1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764704"/>
            <a:ext cx="504056" cy="5262979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8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N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A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T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O</a:t>
            </a:r>
          </a:p>
          <a:p>
            <a:pPr algn="ctr"/>
            <a:endParaRPr lang="cs-CZ" sz="2800" b="1" dirty="0" smtClean="0">
              <a:solidFill>
                <a:schemeClr val="accent3"/>
              </a:solidFill>
            </a:endParaRPr>
          </a:p>
          <a:p>
            <a:pPr algn="ctr"/>
            <a:endParaRPr lang="cs-CZ" sz="28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d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n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e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S</a:t>
            </a:r>
          </a:p>
          <a:p>
            <a:pPr algn="ctr"/>
            <a:endParaRPr lang="cs-CZ" sz="2800" b="1" dirty="0" smtClean="0">
              <a:solidFill>
                <a:schemeClr val="accent3"/>
              </a:solidFill>
            </a:endParaRPr>
          </a:p>
        </p:txBody>
      </p:sp>
      <p:pic>
        <p:nvPicPr>
          <p:cNvPr id="8" name="Zástupný symbol pro obsah 7" descr="Map_of_NATO_countries.png"/>
          <p:cNvPicPr>
            <a:picLocks noGrp="1" noChangeAspect="1"/>
          </p:cNvPicPr>
          <p:nvPr>
            <p:ph sz="quarter" idx="13"/>
          </p:nvPr>
        </p:nvPicPr>
        <p:blipFill>
          <a:blip r:embed="rId2" cstate="print"/>
          <a:stretch>
            <a:fillRect/>
          </a:stretch>
        </p:blipFill>
        <p:spPr>
          <a:xfrm>
            <a:off x="1907704" y="1124744"/>
            <a:ext cx="6400800" cy="4608512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691680" y="836712"/>
            <a:ext cx="6912768" cy="5544616"/>
          </a:xfrm>
        </p:spPr>
        <p:txBody>
          <a:bodyPr>
            <a:normAutofit/>
          </a:bodyPr>
          <a:lstStyle/>
          <a:p>
            <a:pPr marL="502920" indent="-457200">
              <a:buNone/>
            </a:pPr>
            <a:r>
              <a:rPr lang="cs-CZ" sz="2400" dirty="0" smtClean="0">
                <a:solidFill>
                  <a:schemeClr val="accent6"/>
                </a:solidFill>
              </a:rPr>
              <a:t>2)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cap="all" dirty="0" smtClean="0">
                <a:solidFill>
                  <a:schemeClr val="accent5"/>
                </a:solidFill>
              </a:rPr>
              <a:t>Evropské společenství uhlí a oceli</a:t>
            </a:r>
          </a:p>
          <a:p>
            <a:pPr marL="502920" indent="-457200">
              <a:buNone/>
            </a:pPr>
            <a:r>
              <a:rPr lang="cs-CZ" sz="24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		</a:t>
            </a:r>
            <a:r>
              <a:rPr lang="cs-CZ" sz="2400" dirty="0" smtClean="0">
                <a:solidFill>
                  <a:schemeClr val="tx1"/>
                </a:solidFill>
              </a:rPr>
              <a:t>- 1951</a:t>
            </a:r>
          </a:p>
          <a:p>
            <a:pPr marL="502920" indent="-45720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		- Montánní unie</a:t>
            </a:r>
          </a:p>
          <a:p>
            <a:pPr marL="502920" indent="-45720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		- zrušení cla, stanovení objemu těžby uhlí</a:t>
            </a:r>
          </a:p>
          <a:p>
            <a:pPr marL="502920" indent="-45720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502920" indent="-45720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502920" indent="-457200">
              <a:buNone/>
            </a:pPr>
            <a:r>
              <a:rPr lang="cs-CZ" sz="2400" dirty="0" smtClean="0">
                <a:solidFill>
                  <a:schemeClr val="accent6"/>
                </a:solidFill>
              </a:rPr>
              <a:t>3)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5"/>
                </a:solidFill>
              </a:rPr>
              <a:t>EUROATOM		</a:t>
            </a:r>
          </a:p>
          <a:p>
            <a:pPr marL="502920" indent="-457200">
              <a:buNone/>
            </a:pPr>
            <a:r>
              <a:rPr lang="cs-CZ" sz="2400" b="1" dirty="0" smtClean="0">
                <a:solidFill>
                  <a:schemeClr val="accent5"/>
                </a:solidFill>
              </a:rPr>
              <a:t>		</a:t>
            </a:r>
            <a:r>
              <a:rPr lang="cs-CZ" sz="2400" b="1" dirty="0" smtClean="0">
                <a:solidFill>
                  <a:schemeClr val="tx1"/>
                </a:solidFill>
              </a:rPr>
              <a:t>-</a:t>
            </a:r>
            <a:r>
              <a:rPr lang="cs-CZ" sz="2400" dirty="0" smtClean="0">
                <a:solidFill>
                  <a:schemeClr val="tx1"/>
                </a:solidFill>
              </a:rPr>
              <a:t> 1957</a:t>
            </a:r>
          </a:p>
          <a:p>
            <a:pPr marL="502920" indent="-45720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		- Evropské společenství pro atomovou energii</a:t>
            </a:r>
          </a:p>
          <a:p>
            <a:pPr marL="502920" indent="-45720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		- výzkum a využití jaderné energie</a:t>
            </a:r>
          </a:p>
          <a:p>
            <a:pPr marL="502920" indent="-45720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502920" indent="-457200"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548680"/>
            <a:ext cx="504056" cy="5878532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0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Z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Á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P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A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D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N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Í</a:t>
            </a:r>
          </a:p>
          <a:p>
            <a:pPr algn="ctr"/>
            <a:endParaRPr lang="cs-CZ" sz="28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B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L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O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K</a:t>
            </a:r>
          </a:p>
          <a:p>
            <a:pPr algn="ctr"/>
            <a:endParaRPr lang="cs-CZ" sz="2000" b="1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504056" cy="5878532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0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Z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Á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P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A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D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N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Í</a:t>
            </a:r>
          </a:p>
          <a:p>
            <a:pPr algn="ctr"/>
            <a:endParaRPr lang="cs-CZ" sz="28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B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L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O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K</a:t>
            </a:r>
          </a:p>
          <a:p>
            <a:pPr algn="ctr"/>
            <a:endParaRPr lang="cs-CZ" sz="2000" b="1" dirty="0">
              <a:solidFill>
                <a:schemeClr val="accent3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476672"/>
            <a:ext cx="8100392" cy="5904656"/>
          </a:xfrm>
        </p:spPr>
        <p:txBody>
          <a:bodyPr>
            <a:normAutofit/>
          </a:bodyPr>
          <a:lstStyle/>
          <a:p>
            <a:pPr marL="502920" indent="-457200">
              <a:buNone/>
            </a:pPr>
            <a:r>
              <a:rPr lang="cs-CZ" sz="2400" dirty="0" smtClean="0">
                <a:solidFill>
                  <a:schemeClr val="accent6"/>
                </a:solidFill>
                <a:latin typeface="Calibri"/>
              </a:rPr>
              <a:t>		   </a:t>
            </a:r>
            <a:r>
              <a:rPr lang="cs-CZ" sz="2400" b="1" cap="all" dirty="0" smtClean="0">
                <a:solidFill>
                  <a:schemeClr val="accent5"/>
                </a:solidFill>
              </a:rPr>
              <a:t>Evropská Unie</a:t>
            </a:r>
          </a:p>
          <a:p>
            <a:pPr marL="502920" indent="-457200">
              <a:buNone/>
            </a:pPr>
            <a:r>
              <a:rPr lang="cs-CZ" sz="2400" b="1" dirty="0" smtClean="0">
                <a:solidFill>
                  <a:schemeClr val="accent5"/>
                </a:solidFill>
              </a:rPr>
              <a:t>		</a:t>
            </a:r>
          </a:p>
          <a:p>
            <a:pPr marL="502920" indent="-457200">
              <a:buNone/>
            </a:pPr>
            <a:r>
              <a:rPr lang="cs-CZ" sz="2400" b="1" dirty="0" smtClean="0">
                <a:solidFill>
                  <a:schemeClr val="accent5"/>
                </a:solidFill>
              </a:rPr>
              <a:t>			</a:t>
            </a:r>
            <a:r>
              <a:rPr lang="cs-CZ" sz="2400" b="1" dirty="0" smtClean="0">
                <a:solidFill>
                  <a:schemeClr val="tx1"/>
                </a:solidFill>
              </a:rPr>
              <a:t>-</a:t>
            </a:r>
            <a:r>
              <a:rPr lang="cs-CZ" sz="2400" dirty="0" smtClean="0">
                <a:solidFill>
                  <a:schemeClr val="tx1"/>
                </a:solidFill>
              </a:rPr>
              <a:t> 1992</a:t>
            </a:r>
          </a:p>
          <a:p>
            <a:pPr marL="502920" indent="-45720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502920" indent="-45720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			- Maastrichtská smlouva</a:t>
            </a:r>
          </a:p>
          <a:p>
            <a:pPr marL="502920" indent="-45720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502920" indent="-45720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			- </a:t>
            </a:r>
            <a:r>
              <a:rPr lang="cs-CZ" sz="2400" dirty="0" smtClean="0"/>
              <a:t>vytvoření společného trhu, měnové a hospodářské unie, podpora rozvoje a růstu hospodářství, zaměstnanosti a zlepšování životní úrovně a kvality životního prostředí</a:t>
            </a:r>
          </a:p>
          <a:p>
            <a:pPr marL="502920" indent="-457200">
              <a:buNone/>
            </a:pPr>
            <a:endParaRPr lang="cs-CZ" sz="2400" dirty="0" smtClean="0"/>
          </a:p>
          <a:p>
            <a:pPr marL="502920" indent="-45720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			- </a:t>
            </a:r>
            <a:r>
              <a:rPr lang="cs-CZ" sz="2400" dirty="0" smtClean="0"/>
              <a:t>volný pohyb zboží, osob, služeb, kapitálu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502920" indent="-45720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502920" indent="-457200"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1187624" y="476672"/>
            <a:ext cx="576064" cy="432048"/>
          </a:xfrm>
          <a:prstGeom prst="right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1340768"/>
            <a:ext cx="504056" cy="4401205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8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E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U</a:t>
            </a:r>
          </a:p>
          <a:p>
            <a:pPr algn="ctr"/>
            <a:endParaRPr lang="cs-CZ" sz="2800" b="1" dirty="0" smtClean="0">
              <a:solidFill>
                <a:schemeClr val="accent3"/>
              </a:solidFill>
            </a:endParaRPr>
          </a:p>
          <a:p>
            <a:pPr algn="ctr"/>
            <a:endParaRPr lang="cs-CZ" sz="28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d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n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e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S</a:t>
            </a:r>
          </a:p>
          <a:p>
            <a:pPr algn="ctr"/>
            <a:endParaRPr lang="cs-CZ" sz="2800" b="1" dirty="0" smtClean="0">
              <a:solidFill>
                <a:schemeClr val="accent3"/>
              </a:solidFill>
            </a:endParaRPr>
          </a:p>
        </p:txBody>
      </p:sp>
      <p:pic>
        <p:nvPicPr>
          <p:cNvPr id="8" name="Zástupný symbol pro obsah 7" descr="560px-Unemployment_European_Union_2012_svg.png"/>
          <p:cNvPicPr>
            <a:picLocks noGrp="1" noChangeAspect="1"/>
          </p:cNvPicPr>
          <p:nvPr>
            <p:ph sz="quarter" idx="13"/>
          </p:nvPr>
        </p:nvPicPr>
        <p:blipFill>
          <a:blip r:embed="rId2" cstate="print"/>
          <a:stretch>
            <a:fillRect/>
          </a:stretch>
        </p:blipFill>
        <p:spPr>
          <a:xfrm>
            <a:off x="2719008" y="731838"/>
            <a:ext cx="5021344" cy="5371044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2708920"/>
            <a:ext cx="7920880" cy="3816424"/>
          </a:xfrm>
        </p:spPr>
        <p:txBody>
          <a:bodyPr>
            <a:normAutofit/>
          </a:bodyPr>
          <a:lstStyle/>
          <a:p>
            <a:pPr marL="502920" indent="-457200">
              <a:buAutoNum type="arabicParenR"/>
            </a:pPr>
            <a:r>
              <a:rPr lang="cs-CZ" sz="2400" b="1" dirty="0" smtClean="0">
                <a:solidFill>
                  <a:schemeClr val="accent5"/>
                </a:solidFill>
              </a:rPr>
              <a:t>RVHP</a:t>
            </a:r>
            <a:r>
              <a:rPr lang="cs-CZ" sz="2400" dirty="0" smtClean="0"/>
              <a:t>	- 1949</a:t>
            </a:r>
          </a:p>
          <a:p>
            <a:pPr marL="502920" indent="-457200">
              <a:buNone/>
            </a:pPr>
            <a:r>
              <a:rPr lang="cs-CZ" sz="2400" dirty="0" smtClean="0"/>
              <a:t>			- Rada vzájemné hospodářské pomoci</a:t>
            </a:r>
          </a:p>
          <a:p>
            <a:pPr marL="502920" indent="-457200">
              <a:buNone/>
            </a:pPr>
            <a:r>
              <a:rPr lang="cs-CZ" sz="2400" dirty="0" smtClean="0"/>
              <a:t>			- centrální ovládání ekonomiky 				socialistických států Sovětským svazem</a:t>
            </a:r>
          </a:p>
          <a:p>
            <a:pPr marL="502920" indent="-457200">
              <a:buNone/>
            </a:pPr>
            <a:endParaRPr lang="cs-CZ" dirty="0" smtClean="0"/>
          </a:p>
          <a:p>
            <a:pPr marL="502920" indent="-457200">
              <a:buNone/>
            </a:pPr>
            <a:endParaRPr lang="cs-CZ" dirty="0" smtClean="0"/>
          </a:p>
          <a:p>
            <a:pPr marL="0" indent="44450" algn="ctr">
              <a:buNone/>
            </a:pPr>
            <a:endParaRPr lang="cs-CZ" i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32656"/>
            <a:ext cx="8208912" cy="89255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3"/>
                </a:solidFill>
              </a:rPr>
              <a:t>Spolupráce obou bloků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340768"/>
            <a:ext cx="648072" cy="5262979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V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Ý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CH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O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D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N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Í</a:t>
            </a:r>
          </a:p>
          <a:p>
            <a:pPr algn="ctr"/>
            <a:endParaRPr lang="cs-CZ" sz="28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B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L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O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K</a:t>
            </a:r>
            <a:endParaRPr lang="cs-CZ" sz="2800" b="1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331640" y="1484784"/>
            <a:ext cx="7632848" cy="5040560"/>
          </a:xfrm>
        </p:spPr>
        <p:txBody>
          <a:bodyPr>
            <a:normAutofit/>
          </a:bodyPr>
          <a:lstStyle/>
          <a:p>
            <a:pPr marL="502920" indent="-457200">
              <a:buAutoNum type="arabicParenR"/>
            </a:pPr>
            <a:r>
              <a:rPr lang="cs-CZ" sz="2400" b="1" dirty="0" smtClean="0">
                <a:solidFill>
                  <a:schemeClr val="accent5"/>
                </a:solidFill>
              </a:rPr>
              <a:t>VARŠAVSKÁ SMLOUVA</a:t>
            </a:r>
          </a:p>
          <a:p>
            <a:pPr marL="502920" indent="-457200">
              <a:buNone/>
            </a:pPr>
            <a:r>
              <a:rPr lang="cs-CZ" sz="2400" b="1" dirty="0" smtClean="0">
                <a:solidFill>
                  <a:schemeClr val="accent5"/>
                </a:solidFill>
              </a:rPr>
              <a:t>		</a:t>
            </a:r>
            <a:r>
              <a:rPr lang="cs-CZ" sz="2400" dirty="0" smtClean="0"/>
              <a:t>	- 1955</a:t>
            </a:r>
          </a:p>
          <a:p>
            <a:pPr marL="502920" indent="-457200">
              <a:buNone/>
            </a:pPr>
            <a:r>
              <a:rPr lang="cs-CZ" sz="2400" dirty="0" smtClean="0"/>
              <a:t>			- vojenský pakt evropských zemí 				  východního bloku</a:t>
            </a:r>
          </a:p>
          <a:p>
            <a:pPr marL="502920" indent="-457200">
              <a:buNone/>
            </a:pPr>
            <a:r>
              <a:rPr lang="cs-CZ" sz="2400" dirty="0" smtClean="0"/>
              <a:t>			</a:t>
            </a:r>
          </a:p>
          <a:p>
            <a:pPr marL="502920" indent="-457200">
              <a:buNone/>
            </a:pPr>
            <a:endParaRPr lang="cs-CZ" sz="2400" dirty="0" smtClean="0"/>
          </a:p>
          <a:p>
            <a:pPr marL="502920" indent="-457200">
              <a:buNone/>
            </a:pPr>
            <a:endParaRPr lang="cs-CZ" dirty="0" smtClean="0"/>
          </a:p>
          <a:p>
            <a:pPr marL="502920" indent="-457200">
              <a:buNone/>
            </a:pPr>
            <a:endParaRPr lang="cs-CZ" dirty="0" smtClean="0"/>
          </a:p>
          <a:p>
            <a:pPr marL="0" indent="44450" algn="ctr">
              <a:buNone/>
            </a:pPr>
            <a:endParaRPr lang="cs-CZ" i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32656"/>
            <a:ext cx="8208912" cy="89255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3"/>
                </a:solidFill>
              </a:rPr>
              <a:t>Spolupráce obou bloků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340768"/>
            <a:ext cx="648072" cy="5262979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V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Ý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CH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O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D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N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Í</a:t>
            </a:r>
          </a:p>
          <a:p>
            <a:pPr algn="ctr"/>
            <a:endParaRPr lang="cs-CZ" sz="28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B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L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O</a:t>
            </a:r>
          </a:p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K</a:t>
            </a:r>
            <a:endParaRPr lang="cs-CZ" sz="2800" b="1" dirty="0">
              <a:solidFill>
                <a:schemeClr val="accent3"/>
              </a:solidFill>
            </a:endParaRPr>
          </a:p>
        </p:txBody>
      </p:sp>
      <p:pic>
        <p:nvPicPr>
          <p:cNvPr id="6" name="Obrázek 5" descr="Map_of_Warsaw_Pact_countries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3501008"/>
            <a:ext cx="7707937" cy="309634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11560" y="332656"/>
            <a:ext cx="7920880" cy="89255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3"/>
                </a:solidFill>
              </a:rPr>
              <a:t>Spolupráce obou bloků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780928"/>
            <a:ext cx="3888432" cy="3262432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2400" b="1" u="sng" dirty="0" smtClean="0">
                <a:solidFill>
                  <a:schemeClr val="accent3"/>
                </a:solidFill>
              </a:rPr>
              <a:t>Západní blok</a:t>
            </a:r>
            <a:r>
              <a:rPr lang="cs-CZ" sz="2400" b="1" dirty="0" smtClean="0">
                <a:solidFill>
                  <a:schemeClr val="accent3"/>
                </a:solidFill>
              </a:rPr>
              <a:t>:</a:t>
            </a:r>
          </a:p>
          <a:p>
            <a:pPr algn="ctr"/>
            <a:endParaRPr lang="cs-CZ" sz="2800" dirty="0" smtClean="0"/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5"/>
                </a:solidFill>
              </a:rPr>
              <a:t>NATO</a:t>
            </a:r>
            <a:r>
              <a:rPr lang="cs-CZ" sz="2400" dirty="0" smtClean="0"/>
              <a:t> (1949)</a:t>
            </a:r>
          </a:p>
          <a:p>
            <a:pPr algn="ctr"/>
            <a:endParaRPr lang="cs-CZ" sz="2800" dirty="0" smtClean="0"/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5"/>
                </a:solidFill>
              </a:rPr>
              <a:t>Evropská unie </a:t>
            </a:r>
            <a:r>
              <a:rPr lang="cs-CZ" sz="2400" dirty="0" smtClean="0"/>
              <a:t>(1992, </a:t>
            </a:r>
          </a:p>
          <a:p>
            <a:pPr algn="ctr"/>
            <a:r>
              <a:rPr lang="cs-CZ" sz="2400" dirty="0" smtClean="0"/>
              <a:t> ČR členem od 2004)</a:t>
            </a:r>
          </a:p>
          <a:p>
            <a:pPr algn="ctr"/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2708920"/>
            <a:ext cx="3960440" cy="3293209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/>
            <a:r>
              <a:rPr lang="cs-CZ" sz="2400" b="1" u="sng" dirty="0" smtClean="0">
                <a:solidFill>
                  <a:schemeClr val="accent3"/>
                </a:solidFill>
              </a:rPr>
              <a:t>Východní blok</a:t>
            </a:r>
            <a:r>
              <a:rPr lang="cs-CZ" sz="2400" b="1" dirty="0" smtClean="0">
                <a:solidFill>
                  <a:schemeClr val="accent3"/>
                </a:solidFill>
              </a:rPr>
              <a:t>:</a:t>
            </a:r>
          </a:p>
          <a:p>
            <a:pPr algn="ctr"/>
            <a:endParaRPr lang="cs-CZ" sz="2800" b="1" dirty="0" smtClean="0">
              <a:solidFill>
                <a:schemeClr val="accent3"/>
              </a:solidFill>
            </a:endParaRPr>
          </a:p>
          <a:p>
            <a:pPr algn="ctr"/>
            <a:endParaRPr lang="cs-CZ" sz="1000" dirty="0" smtClean="0"/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5"/>
                </a:solidFill>
              </a:rPr>
              <a:t>RVHP</a:t>
            </a:r>
            <a:r>
              <a:rPr lang="cs-CZ" sz="2400" dirty="0" smtClean="0"/>
              <a:t> (Rada vzájemné hospodářské pomoci, 1949)</a:t>
            </a:r>
          </a:p>
          <a:p>
            <a:pPr algn="ctr"/>
            <a:endParaRPr lang="cs-CZ" sz="3200" dirty="0" smtClean="0"/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5"/>
                </a:solidFill>
              </a:rPr>
              <a:t>Varšavská smlouva </a:t>
            </a:r>
            <a:r>
              <a:rPr lang="cs-CZ" sz="2400" dirty="0" smtClean="0"/>
              <a:t>(1955)</a:t>
            </a:r>
          </a:p>
          <a:p>
            <a:pPr algn="ctr">
              <a:buFont typeface="Arial" pitchFamily="34" charset="0"/>
              <a:buChar char="•"/>
            </a:pP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1960" y="4077072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X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1340768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sz="2400" dirty="0" smtClean="0"/>
              <a:t>vytváření smluv a organizací, které států obou bloků zajišťovaly politickou, ekonomickou i vojenskou spolupráci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414494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 txBox="1">
            <a:spLocks noGrp="1"/>
          </p:cNvSpPr>
          <p:nvPr>
            <p:ph sz="quarter" idx="13"/>
          </p:nvPr>
        </p:nvSpPr>
        <p:spPr>
          <a:xfrm>
            <a:off x="611560" y="260648"/>
            <a:ext cx="7920880" cy="109876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Vojenské střety obou bloků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1484784"/>
            <a:ext cx="8280920" cy="504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Korejská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válka: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1950-1953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Jižní Korea+ USA+ OSN    X	Severní Korea, SSSR, Čína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snaha Severní Koreji o ovládnutí celého poloostrova a zavedení 	komunistické vlády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02920" indent="-45720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defRPr/>
            </a:pPr>
            <a:endParaRPr lang="cs-CZ" sz="32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dnes smlouva o příměří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jaderné zbraně!</a:t>
            </a:r>
            <a:endParaRPr kumimoji="0" lang="cs-CZ" sz="24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444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1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Obrázek 6" descr="KOREA_MA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3356992"/>
            <a:ext cx="2242586" cy="30689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 txBox="1">
            <a:spLocks noGrp="1"/>
          </p:cNvSpPr>
          <p:nvPr>
            <p:ph sz="quarter" idx="13"/>
          </p:nvPr>
        </p:nvSpPr>
        <p:spPr>
          <a:xfrm>
            <a:off x="467544" y="260648"/>
            <a:ext cx="8280920" cy="109876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Vojenské střety obou bloků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1628800"/>
            <a:ext cx="8280920" cy="48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Kubánská krize (Karibská krize)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  <a:p>
            <a:pPr indent="-338138">
              <a:buClr>
                <a:srgbClr val="C00000"/>
              </a:buClr>
              <a:buFont typeface="Arial" pitchFamily="34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/>
              <a:t>1962</a:t>
            </a:r>
          </a:p>
          <a:p>
            <a:pPr indent="-338138">
              <a:buClr>
                <a:srgbClr val="C00000"/>
              </a:buClr>
              <a:buFont typeface="Arial" pitchFamily="34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/>
              <a:t>USA 	X 	SSSR</a:t>
            </a:r>
          </a:p>
          <a:p>
            <a:pPr indent="-338138">
              <a:buClr>
                <a:srgbClr val="C00000"/>
              </a:buClr>
              <a:buFont typeface="Arial" pitchFamily="34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/>
              <a:t>blokáda Kuby (USA) jako </a:t>
            </a:r>
          </a:p>
          <a:p>
            <a:pPr indent="-338138">
              <a:buClr>
                <a:srgbClr val="C00000"/>
              </a:buCl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/>
              <a:t>	reakce na umístění </a:t>
            </a:r>
          </a:p>
          <a:p>
            <a:pPr indent="-338138">
              <a:buClr>
                <a:srgbClr val="C00000"/>
              </a:buCl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/>
              <a:t>	jaderných zbraní </a:t>
            </a:r>
          </a:p>
          <a:p>
            <a:pPr indent="-338138">
              <a:buClr>
                <a:srgbClr val="C00000"/>
              </a:buCl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/>
              <a:t>	na Kubě (SSSR)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lang="cs-CZ" sz="3600" noProof="0" dirty="0" smtClean="0"/>
          </a:p>
          <a:p>
            <a:pPr marL="361950" marR="0" lvl="0" indent="-3175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lang="cs-CZ" sz="2400" dirty="0" smtClean="0">
                <a:solidFill>
                  <a:schemeClr val="accent3"/>
                </a:solidFill>
              </a:rPr>
              <a:t>hrozba 3. světové války!!</a:t>
            </a:r>
            <a:endParaRPr lang="cs-CZ" sz="2400" noProof="0" dirty="0" smtClean="0">
              <a:solidFill>
                <a:schemeClr val="accent3"/>
              </a:solidFill>
            </a:endParaRPr>
          </a:p>
          <a:p>
            <a:pPr marL="361950" marR="0" lvl="0" indent="-3175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dirty="0" smtClean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rakety staženy</a:t>
            </a:r>
            <a:endParaRPr kumimoji="0" lang="cs-CZ" sz="24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444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1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Obrázek 5" descr="Cuban_crisis_map_missile_ran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2420888"/>
            <a:ext cx="3622155" cy="3600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6228184" y="404664"/>
            <a:ext cx="2448272" cy="604867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sz="1000" dirty="0" smtClean="0"/>
          </a:p>
          <a:p>
            <a:pPr algn="ctr"/>
            <a:r>
              <a:rPr lang="cs-CZ" sz="2400" b="1" dirty="0" smtClean="0">
                <a:solidFill>
                  <a:schemeClr val="accent5"/>
                </a:solidFill>
                <a:latin typeface="Arial Narrow" pitchFamily="34" charset="0"/>
              </a:rPr>
              <a:t>F. CASTRO</a:t>
            </a:r>
          </a:p>
          <a:p>
            <a:pPr algn="ctr"/>
            <a:endParaRPr lang="cs-CZ" sz="2400" b="1" dirty="0" smtClean="0">
              <a:latin typeface="Arial Narrow" pitchFamily="34" charset="0"/>
            </a:endParaRPr>
          </a:p>
          <a:p>
            <a:pPr algn="ctr"/>
            <a:endParaRPr lang="cs-CZ" sz="2400" b="1" dirty="0" smtClean="0">
              <a:latin typeface="Arial Narrow" pitchFamily="34" charset="0"/>
            </a:endParaRPr>
          </a:p>
          <a:p>
            <a:pPr algn="ctr"/>
            <a:r>
              <a:rPr lang="cs-CZ" sz="2400" b="1" dirty="0" smtClean="0">
                <a:latin typeface="Arial Narrow" pitchFamily="34" charset="0"/>
              </a:rPr>
              <a:t>1959-2006</a:t>
            </a:r>
          </a:p>
          <a:p>
            <a:pPr algn="ctr"/>
            <a:r>
              <a:rPr lang="cs-CZ" sz="2400" b="1" dirty="0" smtClean="0">
                <a:latin typeface="Arial Narrow" pitchFamily="34" charset="0"/>
              </a:rPr>
              <a:t>diktátorem Kuby</a:t>
            </a:r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275856" y="404664"/>
            <a:ext cx="2448272" cy="604867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sz="2400" b="1" dirty="0" smtClean="0">
                <a:solidFill>
                  <a:schemeClr val="accent5"/>
                </a:solidFill>
                <a:latin typeface="Arial Narrow" pitchFamily="34" charset="0"/>
              </a:rPr>
              <a:t>N.S. CHRUŠČOV</a:t>
            </a:r>
          </a:p>
          <a:p>
            <a:pPr algn="ctr"/>
            <a:endParaRPr lang="cs-CZ" sz="800" dirty="0" smtClean="0">
              <a:latin typeface="Arial Narrow" pitchFamily="34" charset="0"/>
            </a:endParaRPr>
          </a:p>
          <a:p>
            <a:pPr algn="ctr"/>
            <a:endParaRPr lang="cs-CZ" sz="2400" b="1" dirty="0" smtClean="0">
              <a:latin typeface="Arial Narrow" pitchFamily="34" charset="0"/>
            </a:endParaRPr>
          </a:p>
          <a:p>
            <a:pPr algn="ctr"/>
            <a:r>
              <a:rPr lang="cs-CZ" sz="2400" b="1" dirty="0" smtClean="0">
                <a:latin typeface="Arial Narrow" pitchFamily="34" charset="0"/>
              </a:rPr>
              <a:t>1953</a:t>
            </a:r>
          </a:p>
          <a:p>
            <a:pPr algn="ctr"/>
            <a:r>
              <a:rPr lang="cs-CZ" sz="2400" b="1" dirty="0" smtClean="0">
                <a:latin typeface="Arial Narrow" pitchFamily="34" charset="0"/>
              </a:rPr>
              <a:t>gen. tajemník</a:t>
            </a:r>
          </a:p>
          <a:p>
            <a:pPr algn="ctr"/>
            <a:r>
              <a:rPr lang="cs-CZ" sz="2400" b="1" dirty="0" smtClean="0">
                <a:latin typeface="Arial Narrow" pitchFamily="34" charset="0"/>
              </a:rPr>
              <a:t> ÚV KSS</a:t>
            </a:r>
          </a:p>
          <a:p>
            <a:pPr algn="ctr"/>
            <a:endParaRPr lang="cs-CZ" sz="2400" dirty="0" smtClean="0"/>
          </a:p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95536" y="404664"/>
            <a:ext cx="2448272" cy="604867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 smtClean="0">
              <a:solidFill>
                <a:schemeClr val="tx1"/>
              </a:solidFill>
              <a:latin typeface="Arial Narrow" pitchFamily="34" charset="0"/>
            </a:endParaRPr>
          </a:p>
          <a:p>
            <a:pPr algn="ctr"/>
            <a:endParaRPr lang="cs-CZ" sz="2400" dirty="0" smtClean="0">
              <a:solidFill>
                <a:schemeClr val="tx1"/>
              </a:solidFill>
              <a:latin typeface="Arial Narrow" pitchFamily="34" charset="0"/>
            </a:endParaRPr>
          </a:p>
          <a:p>
            <a:pPr algn="ctr"/>
            <a:endParaRPr lang="cs-CZ" sz="2400" dirty="0" smtClean="0">
              <a:solidFill>
                <a:schemeClr val="tx1"/>
              </a:solidFill>
              <a:latin typeface="Arial Narrow" pitchFamily="34" charset="0"/>
            </a:endParaRPr>
          </a:p>
          <a:p>
            <a:pPr algn="ctr"/>
            <a:endParaRPr lang="cs-CZ" sz="2400" dirty="0" smtClean="0">
              <a:solidFill>
                <a:schemeClr val="tx1"/>
              </a:solidFill>
              <a:latin typeface="Arial Narrow" pitchFamily="34" charset="0"/>
            </a:endParaRPr>
          </a:p>
          <a:p>
            <a:pPr algn="ctr"/>
            <a:endParaRPr lang="cs-CZ" sz="2400" dirty="0" smtClean="0">
              <a:solidFill>
                <a:schemeClr val="tx1"/>
              </a:solidFill>
              <a:latin typeface="Arial Narrow" pitchFamily="34" charset="0"/>
            </a:endParaRPr>
          </a:p>
          <a:p>
            <a:pPr algn="ctr"/>
            <a:endParaRPr lang="cs-CZ" sz="2400" dirty="0" smtClean="0">
              <a:solidFill>
                <a:schemeClr val="tx1"/>
              </a:solidFill>
              <a:latin typeface="Arial Narrow" pitchFamily="34" charset="0"/>
            </a:endParaRPr>
          </a:p>
          <a:p>
            <a:pPr algn="ctr"/>
            <a:endParaRPr lang="cs-CZ" sz="2400" b="1" dirty="0" smtClean="0">
              <a:solidFill>
                <a:schemeClr val="accent5"/>
              </a:solidFill>
              <a:latin typeface="Arial Narrow" pitchFamily="34" charset="0"/>
            </a:endParaRPr>
          </a:p>
          <a:p>
            <a:pPr algn="ctr"/>
            <a:r>
              <a:rPr lang="cs-CZ" sz="2400" b="1" dirty="0" smtClean="0">
                <a:solidFill>
                  <a:schemeClr val="accent5"/>
                </a:solidFill>
                <a:latin typeface="Arial Narrow" pitchFamily="34" charset="0"/>
              </a:rPr>
              <a:t>J.F. KENNEDY</a:t>
            </a:r>
          </a:p>
          <a:p>
            <a:pPr algn="ctr"/>
            <a:endParaRPr lang="cs-CZ" sz="2400" b="1" dirty="0" smtClean="0">
              <a:solidFill>
                <a:schemeClr val="tx1"/>
              </a:solidFill>
              <a:latin typeface="Arial Narrow" pitchFamily="34" charset="0"/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 Narrow" pitchFamily="34" charset="0"/>
              </a:rPr>
              <a:t>1961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 Narrow" pitchFamily="34" charset="0"/>
              </a:rPr>
              <a:t>prezident USA</a:t>
            </a:r>
          </a:p>
          <a:p>
            <a:pPr algn="ctr"/>
            <a:endParaRPr lang="cs-CZ" sz="1600" b="1" dirty="0" smtClean="0">
              <a:solidFill>
                <a:schemeClr val="tx1"/>
              </a:solidFill>
              <a:latin typeface="Arial Narrow" pitchFamily="34" charset="0"/>
            </a:endParaRPr>
          </a:p>
          <a:p>
            <a:pPr algn="ctr"/>
            <a:endParaRPr lang="cs-CZ" sz="2400" b="1" dirty="0" smtClean="0">
              <a:solidFill>
                <a:schemeClr val="tx1"/>
              </a:solidFill>
              <a:latin typeface="Arial Narrow" pitchFamily="34" charset="0"/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 Narrow" pitchFamily="34" charset="0"/>
              </a:rPr>
              <a:t>1963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 Narrow" pitchFamily="34" charset="0"/>
              </a:rPr>
              <a:t>podlehl atentátu</a:t>
            </a:r>
            <a:endParaRPr lang="cs-CZ" sz="24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pic>
        <p:nvPicPr>
          <p:cNvPr id="17" name="Obrázek 16" descr="John_F__Kennedy,_White_House_color_photo_portrai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620688"/>
            <a:ext cx="2080446" cy="2492896"/>
          </a:xfrm>
          <a:prstGeom prst="rect">
            <a:avLst/>
          </a:prstGeom>
        </p:spPr>
      </p:pic>
      <p:pic>
        <p:nvPicPr>
          <p:cNvPr id="18" name="Obrázek 17" descr="209px-Nikita_Khruchchev_Colou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620688"/>
            <a:ext cx="2054975" cy="2448272"/>
          </a:xfrm>
          <a:prstGeom prst="rect">
            <a:avLst/>
          </a:prstGeom>
        </p:spPr>
      </p:pic>
      <p:pic>
        <p:nvPicPr>
          <p:cNvPr id="19" name="Obrázek 18" descr="Fidel_Castr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620688"/>
            <a:ext cx="2011101" cy="244827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 txBox="1">
            <a:spLocks noGrp="1"/>
          </p:cNvSpPr>
          <p:nvPr>
            <p:ph sz="quarter" idx="13"/>
          </p:nvPr>
        </p:nvSpPr>
        <p:spPr>
          <a:xfrm>
            <a:off x="467544" y="260648"/>
            <a:ext cx="8280920" cy="109876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Vojenské střety obou bloků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1556792"/>
            <a:ext cx="8748464" cy="48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Válka ve Vietnamu: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lang="cs-CZ" sz="2400" dirty="0" smtClean="0"/>
              <a:t>1964- 1975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400" i="0" u="none" strike="noStrike" kern="0" cap="none" spc="-3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jižní Vietnam+ Fr.+ USA  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r>
              <a:rPr lang="cs-CZ" sz="2400" kern="0" spc="-30" dirty="0" smtClean="0"/>
              <a:t>			X 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r>
              <a:rPr lang="cs-CZ" sz="2400" kern="0" spc="-30" dirty="0" smtClean="0"/>
              <a:t>	severní Vietnam+ SSSR+ Čína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400" i="0" u="none" strike="noStrike" kern="0" cap="none" spc="-3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reakce jihu na komunistický sever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lang="cs-CZ" sz="2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prohra USA</a:t>
            </a: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444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1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Obrázek 5" descr="Dotmap-BHA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84168" y="2492896"/>
            <a:ext cx="2638010" cy="356907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 txBox="1">
            <a:spLocks noGrp="1"/>
          </p:cNvSpPr>
          <p:nvPr>
            <p:ph sz="quarter" idx="13"/>
          </p:nvPr>
        </p:nvSpPr>
        <p:spPr>
          <a:xfrm>
            <a:off x="467544" y="260648"/>
            <a:ext cx="8280920" cy="109876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Vojenské střety obou bloků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1556792"/>
            <a:ext cx="8748464" cy="48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Válka v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Afghánistánu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lang="cs-CZ" sz="2400" dirty="0" smtClean="0"/>
              <a:t>1979-1989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400" i="0" u="none" strike="noStrike" kern="0" cap="none" spc="-30" normalizeH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afghán</a:t>
            </a:r>
            <a:r>
              <a:rPr lang="cs-CZ" sz="2400" kern="0" spc="-30" dirty="0" err="1" smtClean="0"/>
              <a:t>ští</a:t>
            </a:r>
            <a:r>
              <a:rPr kumimoji="0" lang="cs-CZ" sz="2400" i="0" u="none" strike="noStrike" kern="0" cap="none" spc="-3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komunisté+ SSSR   </a:t>
            </a:r>
            <a:r>
              <a:rPr lang="cs-CZ" sz="2400" kern="0" spc="-30" dirty="0" smtClean="0"/>
              <a:t>X  mudžáhidé+ USA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lang="cs-CZ" sz="2400" kern="0" spc="-30" noProof="0" dirty="0" smtClean="0"/>
              <a:t>„sovětský Vietnam“</a:t>
            </a: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lang="cs-CZ" sz="22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lang="cs-CZ" sz="2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prohra SSSR</a:t>
            </a: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444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1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Obrázek 6" descr="Collage_War_in_Afghanist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2996952"/>
            <a:ext cx="3284984" cy="328498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 txBox="1">
            <a:spLocks noGrp="1"/>
          </p:cNvSpPr>
          <p:nvPr>
            <p:ph sz="quarter" idx="13"/>
          </p:nvPr>
        </p:nvSpPr>
        <p:spPr>
          <a:xfrm>
            <a:off x="467544" y="260648"/>
            <a:ext cx="8280920" cy="109876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Berlínská krize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1988840"/>
            <a:ext cx="8748464" cy="44644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r>
              <a:rPr kumimoji="0" lang="cs-CZ" sz="23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1948-1949: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lang="cs-CZ" sz="2300" b="1" dirty="0" smtClean="0">
                <a:solidFill>
                  <a:srgbClr val="FFC000"/>
                </a:solidFill>
              </a:rPr>
              <a:t>blokáda Berlína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lang="cs-CZ" sz="2300" kern="0" spc="-30" dirty="0" smtClean="0"/>
              <a:t>zavedení jednotné měny v západních zónách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lang="cs-CZ" sz="2300" kern="0" spc="-30" noProof="0" dirty="0" smtClean="0"/>
              <a:t>letecké zásobování západního  Berlína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kumimoji="0" lang="cs-CZ" sz="2300" b="0" i="0" u="none" strike="noStrike" kern="0" cap="none" spc="-30" normalizeH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lang="cs-CZ" sz="2300" kern="0" spc="-3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46088" lvl="0" indent="-401638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defRPr/>
            </a:pPr>
            <a:r>
              <a:rPr lang="cs-CZ" sz="2300" b="1" dirty="0" smtClean="0">
                <a:solidFill>
                  <a:srgbClr val="FFC000"/>
                </a:solidFill>
              </a:rPr>
              <a:t>1949:</a:t>
            </a:r>
          </a:p>
          <a:p>
            <a:pPr marL="502920" lvl="0" indent="-457200"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/>
            </a:pPr>
            <a:r>
              <a:rPr lang="cs-CZ" sz="2300" dirty="0" smtClean="0"/>
              <a:t>vznik   </a:t>
            </a:r>
            <a:r>
              <a:rPr lang="cs-CZ" sz="2300" b="1" dirty="0" smtClean="0">
                <a:solidFill>
                  <a:srgbClr val="FFC000"/>
                </a:solidFill>
              </a:rPr>
              <a:t>SRN</a:t>
            </a:r>
            <a:r>
              <a:rPr lang="cs-CZ" sz="2300" dirty="0" smtClean="0">
                <a:solidFill>
                  <a:schemeClr val="accent5"/>
                </a:solidFill>
              </a:rPr>
              <a:t> </a:t>
            </a:r>
            <a:r>
              <a:rPr lang="cs-CZ" sz="2300" dirty="0" smtClean="0"/>
              <a:t>(= Spolková republika Německo)- </a:t>
            </a:r>
            <a:r>
              <a:rPr lang="cs-CZ" sz="2300" i="1" dirty="0" smtClean="0">
                <a:solidFill>
                  <a:srgbClr val="FFC000"/>
                </a:solidFill>
              </a:rPr>
              <a:t>západní</a:t>
            </a:r>
          </a:p>
          <a:p>
            <a:pPr marL="502920" lvl="0" indent="-457200"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defRPr/>
            </a:pPr>
            <a:r>
              <a:rPr lang="cs-CZ" sz="2300" dirty="0" smtClean="0"/>
              <a:t>		      </a:t>
            </a:r>
            <a:r>
              <a:rPr lang="cs-CZ" sz="2300" b="1" dirty="0" smtClean="0">
                <a:solidFill>
                  <a:srgbClr val="FFC000"/>
                </a:solidFill>
              </a:rPr>
              <a:t>NDR</a:t>
            </a:r>
            <a:r>
              <a:rPr lang="cs-CZ" sz="2300" dirty="0" smtClean="0"/>
              <a:t> (= Německá demokratická republika)- </a:t>
            </a:r>
            <a:r>
              <a:rPr lang="cs-CZ" sz="2300" i="1" dirty="0" smtClean="0">
                <a:solidFill>
                  <a:srgbClr val="FFC000"/>
                </a:solidFill>
              </a:rPr>
              <a:t>východní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23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lang="cs-CZ" sz="22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444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1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 txBox="1">
            <a:spLocks noGrp="1"/>
          </p:cNvSpPr>
          <p:nvPr>
            <p:ph sz="quarter" idx="13"/>
          </p:nvPr>
        </p:nvSpPr>
        <p:spPr>
          <a:xfrm>
            <a:off x="467544" y="620688"/>
            <a:ext cx="8280920" cy="109876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Berlínská krize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1556792"/>
            <a:ext cx="8892480" cy="48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46088" marR="0" lvl="0" indent="-40163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lang="cs-CZ" sz="22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444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1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7504" y="450912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K. </a:t>
            </a:r>
            <a:r>
              <a:rPr lang="cs-CZ" sz="2400" b="1" dirty="0" err="1" smtClean="0">
                <a:solidFill>
                  <a:srgbClr val="FFC000"/>
                </a:solidFill>
              </a:rPr>
              <a:t>Adenauer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458112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W. </a:t>
            </a:r>
            <a:r>
              <a:rPr lang="cs-CZ" sz="2400" b="1" dirty="0" err="1" smtClean="0">
                <a:solidFill>
                  <a:srgbClr val="FFC000"/>
                </a:solidFill>
              </a:rPr>
              <a:t>Pieck</a:t>
            </a:r>
            <a:endParaRPr lang="cs-CZ" sz="2400" b="1" dirty="0">
              <a:solidFill>
                <a:srgbClr val="FFC000"/>
              </a:solidFill>
            </a:endParaRPr>
          </a:p>
        </p:txBody>
      </p:sp>
      <p:pic>
        <p:nvPicPr>
          <p:cNvPr id="11" name="Obrázek 10" descr="Berlin-wall-map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2276872"/>
            <a:ext cx="4265204" cy="3600400"/>
          </a:xfrm>
          <a:prstGeom prst="rect">
            <a:avLst/>
          </a:prstGeom>
        </p:spPr>
      </p:pic>
      <p:cxnSp>
        <p:nvCxnSpPr>
          <p:cNvPr id="12" name="Přímá spojovací šipka 11"/>
          <p:cNvCxnSpPr/>
          <p:nvPr/>
        </p:nvCxnSpPr>
        <p:spPr>
          <a:xfrm>
            <a:off x="1763688" y="3356992"/>
            <a:ext cx="1728192" cy="360040"/>
          </a:xfrm>
          <a:prstGeom prst="straightConnector1">
            <a:avLst/>
          </a:prstGeom>
          <a:ln w="38100"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5580112" y="3426805"/>
            <a:ext cx="1584176" cy="290228"/>
          </a:xfrm>
          <a:prstGeom prst="straightConnector1">
            <a:avLst/>
          </a:prstGeom>
          <a:ln w="38100"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Obrázek 13" descr="Adenauer_195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2564904"/>
            <a:ext cx="1300732" cy="1748019"/>
          </a:xfrm>
          <a:prstGeom prst="rect">
            <a:avLst/>
          </a:prstGeom>
        </p:spPr>
      </p:pic>
      <p:pic>
        <p:nvPicPr>
          <p:cNvPr id="15" name="Obrázek 14" descr="Wilhelm_Pieck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64288" y="2492896"/>
            <a:ext cx="1574086" cy="187220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 txBox="1">
            <a:spLocks noGrp="1"/>
          </p:cNvSpPr>
          <p:nvPr>
            <p:ph sz="quarter" idx="13"/>
          </p:nvPr>
        </p:nvSpPr>
        <p:spPr>
          <a:xfrm>
            <a:off x="467544" y="260648"/>
            <a:ext cx="8280920" cy="1098762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accent3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Berlínská krize</a:t>
            </a:r>
          </a:p>
          <a:p>
            <a:pPr algn="ctr"/>
            <a:endParaRPr lang="cs-CZ" sz="1000" b="1" dirty="0">
              <a:solidFill>
                <a:schemeClr val="accent3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1556792"/>
            <a:ext cx="8748464" cy="48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1961- 1991: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lang="cs-CZ" sz="2400" b="1" dirty="0" smtClean="0">
                <a:solidFill>
                  <a:srgbClr val="FFC000"/>
                </a:solidFill>
              </a:rPr>
              <a:t>berlínská zeď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lang="cs-CZ" sz="2400" kern="0" spc="-30" dirty="0" smtClean="0"/>
              <a:t>ekonomický vzrůst  Z Německa   X   zaostalost V Německa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lang="cs-CZ" sz="2400" kern="0" spc="-30" noProof="0" dirty="0" smtClean="0"/>
              <a:t>emigrace z V do Z Německa</a:t>
            </a: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lang="cs-CZ" sz="2400" kern="0" spc="-30" noProof="0" dirty="0" smtClean="0"/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lang="cs-CZ" sz="22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0292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444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2200" b="0" i="1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9" name="Obrázek 8" descr="Berlin_Wall_Potsdamer_Platz_November_1975_looking_eas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3429000"/>
            <a:ext cx="3822377" cy="2952328"/>
          </a:xfrm>
          <a:prstGeom prst="rect">
            <a:avLst/>
          </a:prstGeom>
        </p:spPr>
      </p:pic>
      <p:pic>
        <p:nvPicPr>
          <p:cNvPr id="10" name="Obrázek 9" descr="VERSHN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1" y="3429000"/>
            <a:ext cx="4198037" cy="295232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88640"/>
            <a:ext cx="6110682" cy="648072"/>
          </a:xfrm>
        </p:spPr>
        <p:txBody>
          <a:bodyPr/>
          <a:lstStyle/>
          <a:p>
            <a:pPr algn="l"/>
            <a:r>
              <a:rPr lang="cs-CZ" sz="2000" dirty="0" smtClean="0"/>
              <a:t>Zdroje:</a:t>
            </a:r>
            <a:endParaRPr lang="cs-CZ" sz="2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95536" y="1124744"/>
            <a:ext cx="8568952" cy="5544616"/>
          </a:xfrm>
        </p:spPr>
        <p:txBody>
          <a:bodyPr>
            <a:normAutofit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2"/>
              </a:rPr>
              <a:t>http://commons.wikimedia.org/wiki/File:Harry-truman.jpg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3"/>
              </a:rPr>
              <a:t>http://commons.wikimedia.org/wiki/File:Marshall_Plan_poster.JPG?uselang=cs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4"/>
              </a:rPr>
              <a:t>http://upload.wikimedia.org/wikipedia/commons/9/95/Col_George_C_Marshall.jpg?uselang=cs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5"/>
              </a:rPr>
              <a:t>http://commons.wikimedia.org/wiki/File:Marshall_Plan.svg?uselang=cs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6"/>
              </a:rPr>
              <a:t>http://upload.wikimedia.org/wikipedia/commons/9/9e/NATO_vs_Warsaw_%281949-1990%29.png?uselang=cs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7"/>
              </a:rPr>
              <a:t>http://upload.wikimedia.org/wikipedia/commons/6/65/Map_of_NATO_countries.png?uselang=cs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8"/>
              </a:rPr>
              <a:t>http://commons.wikimedia.org/wiki/File:Unemployment_European_Union_2012.svg?uselang=cs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9"/>
              </a:rPr>
              <a:t>http://upload.wikimedia.org/wikipedia/commons/b/bc/Map_of_Warsaw_Pact_countries.png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10"/>
              </a:rPr>
              <a:t>http://upload.wikimedia.org/wikipedia/commons/2/27/KOREA_MAP.jpg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11"/>
              </a:rPr>
              <a:t>http://upload.wikimedia.org/wikipedia/commons/9/9e/Cuban_crisis_map_missile_range.jpg?uselang=cs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12"/>
              </a:rPr>
              <a:t>http://upload.wikimedia.org/wikipedia/commons/c/c3/John_F._Kennedy%2C_White_House_color_photo_portrait.jpg?uselang=cs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13"/>
              </a:rPr>
              <a:t>http://upload.wikimedia.org/wikipedia/commons/4/4d/Fidel_Castro.jpg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14"/>
              </a:rPr>
              <a:t>http://upload.wikimedia.org/wikipedia/commons/2/2f/Dotmap-BHAB.jpg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15"/>
              </a:rPr>
              <a:t>http://upload.wikimedia.org/wikipedia/commons/0/0c/Collage_War_in_Afghanistan.jpg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16"/>
              </a:rPr>
              <a:t>http://upload.wikimedia.org/wikipedia/commons/e/ea/Berlin-wall-map.png?uselang=cs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17"/>
              </a:rPr>
              <a:t>http://upload.wikimedia.org/wikipedia/commons/5/55/Adenauer_1956.jpg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17"/>
              </a:rPr>
              <a:t>http://upload.wikimedia.org/wikipedia/commons/5/55/Adenauer_1956.jpg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18"/>
              </a:rPr>
              <a:t>http://upload.wikimedia.org/wikipedia/commons/b/b5/Wilhelm_Pieck.png?uselang=cs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19"/>
              </a:rPr>
              <a:t>http://upload.wikimedia.org/wikipedia/commons/a/af/Berlin_Wall_Potsdamer_Platz_November_1975_looking_east.jpg</a:t>
            </a: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r>
              <a:rPr lang="cs-CZ" sz="1200" dirty="0" smtClean="0">
                <a:hlinkClick r:id="rId20"/>
              </a:rPr>
              <a:t>http://upload.wikimedia.org/wikipedia/commons/a/a2/Vers%C3%B6hnungskirche_Bernauer_Stra%C3%9Fe.jpg</a:t>
            </a:r>
            <a:endParaRPr lang="cs-CZ" sz="1200" dirty="0" smtClean="0"/>
          </a:p>
          <a:p>
            <a:pPr algn="l"/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endParaRPr lang="cs-CZ" sz="1200" dirty="0" smtClean="0"/>
          </a:p>
          <a:p>
            <a:pPr algn="l">
              <a:buFont typeface="Arial" pitchFamily="34" charset="0"/>
              <a:buChar char="•"/>
            </a:pPr>
            <a:endParaRPr lang="cs-CZ" sz="12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1119</TotalTime>
  <Words>551</Words>
  <Application>Microsoft Office PowerPoint</Application>
  <PresentationFormat>Předvádění na obrazovce (4:3)</PresentationFormat>
  <Paragraphs>406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Aerodynamika</vt:lpstr>
      <vt:lpstr> ŠKOLA:   Základní škola a Mateřská škola Nemilany VYUČUJÍCÍ:  Mgr. Iveta šlahařová  TÉMATICKÁ OBLAST: Moderní doba        PŘEDMĚT:  D  ROČNÍK: 9.    NÁZEV MATERIÁLU: Studená válka    TYP DOKUMENTU:  Prezentace Microsoft PowerPoint    ANOTACE: Materiál je určen pro práci na interaktivní tabuli. Prezentace poskytuje stručný přehled základních informací týkajících se konfliktu mezi západem a východem po druhé světové válce. Zaměřuje se na příčiny a průběh konfliktu, na lokální vojenské střety obou bloků, na významné osobnosti a vojenské či ekonomické pakty obou stran.  </vt:lpstr>
      <vt:lpstr>Studená  válka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Cesta ke studené válce (1945 – 1955)</dc:title>
  <dc:creator>František</dc:creator>
  <cp:lastModifiedBy>Vita</cp:lastModifiedBy>
  <cp:revision>113</cp:revision>
  <dcterms:created xsi:type="dcterms:W3CDTF">2011-04-13T15:04:50Z</dcterms:created>
  <dcterms:modified xsi:type="dcterms:W3CDTF">2012-10-06T12:18:51Z</dcterms:modified>
</cp:coreProperties>
</file>