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77" r:id="rId2"/>
    <p:sldId id="278" r:id="rId3"/>
    <p:sldId id="279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72" r:id="rId18"/>
    <p:sldId id="269" r:id="rId19"/>
    <p:sldId id="270" r:id="rId20"/>
    <p:sldId id="271" r:id="rId21"/>
    <p:sldId id="273" r:id="rId22"/>
    <p:sldId id="274" r:id="rId23"/>
    <p:sldId id="275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43AA9-939D-4E1A-BCEF-D8BDD4F5B75D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1C4BB-F8AC-48E0-823E-794C59F4E9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75708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43AA9-939D-4E1A-BCEF-D8BDD4F5B75D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1C4BB-F8AC-48E0-823E-794C59F4E9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11487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43AA9-939D-4E1A-BCEF-D8BDD4F5B75D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1C4BB-F8AC-48E0-823E-794C59F4E9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8049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43AA9-939D-4E1A-BCEF-D8BDD4F5B75D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1C4BB-F8AC-48E0-823E-794C59F4E9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021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43AA9-939D-4E1A-BCEF-D8BDD4F5B75D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1C4BB-F8AC-48E0-823E-794C59F4E9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9168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43AA9-939D-4E1A-BCEF-D8BDD4F5B75D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1C4BB-F8AC-48E0-823E-794C59F4E9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99730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43AA9-939D-4E1A-BCEF-D8BDD4F5B75D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1C4BB-F8AC-48E0-823E-794C59F4E9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19308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43AA9-939D-4E1A-BCEF-D8BDD4F5B75D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1C4BB-F8AC-48E0-823E-794C59F4E9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65188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43AA9-939D-4E1A-BCEF-D8BDD4F5B75D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1C4BB-F8AC-48E0-823E-794C59F4E9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57020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43AA9-939D-4E1A-BCEF-D8BDD4F5B75D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1C4BB-F8AC-48E0-823E-794C59F4E9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39963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43AA9-939D-4E1A-BCEF-D8BDD4F5B75D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1C4BB-F8AC-48E0-823E-794C59F4E9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73776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C43AA9-939D-4E1A-BCEF-D8BDD4F5B75D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E1C4BB-F8AC-48E0-823E-794C59F4E9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4345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"/>
            <a:r>
              <a:rPr lang="cs-CZ" sz="2000" b="1" dirty="0"/>
              <a:t>Název školy</a:t>
            </a:r>
            <a:endParaRPr lang="cs-CZ" sz="2000" dirty="0"/>
          </a:p>
          <a:p>
            <a:pPr fontAlgn="ctr"/>
            <a:r>
              <a:rPr lang="cs-CZ" sz="2000" b="1" dirty="0"/>
              <a:t>ZÁKLADNÍ ŠKOLA, JIČÍN, HUSOVA 170</a:t>
            </a:r>
            <a:endParaRPr lang="cs-CZ" sz="2000" dirty="0"/>
          </a:p>
          <a:p>
            <a:pPr fontAlgn="b"/>
            <a:r>
              <a:rPr lang="cs-CZ" sz="2000" b="1" dirty="0"/>
              <a:t>Číslo projektu</a:t>
            </a:r>
            <a:endParaRPr lang="cs-CZ" sz="2000" dirty="0"/>
          </a:p>
          <a:p>
            <a:pPr fontAlgn="ctr"/>
            <a:r>
              <a:rPr lang="cs-CZ" sz="2000" b="1" dirty="0"/>
              <a:t>CZ.1.07/1.4.00/21.2862</a:t>
            </a:r>
            <a:endParaRPr lang="cs-CZ" sz="2000" dirty="0"/>
          </a:p>
          <a:p>
            <a:pPr fontAlgn="b"/>
            <a:r>
              <a:rPr lang="cs-CZ" sz="2000" b="1" dirty="0"/>
              <a:t>Číslo a název klíčové aktivity</a:t>
            </a:r>
            <a:endParaRPr lang="cs-CZ" sz="2000" dirty="0"/>
          </a:p>
          <a:p>
            <a:pPr fontAlgn="ctr"/>
            <a:r>
              <a:rPr lang="cs-CZ" sz="2000" b="1" dirty="0"/>
              <a:t>3.2 Inovace a zkvalitnění výuky prostřednictvím ICT</a:t>
            </a:r>
            <a:endParaRPr lang="cs-CZ" sz="2000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809" y="332656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24313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VY_32_INOVACE_IX_3_ 10_ Nácvik </a:t>
            </a:r>
            <a:r>
              <a:rPr lang="cs-CZ" dirty="0" smtClean="0"/>
              <a:t>určování druhých mocnin čísel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Šablona číslo:  IX</a:t>
            </a:r>
            <a:r>
              <a:rPr lang="cs-CZ" dirty="0" smtClean="0"/>
              <a:t> </a:t>
            </a:r>
            <a:r>
              <a:rPr lang="cs-CZ" b="1" dirty="0" smtClean="0"/>
              <a:t>             Sada číslo:    3            Pořadové číslo DUM:  10 Autor:  </a:t>
            </a:r>
            <a:r>
              <a:rPr lang="cs-CZ" dirty="0" smtClean="0"/>
              <a:t>Mgr. Vlasta </a:t>
            </a:r>
            <a:r>
              <a:rPr lang="cs-CZ" dirty="0" err="1" smtClean="0"/>
              <a:t>Mrkáčková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3752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836712"/>
            <a:ext cx="8229600" cy="51152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 </a:t>
            </a:r>
            <a:r>
              <a:rPr lang="cs-CZ" sz="1600" dirty="0"/>
              <a:t>Nácvik </a:t>
            </a:r>
            <a:r>
              <a:rPr lang="cs-CZ" sz="1600" dirty="0" smtClean="0"/>
              <a:t>určování druhých mocnin</a:t>
            </a:r>
          </a:p>
          <a:p>
            <a:r>
              <a:rPr lang="cs-CZ" sz="1600" b="1" dirty="0" smtClean="0"/>
              <a:t>Očekávaný výstup:   </a:t>
            </a:r>
            <a:r>
              <a:rPr lang="cs-CZ" sz="1600" dirty="0" smtClean="0"/>
              <a:t>Žák zvládne určit zpaměti přibližně druhou mocninu čísla, přesně  ji určí pomocí kalkulačky a začne se učit určování druhých mocnin pomocí tabulek</a:t>
            </a:r>
          </a:p>
          <a:p>
            <a:r>
              <a:rPr lang="cs-CZ" sz="1600" b="1" dirty="0" smtClean="0"/>
              <a:t>Druh učebního materiálu:   </a:t>
            </a:r>
            <a:r>
              <a:rPr lang="cs-CZ" sz="1600" dirty="0" smtClean="0"/>
              <a:t>prezentace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Typická věková skupina:   </a:t>
            </a:r>
            <a:r>
              <a:rPr lang="cs-CZ" sz="1600" dirty="0" smtClean="0"/>
              <a:t>13 - 14 let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Klíčová slova: </a:t>
            </a:r>
            <a:r>
              <a:rPr lang="cs-CZ" sz="1600" dirty="0" smtClean="0"/>
              <a:t>druhá mocnina, odhad, kalkulačka, tabulky</a:t>
            </a:r>
            <a:br>
              <a:rPr lang="cs-CZ" sz="1600" dirty="0" smtClean="0"/>
            </a:br>
            <a:r>
              <a:rPr lang="cs-CZ" sz="1600" b="1" dirty="0" smtClean="0"/>
              <a:t>Pomůcky a materiál:   </a:t>
            </a:r>
            <a:r>
              <a:rPr lang="cs-CZ" sz="1600" dirty="0" smtClean="0"/>
              <a:t>interaktivní tabule, kalkulačky, tabulky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Potřebný čas pro výuku DUM:  </a:t>
            </a:r>
            <a:r>
              <a:rPr lang="cs-CZ" sz="1600" dirty="0" smtClean="0"/>
              <a:t>40 minut </a:t>
            </a:r>
            <a:r>
              <a:rPr lang="cs-CZ" sz="1600" b="1" dirty="0" smtClean="0"/>
              <a:t> 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Metodické zhodnocení a popis práce s digitálním učebním materiálem</a:t>
            </a:r>
            <a:r>
              <a:rPr lang="cs-CZ" sz="1400" b="1" dirty="0" smtClean="0"/>
              <a:t>:</a:t>
            </a:r>
          </a:p>
          <a:p>
            <a:r>
              <a:rPr lang="cs-CZ" sz="1600" b="1" dirty="0" smtClean="0"/>
              <a:t>    </a:t>
            </a:r>
            <a:r>
              <a:rPr lang="cs-CZ" sz="1600" dirty="0" smtClean="0"/>
              <a:t>DUM – prezentace –na úvod je připraveno zopakování </a:t>
            </a:r>
            <a:r>
              <a:rPr lang="cs-CZ" sz="1600" dirty="0"/>
              <a:t> </a:t>
            </a:r>
            <a:r>
              <a:rPr lang="cs-CZ" sz="1600" dirty="0" smtClean="0"/>
              <a:t>druhých mocnin čísel celých, desetinných, čísel s více nulami, zlomků. Několik příkladů každého typu žáci na začátku opakují zpaměti a připomenou si při tom pravidla pro násobení čísel desetinných, záporných i zlomků , znovu je zde připomenuta úloha závorky. Opakování je uzavřeno úlohou, kterou nejde přesně spočítat zpaměti a řešením je písemné násobení. Stejné příklady pak žáci vypracují při samostatné práci do sešitu.</a:t>
            </a:r>
          </a:p>
        </p:txBody>
      </p:sp>
    </p:spTree>
    <p:extLst>
      <p:ext uri="{BB962C8B-B14F-4D97-AF65-F5344CB8AC3E}">
        <p14:creationId xmlns:p14="http://schemas.microsoft.com/office/powerpoint/2010/main" val="822981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r>
              <a:rPr lang="cs-CZ" sz="1600" dirty="0" smtClean="0"/>
              <a:t>Po této rozcvičce následuje čtveřice příkladů, kde mají žáci za pomoci tabulek odhalit chybu (špatný opis, špatné umístění desetinné čárky, násobení dvěma místo umocnění a jiné). Nalezené chyby by měly motivovat k neustálé kontrole při umocňování proto je třeba dělat odhady. Proto přikročíme k procvičování odhadů. Prvním </a:t>
            </a:r>
            <a:r>
              <a:rPr lang="cs-CZ" sz="1600" dirty="0"/>
              <a:t>ú</a:t>
            </a:r>
            <a:r>
              <a:rPr lang="cs-CZ" sz="1600" dirty="0" smtClean="0"/>
              <a:t>kolem je zaokrouhlit na číslo s jednou nenulovou cifrou při dodržení  řádu a toto číslo pak zpaměti umocnit. Toto je těžiště této hodiny . Dalším krokem je nalezení druhé mocniny pomocí kalkulačky. Ukážeme si, jaké odchylky ukazují různé displeje kalkulaček. My však si budeme muset umět poradit i s tabulkami, proto začneme s nácvikem práce s tabulkami. Je zde možné počet čísel zmenšit. Některá čísla upravíme společně a pak žáci vyhledávají a dopočítávají pomocí tabulek, některá umocňují samostatně.  Rozhodně by měl zbýt čas na porovnání přesnosti výsledků a znovu zdůraznění nutnosti provádět odhady a kontroly správnosti  počítáním zpaměti při práci s tabulkami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42004145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Druhá mocnina čísel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Určování druhých mocnin. Odhady, užití tabulek a kalkulačky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2355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Zopakujme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endParaRPr lang="cs-CZ" dirty="0" smtClean="0"/>
              </a:p>
              <a:p>
                <a:endParaRPr lang="cs-CZ" dirty="0"/>
              </a:p>
              <a:p>
                <a:pPr marL="0" indent="0" algn="ctr">
                  <a:buNone/>
                </a:pP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r>
                      <a:rPr lang="cs-CZ" smtClean="0">
                        <a:latin typeface="Cambria Math"/>
                      </a:rPr>
                      <m:t>𝑎</m:t>
                    </m:r>
                  </m:oMath>
                </a14:m>
                <a:r>
                  <a:rPr lang="cs-CZ" dirty="0" smtClean="0"/>
                  <a:t> ∙ </a:t>
                </a:r>
                <a14:m>
                  <m:oMath xmlns:m="http://schemas.openxmlformats.org/officeDocument/2006/math">
                    <m:r>
                      <a:rPr lang="cs-CZ" smtClean="0">
                        <a:latin typeface="Cambria Math"/>
                      </a:rPr>
                      <m:t>𝑎</m:t>
                    </m:r>
                  </m:oMath>
                </a14:m>
                <a:endParaRPr lang="cs-CZ" dirty="0" smtClean="0"/>
              </a:p>
              <a:p>
                <a:pPr marL="0" indent="0" algn="ctr">
                  <a:buNone/>
                </a:pPr>
                <a:r>
                  <a:rPr lang="cs-CZ" dirty="0" smtClean="0"/>
                  <a:t>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mtClean="0">
                            <a:latin typeface="Cambria Math"/>
                          </a:rPr>
                          <m:t>7</m:t>
                        </m:r>
                      </m:e>
                      <m:sup>
                        <m:r>
                          <a:rPr lang="cs-CZ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= 7∙ 7 = 49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38673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Počítejme zpaměti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                              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mtClean="0"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	 	</a:t>
                </a:r>
              </a:p>
              <a:p>
                <a:pPr marL="0" indent="0">
                  <a:buNone/>
                </a:pPr>
                <a:r>
                  <a:rPr lang="cs-CZ" dirty="0" smtClean="0"/>
                  <a:t> 	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                      	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mtClean="0">
                            <a:latin typeface="Cambria Math"/>
                          </a:rPr>
                          <m:t>   8</m:t>
                        </m:r>
                      </m:e>
                      <m:sup>
                        <m:r>
                          <a:rPr lang="cs-CZ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	</a:t>
                </a:r>
              </a:p>
              <a:p>
                <a:pPr marL="0" indent="0">
                  <a:buNone/>
                </a:pPr>
                <a:r>
                  <a:rPr lang="cs-CZ" dirty="0" smtClean="0"/>
                  <a:t>	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               	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mtClean="0">
                            <a:latin typeface="Cambria Math"/>
                          </a:rPr>
                          <m:t>11</m:t>
                        </m:r>
                      </m:e>
                      <m:sup>
                        <m:r>
                          <a:rPr lang="cs-CZ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	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33348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endParaRPr lang="cs-CZ" i="1" dirty="0" smtClean="0">
                  <a:latin typeface="Cambria Math"/>
                </a:endParaRPr>
              </a:p>
              <a:p>
                <a:pPr marL="0" indent="0" algn="ctr">
                  <a:buNone/>
                </a:pP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0,3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</a:t>
                </a:r>
              </a:p>
              <a:p>
                <a:pPr marL="0" indent="0" algn="ctr">
                  <a:buNone/>
                </a:pPr>
                <a:r>
                  <a:rPr lang="cs-CZ" dirty="0" smtClean="0"/>
                  <a:t>     	 	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  0,04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</a:t>
                </a:r>
              </a:p>
              <a:p>
                <a:pPr marL="0" indent="0" algn="ctr">
                  <a:buNone/>
                </a:pPr>
                <a:endParaRPr lang="cs-CZ" dirty="0" smtClean="0"/>
              </a:p>
              <a:p>
                <a:pPr marL="0" indent="0" algn="ctr">
                  <a:buNone/>
                </a:pPr>
                <a:r>
                  <a:rPr lang="cs-CZ" dirty="0" smtClean="0"/>
                  <a:t>      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0,005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	      	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79345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algn="ctr"/>
                <a:endParaRPr lang="cs-CZ" i="1" dirty="0" smtClean="0">
                  <a:latin typeface="Cambria Math"/>
                </a:endParaRPr>
              </a:p>
              <a:p>
                <a:pPr marL="0" indent="0" algn="ctr">
                  <a:buNone/>
                </a:pPr>
                <a:r>
                  <a:rPr lang="cs-CZ" dirty="0" smtClean="0"/>
                  <a:t>   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(−60)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	 	</a:t>
                </a:r>
              </a:p>
              <a:p>
                <a:pPr marL="0" indent="0" algn="ctr">
                  <a:buNone/>
                </a:pPr>
                <a:endParaRPr lang="cs-CZ" i="1" dirty="0" smtClean="0">
                  <a:latin typeface="Cambria Math"/>
                </a:endParaRP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(−100)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  </a:t>
                </a:r>
              </a:p>
              <a:p>
                <a:pPr marL="0" indent="0" algn="ctr">
                  <a:buNone/>
                </a:pPr>
                <a:endParaRPr lang="cs-CZ" i="1" dirty="0" smtClean="0">
                  <a:latin typeface="Cambria Math"/>
                </a:endParaRP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−15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75502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endParaRPr lang="cs-CZ" i="1" dirty="0" smtClean="0"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dirty="0" smtClean="0"/>
                  <a:t>                                        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4</m:t>
                            </m:r>
                          </m:den>
                        </m:f>
                        <m:r>
                          <a:rPr lang="cs-CZ" b="0" i="1" smtClean="0">
                            <a:latin typeface="Cambria Math"/>
                          </a:rPr>
                          <m:t>)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	</a:t>
                </a:r>
              </a:p>
              <a:p>
                <a:pPr marL="0" indent="0">
                  <a:buNone/>
                </a:pPr>
                <a:r>
                  <a:rPr lang="cs-CZ" sz="3600" dirty="0" smtClean="0"/>
                  <a:t>             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sSup>
                          <m:sSupPr>
                            <m:ctrlPr>
                              <a:rPr lang="cs-CZ" sz="36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0" i="1" smtClean="0">
                                <a:latin typeface="Cambria Math"/>
                              </a:rPr>
                              <m:t>5</m:t>
                            </m:r>
                          </m:e>
                          <m:sup>
                            <m:r>
                              <a:rPr lang="cs-CZ" sz="36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	</a:t>
                </a:r>
              </a:p>
              <a:p>
                <a:pPr marL="0" indent="0">
                  <a:buNone/>
                </a:pPr>
                <a:endParaRPr lang="cs-CZ" i="1" dirty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dirty="0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800" i="1" dirty="0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0" i="1" dirty="0" smtClean="0">
                                  <a:latin typeface="Cambria Math"/>
                                </a:rPr>
                                <m:t>7</m:t>
                              </m:r>
                            </m:e>
                            <m:sup>
                              <m:r>
                                <a:rPr lang="cs-CZ" sz="2800" b="0" i="1" dirty="0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sz="2800" b="0" i="1" dirty="0" smtClean="0">
                              <a:latin typeface="Cambria Math"/>
                            </a:rPr>
                            <m:t>9</m:t>
                          </m:r>
                        </m:den>
                      </m:f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21880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endParaRPr lang="cs-CZ" i="1" dirty="0" smtClean="0"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dirty="0" smtClean="0"/>
                  <a:t>	                  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1,2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	                 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0,25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                           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latin typeface="Cambria Math"/>
                          </a:rPr>
                          <m:t>520</m:t>
                        </m:r>
                      </m:e>
                      <m:sup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07439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Vypracuj samostatně do sešitu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endParaRPr lang="cs-CZ" i="1" dirty="0" smtClean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	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0,3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(−60)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 	  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4</m:t>
                            </m:r>
                          </m:den>
                        </m:f>
                        <m:r>
                          <a:rPr lang="cs-CZ" b="0" i="1" smtClean="0">
                            <a:latin typeface="Cambria Math"/>
                          </a:rPr>
                          <m:t>)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	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1,2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 smtClean="0"/>
              </a:p>
              <a:p>
                <a:endParaRPr lang="cs-CZ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	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0,04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(−100)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5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	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0,25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 smtClean="0"/>
              </a:p>
              <a:p>
                <a:endParaRPr lang="cs-CZ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11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latin typeface="Cambria Math"/>
                          </a:rPr>
                          <m:t>0,005</m:t>
                        </m:r>
                      </m:e>
                      <m:sup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latin typeface="Cambria Math"/>
                          </a:rPr>
                          <m:t>−15</m:t>
                        </m:r>
                      </m:e>
                      <m:sup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 dirty="0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7</m:t>
                            </m:r>
                          </m:e>
                          <m:sup>
                            <m:r>
                              <a:rPr lang="cs-CZ" b="0" i="1" dirty="0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r>
                  <a:rPr lang="cs-CZ" dirty="0" smtClean="0"/>
                  <a:t>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latin typeface="Cambria Math"/>
                          </a:rPr>
                          <m:t>520</m:t>
                        </m:r>
                      </m:e>
                      <m:sup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52740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Zkontroluj výsledky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4             0,09             3600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9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16</m:t>
                        </m:r>
                      </m:den>
                    </m:f>
                  </m:oMath>
                </a14:m>
                <a:r>
                  <a:rPr lang="cs-CZ" dirty="0" smtClean="0"/>
                  <a:t>         1,44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514350" indent="-514350">
                  <a:buAutoNum type="arabicPlain" startAt="64"/>
                </a:pPr>
                <a:r>
                  <a:rPr lang="cs-CZ" dirty="0" smtClean="0"/>
                  <a:t>         0,0016         10000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25</m:t>
                        </m:r>
                      </m:den>
                    </m:f>
                  </m:oMath>
                </a14:m>
                <a:r>
                  <a:rPr lang="cs-CZ" dirty="0" smtClean="0"/>
                  <a:t>         0,0625</a:t>
                </a: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121        0,000025    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—</a:t>
                </a:r>
                <a:r>
                  <a:rPr lang="cs-CZ" dirty="0" smtClean="0"/>
                  <a:t> 225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49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r>
                  <a:rPr lang="cs-CZ" dirty="0" smtClean="0"/>
                  <a:t>        270400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9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65812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Oprav chyby</a:t>
            </a:r>
            <a:br>
              <a:rPr lang="cs-CZ" dirty="0" smtClean="0"/>
            </a:br>
            <a:r>
              <a:rPr lang="cs-CZ" dirty="0" smtClean="0"/>
              <a:t>/</a:t>
            </a:r>
            <a:r>
              <a:rPr lang="cs-CZ" i="1" dirty="0" smtClean="0"/>
              <a:t>použij ke kontrole tabulky/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endParaRPr lang="cs-CZ" dirty="0" smtClean="0"/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31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  =   960</a:t>
                </a: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47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  =   1649</a:t>
                </a: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2,2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 =   4,4</a:t>
                </a: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0,52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=   2,704</a:t>
                </a:r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87651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zkontroluj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endParaRPr lang="cs-CZ" dirty="0" smtClean="0"/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31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  =   961   ( </a:t>
                </a:r>
                <a:r>
                  <a:rPr lang="cs-CZ" dirty="0" smtClean="0">
                    <a:solidFill>
                      <a:srgbClr val="92D050"/>
                    </a:solidFill>
                  </a:rPr>
                  <a:t>ne 960</a:t>
                </a:r>
                <a:r>
                  <a:rPr lang="cs-CZ" dirty="0" smtClean="0"/>
                  <a:t>)</a:t>
                </a: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47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  =   2209 ( </a:t>
                </a:r>
                <a:r>
                  <a:rPr lang="cs-CZ" dirty="0" smtClean="0">
                    <a:solidFill>
                      <a:srgbClr val="92D050"/>
                    </a:solidFill>
                  </a:rPr>
                  <a:t>ne 1649</a:t>
                </a:r>
                <a:r>
                  <a:rPr lang="cs-CZ" dirty="0" smtClean="0"/>
                  <a:t>)</a:t>
                </a: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2,2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 =   4,84  (</a:t>
                </a:r>
                <a:r>
                  <a:rPr lang="cs-CZ" dirty="0" smtClean="0">
                    <a:solidFill>
                      <a:srgbClr val="92D050"/>
                    </a:solidFill>
                  </a:rPr>
                  <a:t>ne 4,4</a:t>
                </a:r>
                <a:r>
                  <a:rPr lang="cs-CZ" dirty="0" smtClean="0"/>
                  <a:t>)</a:t>
                </a: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0,52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=   0,2704 ( </a:t>
                </a:r>
                <a:r>
                  <a:rPr lang="cs-CZ" dirty="0" smtClean="0">
                    <a:solidFill>
                      <a:srgbClr val="92D050"/>
                    </a:solidFill>
                  </a:rPr>
                  <a:t>ne 2,704</a:t>
                </a:r>
                <a:r>
                  <a:rPr lang="cs-CZ" dirty="0" smtClean="0"/>
                  <a:t>)</a:t>
                </a: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60728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 každého dalšího příkladu prováděj odhad přibližného výsledku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dirty="0" smtClean="0"/>
                  <a:t>Vzor: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75,49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≐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80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= 6400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3,147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6872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              </m:t>
                    </m:r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 351,23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0,23456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 0,96012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20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3203848" y="177281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5751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Zkontroluj zaokrouhlení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dirty="0" smtClean="0"/>
                  <a:t>Vzor: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75,49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    ≐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80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  	 = 6400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3,147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    ≐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      	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6872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     ≐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7000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	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 351,23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  ≐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400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	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0,23456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 ≐</m:t>
                    </m:r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0,2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	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 0,96012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≐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	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20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3203848" y="177281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3333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Zkontroluj výsledky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75,49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    ≐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80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   	 = 6400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3,147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    ≐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      	 = 9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6872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     ≐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7000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	 = 49000000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             </m:t>
                    </m:r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 351,23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  ≐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400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	  = 160000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0,23456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≐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0,2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	  = 0,04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 0,96012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≐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	  = 1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20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3203848" y="177281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9314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Ke každému příkladu najdi přesné řešení pomocí kalkulačky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5120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Ke každému příkladu najdi přesný výsledek pomocí kalkulačky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    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75,49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  = 5698,7401 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3,147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  = 9,903609  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6872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   = 47224384</a:t>
                </a:r>
                <a:endParaRPr lang="cs-CZ" i="1" dirty="0" smtClean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             </m:t>
                    </m:r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351,23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=  123362,51  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	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0,23456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= </a:t>
                </a:r>
                <a:r>
                  <a:rPr lang="cs-CZ" dirty="0" smtClean="0">
                    <a:solidFill>
                      <a:schemeClr val="accent2"/>
                    </a:solidFill>
                  </a:rPr>
                  <a:t>5,50180 – 02 </a:t>
                </a:r>
                <a:r>
                  <a:rPr lang="cs-CZ" dirty="0" smtClean="0"/>
                  <a:t>= 0,0550180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0,96012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= </a:t>
                </a:r>
                <a:r>
                  <a:rPr lang="cs-CZ" dirty="0" smtClean="0">
                    <a:solidFill>
                      <a:schemeClr val="accent2"/>
                    </a:solidFill>
                  </a:rPr>
                  <a:t>9,2183 - 01    </a:t>
                </a:r>
                <a:r>
                  <a:rPr lang="cs-CZ" dirty="0" smtClean="0"/>
                  <a:t>= 0,92183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16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3203848" y="177281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3341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Porovnej výsledky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052736"/>
                <a:ext cx="8229600" cy="5073427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75,49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   ≐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80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 =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6400</a:t>
                </a:r>
                <a:r>
                  <a:rPr lang="cs-CZ" dirty="0" smtClean="0"/>
                  <a:t> = </a:t>
                </a:r>
                <a:r>
                  <a:rPr lang="cs-CZ" b="1" dirty="0" smtClean="0"/>
                  <a:t>5698,7401</a:t>
                </a:r>
                <a:r>
                  <a:rPr lang="cs-CZ" dirty="0" smtClean="0"/>
                  <a:t> 	</a:t>
                </a:r>
              </a:p>
              <a:p>
                <a:pPr marL="0" indent="0">
                  <a:buNone/>
                </a:pP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3,147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   ≐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    =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9</a:t>
                </a:r>
                <a:r>
                  <a:rPr lang="cs-CZ" dirty="0"/>
                  <a:t> </a:t>
                </a:r>
                <a:r>
                  <a:rPr lang="cs-CZ" dirty="0" smtClean="0"/>
                  <a:t>= </a:t>
                </a:r>
                <a:r>
                  <a:rPr lang="cs-CZ" b="1" dirty="0" smtClean="0"/>
                  <a:t>9,903609</a:t>
                </a:r>
              </a:p>
              <a:p>
                <a:pPr marL="0" indent="0">
                  <a:buNone/>
                </a:pP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6872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 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≐</m:t>
                    </m:r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7000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=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49000000</a:t>
                </a:r>
                <a:r>
                  <a:rPr lang="cs-CZ" dirty="0" smtClean="0"/>
                  <a:t> = </a:t>
                </a:r>
                <a:r>
                  <a:rPr lang="cs-CZ" b="1" dirty="0" smtClean="0"/>
                  <a:t>47224384</a:t>
                </a:r>
                <a:endParaRPr lang="cs-CZ" b="1" i="1" dirty="0" smtClean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 351,23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≐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400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=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160000</a:t>
                </a:r>
                <a:r>
                  <a:rPr lang="cs-CZ" dirty="0" smtClean="0"/>
                  <a:t> = </a:t>
                </a:r>
                <a:r>
                  <a:rPr lang="cs-CZ" b="1" dirty="0" smtClean="0"/>
                  <a:t>123362,51</a:t>
                </a:r>
                <a:r>
                  <a:rPr lang="cs-CZ" dirty="0" smtClean="0"/>
                  <a:t> </a:t>
                </a:r>
              </a:p>
              <a:p>
                <a:pPr marL="0" indent="0">
                  <a:buNone/>
                </a:pP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0,23456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≐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0,2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=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0,04</a:t>
                </a:r>
              </a:p>
              <a:p>
                <a:pPr marL="0" indent="0">
                  <a:buNone/>
                </a:pPr>
                <a:r>
                  <a:rPr lang="cs-CZ" dirty="0"/>
                  <a:t>	</a:t>
                </a:r>
                <a:r>
                  <a:rPr lang="cs-CZ" dirty="0" smtClean="0"/>
                  <a:t>		    = 5,50180 – 02 = </a:t>
                </a:r>
                <a:r>
                  <a:rPr lang="cs-CZ" b="1" dirty="0" smtClean="0"/>
                  <a:t>0,0550180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 0,96012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≐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	    =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1</a:t>
                </a:r>
              </a:p>
              <a:p>
                <a:pPr marL="0" indent="0">
                  <a:buNone/>
                </a:pPr>
                <a:r>
                  <a:rPr lang="cs-CZ" dirty="0"/>
                  <a:t>	</a:t>
                </a:r>
                <a:r>
                  <a:rPr lang="cs-CZ" dirty="0" smtClean="0"/>
                  <a:t>		    = 9,2183 - 01    = </a:t>
                </a:r>
                <a:r>
                  <a:rPr lang="cs-CZ" b="1" dirty="0" smtClean="0"/>
                  <a:t>0,92183</a:t>
                </a:r>
                <a:endParaRPr lang="cs-CZ" b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052736"/>
                <a:ext cx="8229600" cy="5073427"/>
              </a:xfrm>
              <a:blipFill rotWithShape="1">
                <a:blip r:embed="rId2"/>
                <a:stretch>
                  <a:fillRect t="-18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3203848" y="177281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2980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co nejpřesněji určit mocniny pomocí tabulek?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75,49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≐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75,5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755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i="1" dirty="0" smtClean="0">
                    <a:latin typeface="Cambria Math"/>
                  </a:rPr>
                  <a:t>∙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latin typeface="Cambria Math"/>
                          </a:rPr>
                          <m:t> 0,1</m:t>
                        </m:r>
                      </m:e>
                      <m:sup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i="1" dirty="0" smtClean="0">
                        <a:latin typeface="Cambria Math"/>
                      </a:rPr>
                      <m:t>=</m:t>
                    </m:r>
                  </m:oMath>
                </a14:m>
                <a:r>
                  <a:rPr lang="cs-CZ" i="1" dirty="0" smtClean="0">
                    <a:latin typeface="Cambria Math"/>
                  </a:rPr>
                  <a:t> </a:t>
                </a:r>
                <a:r>
                  <a:rPr lang="cs-CZ" dirty="0" smtClean="0">
                    <a:latin typeface="Cambria Math"/>
                  </a:rPr>
                  <a:t>5700,25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  </m:t>
                    </m:r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3,147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6872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  </m:t>
                    </m:r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351,23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0,23456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 0,96012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20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3203848" y="177281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478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co nejpřesněji určit mocniny pomocí tabulek?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75,49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≐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75,5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755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i="1" dirty="0" smtClean="0">
                    <a:latin typeface="Cambria Math"/>
                  </a:rPr>
                  <a:t>∙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latin typeface="Cambria Math"/>
                          </a:rPr>
                          <m:t> 0,1</m:t>
                        </m:r>
                      </m:e>
                      <m:sup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i="1" dirty="0" smtClean="0">
                        <a:latin typeface="Cambria Math"/>
                      </a:rPr>
                      <m:t>=</m:t>
                    </m:r>
                  </m:oMath>
                </a14:m>
                <a:r>
                  <a:rPr lang="cs-CZ" i="1" dirty="0" smtClean="0">
                    <a:latin typeface="Cambria Math"/>
                  </a:rPr>
                  <a:t> </a:t>
                </a:r>
                <a:r>
                  <a:rPr lang="cs-CZ" dirty="0" smtClean="0">
                    <a:latin typeface="Cambria Math"/>
                  </a:rPr>
                  <a:t>5700,25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  </m:t>
                    </m:r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3,147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≐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3,15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= 9,9225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6872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≐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6870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= 47196900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  </m:t>
                    </m:r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351,23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≐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351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= 123201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0,23456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≐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0,235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=0,055225</m:t>
                    </m:r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 0,96012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≐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0,96</m:t>
                        </m:r>
                        <m:r>
                          <a:rPr lang="cs-CZ" b="0" i="1" smtClean="0">
                            <a:solidFill>
                              <a:schemeClr val="accent2"/>
                            </a:solidFill>
                            <a:latin typeface="Cambria Math"/>
                          </a:rPr>
                          <m:t>0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= 0,9216</a:t>
                </a:r>
                <a:r>
                  <a:rPr lang="cs-CZ" dirty="0" smtClean="0">
                    <a:solidFill>
                      <a:schemeClr val="accent2"/>
                    </a:solidFill>
                  </a:rPr>
                  <a:t>00</a:t>
                </a:r>
                <a:endParaRPr lang="cs-CZ" dirty="0">
                  <a:solidFill>
                    <a:schemeClr val="accent2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20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3203848" y="177281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1426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Porovnejme shodu výsledků získaných pomocí kalkulačky  a tabulek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     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75,49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    = </a:t>
                </a:r>
                <a:r>
                  <a:rPr lang="cs-CZ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569</a:t>
                </a:r>
                <a:r>
                  <a:rPr lang="cs-CZ" dirty="0" smtClean="0"/>
                  <a:t>8,7401   = </a:t>
                </a:r>
                <a:r>
                  <a:rPr lang="cs-CZ" dirty="0" smtClean="0">
                    <a:solidFill>
                      <a:schemeClr val="accent6">
                        <a:lumMod val="75000"/>
                      </a:schemeClr>
                    </a:solidFill>
                    <a:latin typeface="Cambria Math"/>
                  </a:rPr>
                  <a:t>570</a:t>
                </a:r>
                <a:r>
                  <a:rPr lang="cs-CZ" dirty="0" smtClean="0">
                    <a:latin typeface="Cambria Math"/>
                  </a:rPr>
                  <a:t>0,25</a:t>
                </a: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3,147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    = </a:t>
                </a:r>
                <a:r>
                  <a:rPr lang="cs-CZ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9,90</a:t>
                </a:r>
                <a:r>
                  <a:rPr lang="cs-CZ" dirty="0" smtClean="0"/>
                  <a:t>3609  </a:t>
                </a:r>
                <a:r>
                  <a:rPr lang="cs-CZ" dirty="0"/>
                  <a:t> </a:t>
                </a:r>
                <a:r>
                  <a:rPr lang="cs-CZ" dirty="0" smtClean="0"/>
                  <a:t>  = </a:t>
                </a:r>
                <a:r>
                  <a:rPr lang="cs-CZ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9,92</a:t>
                </a:r>
                <a:r>
                  <a:rPr lang="cs-CZ" dirty="0" smtClean="0"/>
                  <a:t>25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6872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     = </a:t>
                </a:r>
                <a:r>
                  <a:rPr lang="cs-CZ" dirty="0">
                    <a:solidFill>
                      <a:schemeClr val="accent6">
                        <a:lumMod val="75000"/>
                      </a:schemeClr>
                    </a:solidFill>
                  </a:rPr>
                  <a:t>472</a:t>
                </a:r>
                <a:r>
                  <a:rPr lang="cs-CZ" dirty="0"/>
                  <a:t>24384 </a:t>
                </a:r>
                <a:r>
                  <a:rPr lang="cs-CZ" dirty="0" smtClean="0"/>
                  <a:t>   = </a:t>
                </a:r>
                <a:r>
                  <a:rPr lang="cs-CZ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471</a:t>
                </a:r>
                <a:r>
                  <a:rPr lang="cs-CZ" dirty="0" smtClean="0"/>
                  <a:t>96900</a:t>
                </a:r>
                <a:endParaRPr lang="cs-CZ" i="1" dirty="0" smtClean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       </m:t>
                    </m:r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351,23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 = </a:t>
                </a:r>
                <a:r>
                  <a:rPr lang="cs-CZ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123</a:t>
                </a:r>
                <a:r>
                  <a:rPr lang="cs-CZ" dirty="0" smtClean="0"/>
                  <a:t>362,51   </a:t>
                </a:r>
                <a:r>
                  <a:rPr lang="cs-CZ" dirty="0"/>
                  <a:t>= </a:t>
                </a:r>
                <a:r>
                  <a:rPr lang="cs-CZ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123</a:t>
                </a:r>
                <a:r>
                  <a:rPr lang="cs-CZ" dirty="0" smtClean="0"/>
                  <a:t>201 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0,23456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= </a:t>
                </a:r>
                <a:r>
                  <a:rPr lang="cs-CZ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0,055</a:t>
                </a:r>
                <a:r>
                  <a:rPr lang="cs-CZ" dirty="0" smtClean="0"/>
                  <a:t>0180   = </a:t>
                </a:r>
                <a14:m>
                  <m:oMath xmlns:m="http://schemas.openxmlformats.org/officeDocument/2006/math">
                    <m:r>
                      <a:rPr lang="cs-CZ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0,055</m:t>
                    </m:r>
                    <m:r>
                      <a:rPr lang="cs-CZ" i="1">
                        <a:latin typeface="Cambria Math"/>
                      </a:rPr>
                      <m:t>225</m:t>
                    </m:r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0,96012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= </a:t>
                </a:r>
                <a:r>
                  <a:rPr lang="cs-CZ" dirty="0">
                    <a:solidFill>
                      <a:schemeClr val="accent6">
                        <a:lumMod val="75000"/>
                      </a:schemeClr>
                    </a:solidFill>
                  </a:rPr>
                  <a:t>0,921</a:t>
                </a:r>
                <a:r>
                  <a:rPr lang="cs-CZ" dirty="0"/>
                  <a:t>83 </a:t>
                </a:r>
                <a:r>
                  <a:rPr lang="cs-CZ" dirty="0" smtClean="0"/>
                  <a:t>      = </a:t>
                </a:r>
                <a:r>
                  <a:rPr lang="cs-CZ" dirty="0">
                    <a:solidFill>
                      <a:schemeClr val="accent6">
                        <a:lumMod val="75000"/>
                      </a:schemeClr>
                    </a:solidFill>
                  </a:rPr>
                  <a:t>0,921</a:t>
                </a:r>
                <a:r>
                  <a:rPr lang="cs-CZ" dirty="0"/>
                  <a:t>6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3203848" y="177281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3003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341</TotalTime>
  <Words>812</Words>
  <Application>Microsoft Office PowerPoint</Application>
  <PresentationFormat>Předvádění na obrazovce (4:3)</PresentationFormat>
  <Paragraphs>141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systému Office</vt:lpstr>
      <vt:lpstr>Prezentace aplikace PowerPoint</vt:lpstr>
      <vt:lpstr>Prezentace aplikace PowerPoint</vt:lpstr>
      <vt:lpstr>Prezentace aplikace PowerPoint</vt:lpstr>
      <vt:lpstr>Druhá mocnina čísel</vt:lpstr>
      <vt:lpstr>Zopakujme</vt:lpstr>
      <vt:lpstr>Počítejme zpaměti</vt:lpstr>
      <vt:lpstr>Prezentace aplikace PowerPoint</vt:lpstr>
      <vt:lpstr>Prezentace aplikace PowerPoint</vt:lpstr>
      <vt:lpstr>Prezentace aplikace PowerPoint</vt:lpstr>
      <vt:lpstr>Prezentace aplikace PowerPoint</vt:lpstr>
      <vt:lpstr>Vypracuj samostatně do sešitu</vt:lpstr>
      <vt:lpstr>Zkontroluj výsledky</vt:lpstr>
      <vt:lpstr>Oprav chyby /použij ke kontrole tabulky/</vt:lpstr>
      <vt:lpstr>zkontroluj</vt:lpstr>
      <vt:lpstr>U každého dalšího příkladu prováděj odhad přibližného výsledku</vt:lpstr>
      <vt:lpstr>Zkontroluj zaokrouhlení</vt:lpstr>
      <vt:lpstr>Zkontroluj výsledky</vt:lpstr>
      <vt:lpstr>Ke každému příkladu najdi přesné řešení pomocí kalkulačky</vt:lpstr>
      <vt:lpstr>Ke každému příkladu najdi přesný výsledek pomocí kalkulačky</vt:lpstr>
      <vt:lpstr>Porovnej výsledky</vt:lpstr>
      <vt:lpstr>Jak co nejpřesněji určit mocniny pomocí tabulek?</vt:lpstr>
      <vt:lpstr>Jak co nejpřesněji určit mocniny pomocí tabulek?</vt:lpstr>
      <vt:lpstr>Porovnejme shodu výsledků získaných pomocí kalkulačky  a tabulek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Druhá mocnina čísel</dc:title>
  <dc:creator>mrkackovav</dc:creator>
  <cp:lastModifiedBy>mrkackovav</cp:lastModifiedBy>
  <cp:revision>33</cp:revision>
  <dcterms:created xsi:type="dcterms:W3CDTF">2012-11-19T20:32:49Z</dcterms:created>
  <dcterms:modified xsi:type="dcterms:W3CDTF">2012-12-01T22:17:46Z</dcterms:modified>
</cp:coreProperties>
</file>