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64" r:id="rId3"/>
    <p:sldId id="260" r:id="rId4"/>
    <p:sldId id="261" r:id="rId5"/>
    <p:sldId id="262" r:id="rId6"/>
    <p:sldId id="25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</a:t>
          </a:r>
          <a:r>
            <a:rPr lang="cs-CZ" smtClean="0"/>
            <a:t>, </a:t>
          </a:r>
          <a:br>
            <a:rPr lang="cs-CZ" smtClean="0"/>
          </a:br>
          <a:r>
            <a:rPr lang="cs-CZ" smtClean="0"/>
            <a:t>okres </a:t>
          </a:r>
          <a:r>
            <a:rPr lang="cs-CZ" dirty="0" smtClean="0"/>
            <a:t>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</a:t>
          </a:r>
          <a:r>
            <a:rPr lang="cs-CZ" smtClean="0"/>
            <a:t>Eva Procházková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 smtClean="0"/>
            <a:t>Název: </a:t>
          </a:r>
          <a:r>
            <a:rPr lang="cs-CZ" dirty="0" smtClean="0"/>
            <a:t>VY_32_INOVACE_07_Les jako přírodní společenstvo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Les jako přírodní společenstvo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/>
            <a:t>Číslo projektu</a:t>
          </a:r>
          <a:r>
            <a:rPr lang="cs-CZ" smtClean="0"/>
            <a:t>: CZ.1.07/1.4.00/21.2649</a:t>
          </a:r>
          <a:endParaRPr lang="cs-CZ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</a:t>
          </a:r>
          <a:r>
            <a:rPr lang="cs-CZ" sz="1800" kern="1200" dirty="0" smtClean="0"/>
            <a:t>Základní škola Dobříč</a:t>
          </a:r>
          <a:r>
            <a:rPr lang="cs-CZ" sz="1800" kern="1200" smtClean="0"/>
            <a:t>, </a:t>
          </a:r>
          <a:br>
            <a:rPr lang="cs-CZ" sz="1800" kern="1200" smtClean="0"/>
          </a:br>
          <a:r>
            <a:rPr lang="cs-CZ" sz="1800" kern="1200" smtClean="0"/>
            <a:t>okres </a:t>
          </a:r>
          <a:r>
            <a:rPr lang="cs-CZ" sz="1800" kern="1200" dirty="0" smtClean="0"/>
            <a:t>Plzeň - sever, příspěvková organizace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</a:t>
          </a:r>
          <a:r>
            <a:rPr lang="cs-CZ" sz="1800" kern="1200" smtClean="0"/>
            <a:t>Eva Procházková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 </a:t>
          </a:r>
          <a:r>
            <a:rPr lang="cs-CZ" sz="1800" kern="1200" dirty="0" smtClean="0"/>
            <a:t>VY_32_INOVACE_07_Les jako přírodní společenstvo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Les jako přírodní společenstvo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/>
            <a:t>Číslo projektu</a:t>
          </a:r>
          <a:r>
            <a:rPr lang="cs-CZ" sz="1800" kern="1200" smtClean="0"/>
            <a:t>: CZ.1.07/1.4.00/21.2649</a:t>
          </a:r>
          <a:endParaRPr lang="cs-CZ" sz="1800" kern="120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0CEA8C-4BCE-4ED7-9B69-E970A9D800B4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EAC327-D8D9-4144-9BF6-F3177C8DF0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64214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dopisují slova pod textem na správná místa v textu.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44241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pracují buď</a:t>
            </a:r>
            <a:r>
              <a:rPr lang="cs-CZ" baseline="0" dirty="0" smtClean="0"/>
              <a:t> samostatně do svých sešitů nebo společně na tabuli.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8641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pracují společně s učitelem, kroužkují správné odpovědi. Možno využít jako samostatnou práci do sešitů.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21777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13" Type="http://schemas.openxmlformats.org/officeDocument/2006/relationships/image" Target="../media/image12.png"/><Relationship Id="rId3" Type="http://schemas.openxmlformats.org/officeDocument/2006/relationships/image" Target="../media/image2.wmf"/><Relationship Id="rId7" Type="http://schemas.openxmlformats.org/officeDocument/2006/relationships/image" Target="../media/image6.wmf"/><Relationship Id="rId12" Type="http://schemas.openxmlformats.org/officeDocument/2006/relationships/image" Target="../media/image11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wmf"/><Relationship Id="rId11" Type="http://schemas.openxmlformats.org/officeDocument/2006/relationships/image" Target="../media/image10.wmf"/><Relationship Id="rId5" Type="http://schemas.openxmlformats.org/officeDocument/2006/relationships/image" Target="../media/image4.wmf"/><Relationship Id="rId10" Type="http://schemas.openxmlformats.org/officeDocument/2006/relationships/image" Target="../media/image9.wmf"/><Relationship Id="rId4" Type="http://schemas.openxmlformats.org/officeDocument/2006/relationships/image" Target="../media/image3.wmf"/><Relationship Id="rId9" Type="http://schemas.openxmlformats.org/officeDocument/2006/relationships/image" Target="../media/image8.wmf"/><Relationship Id="rId14" Type="http://schemas.openxmlformats.org/officeDocument/2006/relationships/image" Target="../media/image13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169795288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2"/>
          <p:cNvSpPr>
            <a:spLocks noGrp="1"/>
          </p:cNvSpPr>
          <p:nvPr/>
        </p:nvSpPr>
        <p:spPr>
          <a:xfrm>
            <a:off x="457200" y="1166019"/>
            <a:ext cx="8229600" cy="50712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dirty="0" smtClean="0"/>
              <a:t>  </a:t>
            </a:r>
            <a:endParaRPr lang="cs-CZ" dirty="0"/>
          </a:p>
          <a:p>
            <a:endParaRPr lang="cs-CZ" dirty="0"/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611560" y="1556792"/>
            <a:ext cx="8352928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Materiál je určený pro žáky 4. ročníku, pro výuku </a:t>
            </a:r>
            <a:r>
              <a:rPr lang="cs-CZ" sz="2800" dirty="0" smtClean="0"/>
              <a:t>přírodovědy.</a:t>
            </a:r>
            <a:endParaRPr lang="cs-CZ" sz="28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Prezentace na interaktivní </a:t>
            </a:r>
            <a:r>
              <a:rPr lang="cs-CZ" sz="2800" dirty="0" smtClean="0"/>
              <a:t>tabuli.</a:t>
            </a:r>
            <a:endParaRPr lang="cs-CZ" sz="28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První část je určena pro výklad nového učiva , další část lze využít pro samostatnou práci </a:t>
            </a:r>
            <a:r>
              <a:rPr lang="cs-CZ" sz="2800" dirty="0" smtClean="0"/>
              <a:t>žáků.</a:t>
            </a:r>
            <a:endParaRPr lang="cs-CZ" sz="28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Pomůcky: interaktivní pero, fixy na interaktivní </a:t>
            </a:r>
            <a:r>
              <a:rPr lang="cs-CZ" sz="2800" dirty="0" smtClean="0"/>
              <a:t>tabuli.</a:t>
            </a:r>
            <a:endParaRPr lang="cs-CZ" sz="28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Inovace: interaktivní způsob </a:t>
            </a:r>
            <a:r>
              <a:rPr lang="cs-CZ" sz="2800" dirty="0" smtClean="0"/>
              <a:t>učení.</a:t>
            </a:r>
            <a:endParaRPr lang="cs-CZ" sz="28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Metodické pokyny: žáci doplňují  text, kroužkují správné </a:t>
            </a:r>
            <a:r>
              <a:rPr lang="cs-CZ" sz="2800" dirty="0" smtClean="0"/>
              <a:t>odpovědi.</a:t>
            </a:r>
            <a:endParaRPr lang="cs-CZ" sz="2800" dirty="0"/>
          </a:p>
          <a:p>
            <a:endParaRPr lang="cs-CZ" sz="28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26318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bg1"/>
                </a:solidFill>
              </a:rPr>
              <a:t>LES JAKO PŘÍRODNÍ SPOLEČENSTVO </a:t>
            </a:r>
            <a:endParaRPr lang="cs-CZ" sz="3600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>
                <a:solidFill>
                  <a:srgbClr val="FF0000"/>
                </a:solidFill>
              </a:rPr>
              <a:t>Lesní stromy, lesní podrost a zvířata v lese tvoří lesní přírodní společenstvo.</a:t>
            </a:r>
            <a:endParaRPr lang="cs-CZ" sz="24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400" dirty="0" smtClean="0"/>
              <a:t>Lesní stromy: ………………………., ………………………, ……………………,</a:t>
            </a:r>
          </a:p>
          <a:p>
            <a:pPr marL="0" indent="0">
              <a:buNone/>
            </a:pPr>
            <a:r>
              <a:rPr lang="cs-CZ" sz="2400" dirty="0" smtClean="0"/>
              <a:t>………………….., ………………………, ………………………, …………………… .</a:t>
            </a:r>
          </a:p>
          <a:p>
            <a:pPr marL="0" indent="0">
              <a:buNone/>
            </a:pPr>
            <a:r>
              <a:rPr lang="cs-CZ" sz="2400" dirty="0" smtClean="0"/>
              <a:t>Lesní podrost: …………………….., ………………………., ………………….. .</a:t>
            </a:r>
          </a:p>
          <a:p>
            <a:pPr marL="0" indent="0">
              <a:buNone/>
            </a:pPr>
            <a:r>
              <a:rPr lang="cs-CZ" sz="2400" dirty="0" smtClean="0"/>
              <a:t>Lesní živočichové: ………………., ……………………….., …………………..,</a:t>
            </a:r>
          </a:p>
          <a:p>
            <a:pPr marL="0" indent="0">
              <a:buNone/>
            </a:pPr>
            <a:r>
              <a:rPr lang="cs-CZ" sz="2400" dirty="0" smtClean="0"/>
              <a:t>………………….. ,…………………….., …………………………, …………………. .</a:t>
            </a:r>
          </a:p>
          <a:p>
            <a:pPr marL="0" indent="0">
              <a:buNone/>
            </a:pPr>
            <a:r>
              <a:rPr lang="cs-CZ" sz="2400" dirty="0">
                <a:solidFill>
                  <a:schemeClr val="accent6">
                    <a:lumMod val="75000"/>
                  </a:schemeClr>
                </a:solidFill>
              </a:rPr>
              <a:t>h</a:t>
            </a:r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řib, strakapoud, borovice, sova, smrk, mech, bříza, borůvka,</a:t>
            </a:r>
          </a:p>
          <a:p>
            <a:pPr marL="0" indent="0">
              <a:buNone/>
            </a:pPr>
            <a:r>
              <a:rPr lang="cs-CZ" sz="2400" dirty="0">
                <a:solidFill>
                  <a:schemeClr val="accent6">
                    <a:lumMod val="75000"/>
                  </a:schemeClr>
                </a:solidFill>
              </a:rPr>
              <a:t>d</a:t>
            </a:r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ub, ještěrka, javor, jedle, zmije, buk, jezevec, veverka, srna</a:t>
            </a:r>
          </a:p>
        </p:txBody>
      </p:sp>
    </p:spTree>
    <p:extLst>
      <p:ext uri="{BB962C8B-B14F-4D97-AF65-F5344CB8AC3E}">
        <p14:creationId xmlns:p14="http://schemas.microsoft.com/office/powerpoint/2010/main" val="2598528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Samostatná práce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Obrázky živočichů rozděl do dvou skupin. První skupina bude obsahovat živočichy žijící v lese a druhá skupina živočichy, kteří v lese nežijí.</a:t>
            </a:r>
            <a:endParaRPr lang="cs-CZ" sz="2800" dirty="0"/>
          </a:p>
        </p:txBody>
      </p:sp>
      <p:pic>
        <p:nvPicPr>
          <p:cNvPr id="1026" name="Picture 2" descr="C:\Users\ProchazkovaE\AppData\Local\Microsoft\Windows\Temporary Internet Files\Content.IE5\JDMGALS6\MC90035615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502" y="3143438"/>
            <a:ext cx="829818" cy="906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rochazkovaE\AppData\Local\Microsoft\Windows\Temporary Internet Files\Content.IE5\JDMGALS6\MC90005296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4921"/>
            <a:ext cx="1811426" cy="1084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rochazkovaE\AppData\Local\Microsoft\Windows\Temporary Internet Files\Content.IE5\O5OWQL3P\MC90032647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494697"/>
            <a:ext cx="1360621" cy="1110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ProchazkovaE\AppData\Local\Microsoft\Windows\Temporary Internet Files\Content.IE5\JDMGALS6\MC90003046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0573" y="3317757"/>
            <a:ext cx="1807731" cy="1243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ProchazkovaE\AppData\Local\Microsoft\Windows\Temporary Internet Files\Content.IE5\VA2H4KKW\MC900084010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709736"/>
            <a:ext cx="2087532" cy="1333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ProchazkovaE\AppData\Local\Microsoft\Windows\Temporary Internet Files\Content.IE5\O5OWQL3P\MC900441419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3296" y="4496643"/>
            <a:ext cx="609029" cy="814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ProchazkovaE\AppData\Local\Microsoft\Windows\Temporary Internet Files\Content.IE5\JDMGALS6\MC900084048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4537300"/>
            <a:ext cx="905713" cy="1202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ProchazkovaE\AppData\Local\Microsoft\Windows\Temporary Internet Files\Content.IE5\R6TMH8UR\MC900346987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7513" y="5204614"/>
            <a:ext cx="1591201" cy="1051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ProchazkovaE\AppData\Local\Microsoft\Windows\Temporary Internet Files\Content.IE5\VA2H4KKW\MC900083870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1952" y="3405190"/>
            <a:ext cx="1391718" cy="743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ProchazkovaE\AppData\Local\Microsoft\Windows\Temporary Internet Files\Content.IE5\O5OWQL3P\MC900332378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1953" y="5510653"/>
            <a:ext cx="1174106" cy="888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ProchazkovaE\AppData\Local\Microsoft\Windows\Temporary Internet Files\Content.IE5\JDMGALS6\MC900438020[1]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421067"/>
            <a:ext cx="1126430" cy="1126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ProchazkovaE\AppData\Local\Microsoft\Windows\Temporary Internet Files\Content.IE5\JDMGALS6\MC900052612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2063" y="4794579"/>
            <a:ext cx="1244749" cy="125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886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Jak znáš lesní zvířata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Je divoké prase všežravec?                        </a:t>
            </a:r>
            <a:r>
              <a:rPr lang="cs-CZ" sz="2400" dirty="0" smtClean="0">
                <a:solidFill>
                  <a:srgbClr val="00B050"/>
                </a:solidFill>
              </a:rPr>
              <a:t>ano - ne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Jak se jmenuje mládě srnky?             </a:t>
            </a:r>
            <a:r>
              <a:rPr lang="cs-CZ" sz="2400" dirty="0" smtClean="0">
                <a:solidFill>
                  <a:srgbClr val="00B050"/>
                </a:solidFill>
              </a:rPr>
              <a:t>kolouch - srnče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Čím se živí sova?                                  </a:t>
            </a:r>
            <a:r>
              <a:rPr lang="cs-CZ" sz="2400" dirty="0" smtClean="0">
                <a:solidFill>
                  <a:srgbClr val="00B050"/>
                </a:solidFill>
              </a:rPr>
              <a:t>semínky - hraboši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Má samice jelena parohy?                         </a:t>
            </a:r>
            <a:r>
              <a:rPr lang="cs-CZ" sz="2400" dirty="0" smtClean="0">
                <a:solidFill>
                  <a:srgbClr val="00B050"/>
                </a:solidFill>
              </a:rPr>
              <a:t>ano - ne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Jaká jsou mláďata prasete divokého?  </a:t>
            </a:r>
            <a:r>
              <a:rPr lang="cs-CZ" sz="2400" dirty="0" smtClean="0">
                <a:solidFill>
                  <a:srgbClr val="00B050"/>
                </a:solidFill>
              </a:rPr>
              <a:t>pruhovaná - puntíkatá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Jaké má daněk parohy?                      </a:t>
            </a:r>
            <a:r>
              <a:rPr lang="cs-CZ" sz="2400" dirty="0" smtClean="0">
                <a:solidFill>
                  <a:srgbClr val="00B050"/>
                </a:solidFill>
              </a:rPr>
              <a:t>lžícovité - lopatovité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Spí jezevec zimním spánkem?                   </a:t>
            </a:r>
            <a:r>
              <a:rPr lang="cs-CZ" sz="2400" dirty="0" smtClean="0">
                <a:solidFill>
                  <a:srgbClr val="00B050"/>
                </a:solidFill>
              </a:rPr>
              <a:t>ano - ne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Liška přenáší nebezpečnou nemoc.  </a:t>
            </a:r>
            <a:r>
              <a:rPr lang="cs-CZ" sz="2400" dirty="0" err="1" smtClean="0">
                <a:solidFill>
                  <a:srgbClr val="00B050"/>
                </a:solidFill>
              </a:rPr>
              <a:t>mixomatózu</a:t>
            </a:r>
            <a:r>
              <a:rPr lang="cs-CZ" sz="2400" dirty="0" smtClean="0">
                <a:solidFill>
                  <a:srgbClr val="00B050"/>
                </a:solidFill>
              </a:rPr>
              <a:t> - vzteklinu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Přespává veverka zimu?                              </a:t>
            </a:r>
            <a:r>
              <a:rPr lang="cs-CZ" sz="2400" dirty="0" smtClean="0">
                <a:solidFill>
                  <a:srgbClr val="00B050"/>
                </a:solidFill>
              </a:rPr>
              <a:t>ano - ne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Umí zajíc plavat?                                           </a:t>
            </a:r>
            <a:r>
              <a:rPr lang="cs-CZ" sz="2400" dirty="0" smtClean="0">
                <a:solidFill>
                  <a:srgbClr val="00B050"/>
                </a:solidFill>
              </a:rPr>
              <a:t>ano - ne</a:t>
            </a:r>
          </a:p>
          <a:p>
            <a:pPr marL="0" indent="0">
              <a:buNone/>
            </a:pPr>
            <a:endParaRPr lang="cs-CZ" sz="2400" dirty="0" smtClean="0"/>
          </a:p>
          <a:p>
            <a:pPr marL="514350" indent="-514350">
              <a:buFont typeface="+mj-lt"/>
              <a:buAutoNum type="arabicPeriod"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494538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http://microsoft.com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215</TotalTime>
  <Words>333</Words>
  <Application>Microsoft Office PowerPoint</Application>
  <PresentationFormat>Předvádění na obrazovce (4:3)</PresentationFormat>
  <Paragraphs>43</Paragraphs>
  <Slides>6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Anotace</vt:lpstr>
      <vt:lpstr>LES JAKO PŘÍRODNÍ SPOLEČENSTVO </vt:lpstr>
      <vt:lpstr>Samostatná práce</vt:lpstr>
      <vt:lpstr>Jak znáš lesní zvířata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Martin Králík</cp:lastModifiedBy>
  <cp:revision>32</cp:revision>
  <dcterms:created xsi:type="dcterms:W3CDTF">2011-08-21T15:31:45Z</dcterms:created>
  <dcterms:modified xsi:type="dcterms:W3CDTF">2012-03-09T19:13:29Z</dcterms:modified>
</cp:coreProperties>
</file>