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57" r:id="rId3"/>
    <p:sldId id="275" r:id="rId4"/>
    <p:sldId id="277" r:id="rId5"/>
    <p:sldId id="300" r:id="rId6"/>
    <p:sldId id="290" r:id="rId7"/>
    <p:sldId id="291" r:id="rId8"/>
    <p:sldId id="292" r:id="rId9"/>
    <p:sldId id="278" r:id="rId10"/>
    <p:sldId id="294" r:id="rId11"/>
    <p:sldId id="295" r:id="rId12"/>
    <p:sldId id="276" r:id="rId13"/>
    <p:sldId id="296" r:id="rId14"/>
    <p:sldId id="297" r:id="rId15"/>
    <p:sldId id="298" r:id="rId16"/>
    <p:sldId id="279" r:id="rId17"/>
    <p:sldId id="299" r:id="rId18"/>
    <p:sldId id="280" r:id="rId19"/>
    <p:sldId id="281" r:id="rId20"/>
    <p:sldId id="282" r:id="rId21"/>
    <p:sldId id="272" r:id="rId22"/>
    <p:sldId id="273" r:id="rId23"/>
    <p:sldId id="293" r:id="rId2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>
        <p:scale>
          <a:sx n="100" d="100"/>
          <a:sy n="100" d="100"/>
        </p:scale>
        <p:origin x="-498" y="57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viewProps" Target="view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F11A24-8347-4A1A-9C56-DB83ACFB06C4}" type="datetimeFigureOut">
              <a:rPr lang="cs-CZ"/>
              <a:pPr>
                <a:defRPr/>
              </a:pPr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760B3C-5B26-4075-BAC9-AD0646A766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A40910-E26B-4A48-985F-664576CEE69E}" type="datetimeFigureOut">
              <a:rPr lang="cs-CZ"/>
              <a:pPr>
                <a:defRPr/>
              </a:pPr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FA8675-406A-4BB1-B892-60CCAEC312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FA4A5C-FD2A-4952-935A-2FFB96FEB17F}" type="datetimeFigureOut">
              <a:rPr lang="cs-CZ"/>
              <a:pPr>
                <a:defRPr/>
              </a:pPr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3491C1-FC67-4DB2-B935-565639E7BC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7F3BC4-1675-4D50-8237-47C8BD6E77D4}" type="datetimeFigureOut">
              <a:rPr lang="cs-CZ"/>
              <a:pPr>
                <a:defRPr/>
              </a:pPr>
              <a:t>2.12.2012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069624-E8C8-4523-9399-72FA75576F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E51ABC-58B7-461C-99D6-28125D79BBB4}" type="datetimeFigureOut">
              <a:rPr lang="cs-CZ"/>
              <a:pPr>
                <a:defRPr/>
              </a:pPr>
              <a:t>2.12.2012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8E597E-1656-452F-A2EE-E308C436B6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76C90-F230-40AA-80B8-9AF4C4D25007}" type="datetimeFigureOut">
              <a:rPr lang="cs-CZ"/>
              <a:pPr>
                <a:defRPr/>
              </a:pPr>
              <a:t>2.12.2012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FCD20-9224-4761-A18A-1AF8C83478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9D019A-1F0B-489D-9901-AD41260C879D}" type="datetimeFigureOut">
              <a:rPr lang="cs-CZ"/>
              <a:pPr>
                <a:defRPr/>
              </a:pPr>
              <a:t>2.12.2012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A1AAC3-C4AE-413C-9B82-71638AACB4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6C667D-8C98-426E-BB9B-9869329C7AE7}" type="datetimeFigureOut">
              <a:rPr lang="cs-CZ"/>
              <a:pPr>
                <a:defRPr/>
              </a:pPr>
              <a:t>2.12.2012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54ECE1-CDDC-463E-A7F0-12901F8225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7E94F2-E326-474E-B1CF-430AB0D2AFEB}" type="datetimeFigureOut">
              <a:rPr lang="cs-CZ"/>
              <a:pPr>
                <a:defRPr/>
              </a:pPr>
              <a:t>2.12.2012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C3705C-B499-4848-9CFE-0F15B785B6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56B3F6-1CF9-4964-8F15-BF141671D63E}" type="datetimeFigureOut">
              <a:rPr lang="cs-CZ"/>
              <a:pPr>
                <a:defRPr/>
              </a:pPr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B4BDC1-D772-4B00-A592-36B10A07D4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68711-B9AC-46C2-A7E3-D899E23936BB}" type="datetimeFigureOut">
              <a:rPr lang="cs-CZ"/>
              <a:pPr>
                <a:defRPr/>
              </a:pPr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7ED0E9-6F9B-4AB7-BA0B-9B656FE332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pPr>
              <a:defRPr/>
            </a:pPr>
            <a:fld id="{F5F11A24-8347-4A1A-9C56-DB83ACFB06C4}" type="datetimeFigureOut">
              <a:rPr lang="cs-CZ" smtClean="0"/>
              <a:pPr>
                <a:defRPr/>
              </a:pPr>
              <a:t>2.12.2012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pPr>
              <a:defRPr/>
            </a:pPr>
            <a:fld id="{76760B3C-5B26-4075-BAC9-AD0646A7664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5EA40910-E26B-4A48-985F-664576CEE69E}" type="datetimeFigureOut">
              <a:rPr lang="cs-CZ" smtClean="0"/>
              <a:pPr>
                <a:defRPr/>
              </a:pPr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29FA8675-406A-4BB1-B892-60CCAEC3124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pPr>
              <a:defRPr/>
            </a:pPr>
            <a:fld id="{12FA4A5C-FD2A-4952-935A-2FFB96FEB17F}" type="datetimeFigureOut">
              <a:rPr lang="cs-CZ" smtClean="0"/>
              <a:pPr>
                <a:defRPr/>
              </a:pPr>
              <a:t>2.12.2012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pPr>
              <a:defRPr/>
            </a:pPr>
            <a:fld id="{4F3491C1-FC67-4DB2-B935-565639E7BC5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pPr>
              <a:defRPr/>
            </a:pPr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CD7F3BC4-1675-4D50-8237-47C8BD6E77D4}" type="datetimeFigureOut">
              <a:rPr lang="cs-CZ" smtClean="0"/>
              <a:pPr>
                <a:defRPr/>
              </a:pPr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pPr>
              <a:defRPr/>
            </a:pPr>
            <a:fld id="{54069624-E8C8-4523-9399-72FA75576FC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60E51ABC-58B7-461C-99D6-28125D79BBB4}" type="datetimeFigureOut">
              <a:rPr lang="cs-CZ" smtClean="0"/>
              <a:pPr>
                <a:defRPr/>
              </a:pPr>
              <a:t>2.12.2012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pPr>
              <a:defRPr/>
            </a:pPr>
            <a:fld id="{3E8E597E-1656-452F-A2EE-E308C436B65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D5876C90-F230-40AA-80B8-9AF4C4D25007}" type="datetimeFigureOut">
              <a:rPr lang="cs-CZ" smtClean="0"/>
              <a:pPr>
                <a:defRPr/>
              </a:pPr>
              <a:t>2.12.2012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4D3FCD20-9224-4761-A18A-1AF8C83478F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6E9D019A-1F0B-489D-9901-AD41260C879D}" type="datetimeFigureOut">
              <a:rPr lang="cs-CZ" smtClean="0"/>
              <a:pPr>
                <a:defRPr/>
              </a:pPr>
              <a:t>2.12.2012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21A1AAC3-C4AE-413C-9B82-71638AACB4C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pPr>
              <a:defRPr/>
            </a:pPr>
            <a:fld id="{EE6C667D-8C98-426E-BB9B-9869329C7AE7}" type="datetimeFigureOut">
              <a:rPr lang="cs-CZ" smtClean="0"/>
              <a:pPr>
                <a:defRPr/>
              </a:pPr>
              <a:t>2.12.2012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pPr>
              <a:defRPr/>
            </a:pPr>
            <a:fld id="{8B54ECE1-CDDC-463E-A7F0-12901F82250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pPr>
              <a:defRPr/>
            </a:pPr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pPr>
              <a:defRPr/>
            </a:pPr>
            <a:fld id="{B47E94F2-E326-474E-B1CF-430AB0D2AFEB}" type="datetimeFigureOut">
              <a:rPr lang="cs-CZ" smtClean="0"/>
              <a:pPr>
                <a:defRPr/>
              </a:pPr>
              <a:t>2.12.2012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pPr>
              <a:defRPr/>
            </a:pPr>
            <a:fld id="{A8C3705C-B499-4848-9CFE-0F15B785B68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5956B3F6-1CF9-4964-8F15-BF141671D63E}" type="datetimeFigureOut">
              <a:rPr lang="cs-CZ" smtClean="0"/>
              <a:pPr>
                <a:defRPr/>
              </a:pPr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63B4BDC1-D772-4B00-A592-36B10A07D4B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C6368711-B9AC-46C2-A7E3-D899E23936BB}" type="datetimeFigureOut">
              <a:rPr lang="cs-CZ" smtClean="0"/>
              <a:pPr>
                <a:defRPr/>
              </a:pPr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C87ED0E9-6F9B-4AB7-BA0B-9B656FE332E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6528002-7A92-4556-8116-170559C4B9E8}" type="datetimeFigureOut">
              <a:rPr lang="cs-CZ"/>
              <a:pPr>
                <a:defRPr/>
              </a:pPr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78E7A842-157F-41B8-8F59-376D0AEA81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pPr>
              <a:defRPr/>
            </a:pPr>
            <a:fld id="{06528002-7A92-4556-8116-170559C4B9E8}" type="datetimeFigureOut">
              <a:rPr lang="cs-CZ" smtClean="0"/>
              <a:pPr>
                <a:defRPr/>
              </a:pPr>
              <a:t>2.12.2012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pPr>
              <a:defRPr/>
            </a:pPr>
            <a:fld id="{78E7A842-157F-41B8-8F59-376D0AEA815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1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9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9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9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9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9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>
              <a:buNone/>
              <a:defRPr/>
            </a:pPr>
            <a:r>
              <a:rPr lang="cs-CZ" sz="1700" dirty="0" smtClean="0"/>
              <a:t>Název DUM: </a:t>
            </a:r>
            <a:r>
              <a:rPr lang="cs-CZ" sz="1600" b="1" dirty="0" smtClean="0">
                <a:latin typeface="Calibri" pitchFamily="34" charset="0"/>
              </a:rPr>
              <a:t>VY_32_INOVACE_19_18_Počátek II. světové války I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>
              <a:buNone/>
              <a:defRPr/>
            </a:pPr>
            <a:r>
              <a:rPr lang="cs-CZ" sz="1700" dirty="0" smtClean="0"/>
              <a:t>Číslo skupiny: </a:t>
            </a:r>
            <a:r>
              <a:rPr lang="cs-CZ" sz="1700" b="1" dirty="0"/>
              <a:t>1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>
              <a:buNone/>
              <a:defRPr/>
            </a:pPr>
            <a:r>
              <a:rPr lang="cs-CZ" sz="1700" dirty="0" smtClean="0"/>
              <a:t>Autor: </a:t>
            </a:r>
            <a:r>
              <a:rPr lang="cs-CZ" sz="1600" b="1" dirty="0">
                <a:latin typeface="Calibri" pitchFamily="34" charset="0"/>
              </a:rPr>
              <a:t>Radomír Krejčí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>
              <a:buNone/>
              <a:defRPr/>
            </a:pPr>
            <a:r>
              <a:rPr lang="cs-CZ" sz="1700" dirty="0" smtClean="0"/>
              <a:t>Vzdělávací obor/Předmět/Téma: </a:t>
            </a:r>
            <a:r>
              <a:rPr lang="cs-CZ" sz="1600" b="1" dirty="0" smtClean="0">
                <a:latin typeface="Calibri" pitchFamily="34" charset="0"/>
              </a:rPr>
              <a:t>Dějepis/Dějepis/Počátek II. světové války I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</a:t>
            </a:r>
            <a:r>
              <a:rPr lang="cs-CZ" sz="1600" b="1" dirty="0" smtClean="0">
                <a:latin typeface="Calibri" pitchFamily="34" charset="0"/>
              </a:rPr>
              <a:t>ilustrativní </a:t>
            </a:r>
            <a:r>
              <a:rPr lang="cs-CZ" sz="1600" b="1" dirty="0">
                <a:latin typeface="Calibri" pitchFamily="34" charset="0"/>
              </a:rPr>
              <a:t>prezentace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			</a:t>
            </a:r>
            <a:r>
              <a:rPr lang="cs-CZ" sz="1700" b="1" dirty="0" smtClean="0"/>
              <a:t>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>
              <a:buNone/>
              <a:defRPr/>
            </a:pPr>
            <a:r>
              <a:rPr lang="cs-CZ" sz="1700" dirty="0" smtClean="0"/>
              <a:t>Anotace: </a:t>
            </a:r>
            <a:r>
              <a:rPr lang="cs-CZ" sz="1600" dirty="0" smtClean="0">
                <a:latin typeface="Calibri" pitchFamily="34" charset="0"/>
              </a:rPr>
              <a:t>Seznámení s průběhem bojů v Polsku (podzim 1939) a Skandinávii (jaro 1940). Materiál slouží jako ilustrativní průvodce výkladu zvyšující jeho přínos.</a:t>
            </a:r>
            <a:r>
              <a:rPr lang="cs-CZ" sz="1700" dirty="0" smtClean="0"/>
              <a:t>	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</a:t>
            </a:r>
            <a:r>
              <a:rPr lang="cs-CZ" sz="1600" b="1" dirty="0" smtClean="0">
                <a:latin typeface="Calibri" pitchFamily="34" charset="0"/>
              </a:rPr>
              <a:t>IX.C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12.12. 2012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>
              <a:buNone/>
              <a:defRPr/>
            </a:pPr>
            <a:r>
              <a:rPr lang="cs-CZ" sz="1400" dirty="0" smtClean="0"/>
              <a:t>Datum:	</a:t>
            </a:r>
            <a:r>
              <a:rPr lang="cs-CZ" sz="1400" b="1" dirty="0">
                <a:latin typeface="Calibri" pitchFamily="34" charset="0"/>
              </a:rPr>
              <a:t> </a:t>
            </a:r>
            <a:r>
              <a:rPr lang="cs-CZ" sz="1400" dirty="0" smtClean="0">
                <a:latin typeface="Calibri" pitchFamily="34" charset="0"/>
              </a:rPr>
              <a:t>12</a:t>
            </a:r>
            <a:r>
              <a:rPr lang="cs-CZ" sz="1400" dirty="0" smtClean="0">
                <a:latin typeface="Calibri" pitchFamily="34" charset="0"/>
              </a:rPr>
              <a:t>.12.2012</a:t>
            </a:r>
            <a:r>
              <a:rPr lang="cs-CZ" sz="1400" b="1" dirty="0" smtClean="0">
                <a:latin typeface="Calibri" pitchFamily="34" charset="0"/>
              </a:rPr>
              <a:t> </a:t>
            </a:r>
            <a:r>
              <a:rPr lang="cs-CZ" sz="1400" dirty="0" smtClean="0"/>
              <a:t>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5400" b="1" cap="small" dirty="0" smtClean="0">
                <a:latin typeface="Candara" pitchFamily="34" charset="0"/>
              </a:rPr>
              <a:t>Počátek druhé světové války I</a:t>
            </a:r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0" y="2819400"/>
            <a:ext cx="8693834" cy="1752600"/>
          </a:xfrm>
        </p:spPr>
        <p:txBody>
          <a:bodyPr/>
          <a:lstStyle/>
          <a:p>
            <a:r>
              <a:rPr lang="cs-CZ" dirty="0" smtClean="0"/>
              <a:t>Ilustrativní průvodce přepadením Polska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23.8. 1939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2"/>
          </p:nvPr>
        </p:nvSpPr>
        <p:spPr/>
        <p:txBody>
          <a:bodyPr>
            <a:normAutofit/>
          </a:bodyPr>
          <a:lstStyle/>
          <a:p>
            <a:r>
              <a:rPr lang="cs-CZ" sz="1800" dirty="0" smtClean="0">
                <a:latin typeface="Candara" pitchFamily="34" charset="0"/>
              </a:rPr>
              <a:t>Pakt </a:t>
            </a:r>
            <a:r>
              <a:rPr lang="cs-CZ" sz="1800" dirty="0" err="1" smtClean="0">
                <a:latin typeface="Candara" pitchFamily="34" charset="0"/>
              </a:rPr>
              <a:t>Ribbentrop</a:t>
            </a:r>
            <a:r>
              <a:rPr lang="cs-CZ" sz="1800" dirty="0" smtClean="0">
                <a:latin typeface="Candara" pitchFamily="34" charset="0"/>
              </a:rPr>
              <a:t> - Molotov</a:t>
            </a:r>
            <a:endParaRPr lang="cs-CZ" sz="1800" dirty="0">
              <a:latin typeface="Candara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sp>
        <p:nvSpPr>
          <p:cNvPr id="31756" name="AutoShape 12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758" name="AutoShape 14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2290" name="Picture 2" descr="File:Bundesarchiv Bild 183-S52480, Dtsch.-Sowjet. Grenz- u. Freundschaftsvertrag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28662" y="1571588"/>
            <a:ext cx="7143800" cy="52864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1939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2"/>
          </p:nvPr>
        </p:nvSpPr>
        <p:spPr/>
        <p:txBody>
          <a:bodyPr>
            <a:normAutofit/>
          </a:bodyPr>
          <a:lstStyle/>
          <a:p>
            <a:r>
              <a:rPr lang="cs-CZ" sz="1800" dirty="0" smtClean="0">
                <a:latin typeface="Candara" pitchFamily="34" charset="0"/>
              </a:rPr>
              <a:t>polská armáda</a:t>
            </a:r>
            <a:endParaRPr lang="cs-CZ" sz="1800" dirty="0">
              <a:latin typeface="Candara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31746" name="Picture 2" descr="File:Polish infantry marching -2 1939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282" y="166000"/>
            <a:ext cx="5072066" cy="6692000"/>
          </a:xfrm>
          <a:prstGeom prst="rect">
            <a:avLst/>
          </a:prstGeom>
          <a:noFill/>
        </p:spPr>
      </p:pic>
      <p:pic>
        <p:nvPicPr>
          <p:cNvPr id="31752" name="Picture 8" descr="http://flags.nava.org/images/poland/poland_state_flag_1927-1939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858148" y="6000768"/>
            <a:ext cx="1128706" cy="705442"/>
          </a:xfrm>
          <a:prstGeom prst="rect">
            <a:avLst/>
          </a:prstGeom>
          <a:noFill/>
        </p:spPr>
      </p:pic>
      <p:sp>
        <p:nvSpPr>
          <p:cNvPr id="31756" name="AutoShape 12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758" name="AutoShape 14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1939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2"/>
          </p:nvPr>
        </p:nvSpPr>
        <p:spPr/>
        <p:txBody>
          <a:bodyPr>
            <a:normAutofit/>
          </a:bodyPr>
          <a:lstStyle/>
          <a:p>
            <a:r>
              <a:rPr lang="cs-CZ" sz="1800" dirty="0" smtClean="0">
                <a:latin typeface="Candara" pitchFamily="34" charset="0"/>
              </a:rPr>
              <a:t>polská armáda</a:t>
            </a:r>
            <a:endParaRPr lang="cs-CZ" sz="1800" dirty="0">
              <a:latin typeface="Candara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31750" name="Picture 6" descr="http://upload.wikimedia.org/wikipedia/commons/a/ae/Battle_of_Bzura-cavalry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282" y="1643050"/>
            <a:ext cx="8786842" cy="3474585"/>
          </a:xfrm>
          <a:prstGeom prst="rect">
            <a:avLst/>
          </a:prstGeom>
          <a:noFill/>
        </p:spPr>
      </p:pic>
      <p:pic>
        <p:nvPicPr>
          <p:cNvPr id="31752" name="Picture 8" descr="http://flags.nava.org/images/poland/poland_state_flag_1927-1939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858148" y="6000768"/>
            <a:ext cx="1128706" cy="705442"/>
          </a:xfrm>
          <a:prstGeom prst="rect">
            <a:avLst/>
          </a:prstGeom>
          <a:noFill/>
        </p:spPr>
      </p:pic>
      <p:sp>
        <p:nvSpPr>
          <p:cNvPr id="31756" name="AutoShape 12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758" name="AutoShape 14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1939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2"/>
          </p:nvPr>
        </p:nvSpPr>
        <p:spPr/>
        <p:txBody>
          <a:bodyPr>
            <a:normAutofit/>
          </a:bodyPr>
          <a:lstStyle/>
          <a:p>
            <a:r>
              <a:rPr lang="cs-CZ" sz="1800" dirty="0" smtClean="0">
                <a:latin typeface="Candara" pitchFamily="34" charset="0"/>
              </a:rPr>
              <a:t>polská armáda</a:t>
            </a:r>
            <a:endParaRPr lang="cs-CZ" sz="1800" dirty="0">
              <a:latin typeface="Candara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31748" name="Picture 4" descr="File:Polish 7 TP tanks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1428736"/>
            <a:ext cx="7394368" cy="5210478"/>
          </a:xfrm>
          <a:prstGeom prst="rect">
            <a:avLst/>
          </a:prstGeom>
          <a:noFill/>
        </p:spPr>
      </p:pic>
      <p:pic>
        <p:nvPicPr>
          <p:cNvPr id="31752" name="Picture 8" descr="http://flags.nava.org/images/poland/poland_state_flag_1927-1939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858148" y="6000768"/>
            <a:ext cx="1128706" cy="705442"/>
          </a:xfrm>
          <a:prstGeom prst="rect">
            <a:avLst/>
          </a:prstGeom>
          <a:noFill/>
        </p:spPr>
      </p:pic>
      <p:sp>
        <p:nvSpPr>
          <p:cNvPr id="31756" name="AutoShape 12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758" name="AutoShape 14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1939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2"/>
          </p:nvPr>
        </p:nvSpPr>
        <p:spPr/>
        <p:txBody>
          <a:bodyPr>
            <a:normAutofit/>
          </a:bodyPr>
          <a:lstStyle/>
          <a:p>
            <a:r>
              <a:rPr lang="cs-CZ" sz="1800" dirty="0" smtClean="0">
                <a:latin typeface="Candara" pitchFamily="34" charset="0"/>
              </a:rPr>
              <a:t>polská armáda</a:t>
            </a:r>
            <a:endParaRPr lang="cs-CZ" sz="1800" dirty="0">
              <a:latin typeface="Candara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31752" name="Picture 8" descr="http://flags.nava.org/images/poland/poland_state_flag_1927-1939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858148" y="6000768"/>
            <a:ext cx="1128706" cy="705442"/>
          </a:xfrm>
          <a:prstGeom prst="rect">
            <a:avLst/>
          </a:prstGeom>
          <a:noFill/>
        </p:spPr>
      </p:pic>
      <p:sp>
        <p:nvSpPr>
          <p:cNvPr id="31756" name="AutoShape 12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758" name="AutoShape 14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46082" name="Picture 2" descr="File:PZL24 prototyp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282" y="1571612"/>
            <a:ext cx="8756916" cy="407196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1939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2"/>
          </p:nvPr>
        </p:nvSpPr>
        <p:spPr/>
        <p:txBody>
          <a:bodyPr>
            <a:normAutofit/>
          </a:bodyPr>
          <a:lstStyle/>
          <a:p>
            <a:r>
              <a:rPr lang="cs-CZ" sz="1800" dirty="0" smtClean="0">
                <a:latin typeface="Candara" pitchFamily="34" charset="0"/>
              </a:rPr>
              <a:t>německá armáda</a:t>
            </a:r>
            <a:endParaRPr lang="cs-CZ" sz="1800" dirty="0">
              <a:latin typeface="Candara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13" name="Picture 10" descr="https://encrypted-tbn2.gstatic.com/images?q=tbn:ANd9GcQ40F4Nzs_XFFSutizkZaej26LR_uiZ1EXgTMw4ui1HTHZASM1Q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786710" y="6000768"/>
            <a:ext cx="1166267" cy="696521"/>
          </a:xfrm>
          <a:prstGeom prst="rect">
            <a:avLst/>
          </a:prstGeom>
          <a:noFill/>
        </p:spPr>
      </p:pic>
      <p:pic>
        <p:nvPicPr>
          <p:cNvPr id="11266" name="Picture 2" descr="File:Bundesarchiv Bild 146-1989-034-21, Warschau, Parade vor Adolf Hitler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282" y="1214422"/>
            <a:ext cx="6572264" cy="48141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1939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2"/>
          </p:nvPr>
        </p:nvSpPr>
        <p:spPr/>
        <p:txBody>
          <a:bodyPr>
            <a:normAutofit/>
          </a:bodyPr>
          <a:lstStyle/>
          <a:p>
            <a:r>
              <a:rPr lang="cs-CZ" sz="1800" dirty="0" smtClean="0">
                <a:latin typeface="Candara" pitchFamily="34" charset="0"/>
              </a:rPr>
              <a:t>německá armáda</a:t>
            </a:r>
            <a:endParaRPr lang="cs-CZ" sz="1800" dirty="0">
              <a:latin typeface="Candara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32770" name="Picture 2" descr="File:Bundesarchiv Bild 101I-382-0248-33A, Im Westen, Panzer II und Panzer I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1428736"/>
            <a:ext cx="7073587" cy="4500570"/>
          </a:xfrm>
          <a:prstGeom prst="rect">
            <a:avLst/>
          </a:prstGeom>
          <a:noFill/>
        </p:spPr>
      </p:pic>
      <p:pic>
        <p:nvPicPr>
          <p:cNvPr id="13" name="Picture 10" descr="https://encrypted-tbn2.gstatic.com/images?q=tbn:ANd9GcQ40F4Nzs_XFFSutizkZaej26LR_uiZ1EXgTMw4ui1HTHZASM1Q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786710" y="6000768"/>
            <a:ext cx="1166267" cy="69652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1939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2"/>
          </p:nvPr>
        </p:nvSpPr>
        <p:spPr/>
        <p:txBody>
          <a:bodyPr>
            <a:normAutofit/>
          </a:bodyPr>
          <a:lstStyle/>
          <a:p>
            <a:r>
              <a:rPr lang="cs-CZ" sz="1800" dirty="0" smtClean="0">
                <a:latin typeface="Candara" pitchFamily="34" charset="0"/>
              </a:rPr>
              <a:t>německá armáda</a:t>
            </a:r>
            <a:endParaRPr lang="cs-CZ" sz="1800" dirty="0">
              <a:latin typeface="Candara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32772" name="Picture 4" descr="File:Bundesarchiv Bild 183-1987-1210-502, Polen, Stukas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282" y="1214422"/>
            <a:ext cx="6643734" cy="4658920"/>
          </a:xfrm>
          <a:prstGeom prst="rect">
            <a:avLst/>
          </a:prstGeom>
          <a:noFill/>
        </p:spPr>
      </p:pic>
      <p:pic>
        <p:nvPicPr>
          <p:cNvPr id="13" name="Picture 10" descr="https://encrypted-tbn2.gstatic.com/images?q=tbn:ANd9GcQ40F4Nzs_XFFSutizkZaej26LR_uiZ1EXgTMw4ui1HTHZASM1Q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786710" y="6000768"/>
            <a:ext cx="1166267" cy="69652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Gliwice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2"/>
          </p:nvPr>
        </p:nvSpPr>
        <p:spPr/>
        <p:txBody>
          <a:bodyPr>
            <a:normAutofit/>
          </a:bodyPr>
          <a:lstStyle/>
          <a:p>
            <a:r>
              <a:rPr lang="cs-CZ" sz="1800" dirty="0" smtClean="0">
                <a:latin typeface="Candara" pitchFamily="34" charset="0"/>
              </a:rPr>
              <a:t>vysílač, jehož „napadení“ posloužilo jako záminka napadení Polska</a:t>
            </a:r>
            <a:endParaRPr lang="cs-CZ" sz="1800" dirty="0">
              <a:latin typeface="Candara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13314" name="Picture 2" descr="File:Sender gliwice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534708"/>
            <a:ext cx="4572032" cy="609943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1.9. 1939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2"/>
          </p:nvPr>
        </p:nvSpPr>
        <p:spPr/>
        <p:txBody>
          <a:bodyPr>
            <a:normAutofit/>
          </a:bodyPr>
          <a:lstStyle/>
          <a:p>
            <a:r>
              <a:rPr lang="cs-CZ" sz="1800" dirty="0" smtClean="0">
                <a:latin typeface="Candara" pitchFamily="34" charset="0"/>
              </a:rPr>
              <a:t>bitevní loď </a:t>
            </a:r>
            <a:r>
              <a:rPr lang="cs-CZ" sz="1800" dirty="0" err="1" smtClean="0">
                <a:latin typeface="Candara" pitchFamily="34" charset="0"/>
              </a:rPr>
              <a:t>Schleswick</a:t>
            </a:r>
            <a:r>
              <a:rPr lang="cs-CZ" sz="1800" dirty="0" smtClean="0">
                <a:latin typeface="Candara" pitchFamily="34" charset="0"/>
              </a:rPr>
              <a:t>-</a:t>
            </a:r>
            <a:r>
              <a:rPr lang="cs-CZ" sz="1800" dirty="0" err="1" smtClean="0">
                <a:latin typeface="Candara" pitchFamily="34" charset="0"/>
              </a:rPr>
              <a:t>Holstein</a:t>
            </a:r>
            <a:r>
              <a:rPr lang="cs-CZ" sz="1800" dirty="0" smtClean="0">
                <a:latin typeface="Candara" pitchFamily="34" charset="0"/>
              </a:rPr>
              <a:t> pálí na polský přístav Gdyně</a:t>
            </a:r>
            <a:endParaRPr lang="cs-CZ" sz="1800" dirty="0">
              <a:latin typeface="Candara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1026" name="Picture 2" descr="http://upload.wikimedia.org/wikipedia/commons/7/72/Schleswig_Holstein_firing_Gdynia_13.09.1939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85852" y="2214554"/>
            <a:ext cx="6399956" cy="464344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1.9. 1939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2"/>
          </p:nvPr>
        </p:nvSpPr>
        <p:spPr/>
        <p:txBody>
          <a:bodyPr>
            <a:normAutofit/>
          </a:bodyPr>
          <a:lstStyle/>
          <a:p>
            <a:r>
              <a:rPr lang="cs-CZ" sz="1800" dirty="0" smtClean="0">
                <a:latin typeface="Candara" pitchFamily="34" charset="0"/>
              </a:rPr>
              <a:t>němečtí vojáci vstupují nadšeně do Polska</a:t>
            </a:r>
            <a:endParaRPr lang="cs-CZ" sz="1800" dirty="0">
              <a:latin typeface="Candara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7" name="Picture 6" descr="http://upload.wikimedia.org/wikipedia/commons/a/aa/Bundesarchiv_Bild_146-1979-056-18A%2C_Polen%2C_Schlagbaum%2C_deutsche_Soldaten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1600188"/>
            <a:ext cx="7072362" cy="495065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září 1939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2"/>
          </p:nvPr>
        </p:nvSpPr>
        <p:spPr/>
        <p:txBody>
          <a:bodyPr>
            <a:normAutofit/>
          </a:bodyPr>
          <a:lstStyle/>
          <a:p>
            <a:r>
              <a:rPr lang="cs-CZ" sz="1800" dirty="0" smtClean="0">
                <a:latin typeface="Candara" pitchFamily="34" charset="0"/>
              </a:rPr>
              <a:t>odpor polské armády (bitva na </a:t>
            </a:r>
            <a:r>
              <a:rPr lang="cs-CZ" sz="1800" dirty="0" err="1" smtClean="0">
                <a:latin typeface="Candara" pitchFamily="34" charset="0"/>
              </a:rPr>
              <a:t>Bzuře</a:t>
            </a:r>
            <a:r>
              <a:rPr lang="cs-CZ" sz="1800" dirty="0" smtClean="0">
                <a:latin typeface="Candara" pitchFamily="34" charset="0"/>
              </a:rPr>
              <a:t>)</a:t>
            </a:r>
            <a:endParaRPr lang="cs-CZ" sz="1800" dirty="0">
              <a:latin typeface="Candara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53250" name="Picture 2" descr="File:Polish cavalry in Sochaczew(1939)a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282" y="2000240"/>
            <a:ext cx="8715436" cy="379121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září 1939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2"/>
          </p:nvPr>
        </p:nvSpPr>
        <p:spPr/>
        <p:txBody>
          <a:bodyPr>
            <a:normAutofit/>
          </a:bodyPr>
          <a:lstStyle/>
          <a:p>
            <a:r>
              <a:rPr lang="cs-CZ" sz="1800" dirty="0" smtClean="0">
                <a:latin typeface="Candara" pitchFamily="34" charset="0"/>
              </a:rPr>
              <a:t>Bombardování Varšavy</a:t>
            </a:r>
            <a:endParaRPr lang="cs-CZ" sz="1800" dirty="0">
              <a:latin typeface="Candara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33794" name="Picture 2" descr="File:German plane bombing Warsaw 1939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596" y="500042"/>
            <a:ext cx="4357718" cy="594976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17.9.1939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2"/>
          </p:nvPr>
        </p:nvSpPr>
        <p:spPr>
          <a:xfrm>
            <a:off x="6286512" y="1107560"/>
            <a:ext cx="2608544" cy="1066800"/>
          </a:xfrm>
        </p:spPr>
        <p:txBody>
          <a:bodyPr>
            <a:normAutofit/>
          </a:bodyPr>
          <a:lstStyle/>
          <a:p>
            <a:r>
              <a:rPr lang="cs-CZ" sz="1800" dirty="0" smtClean="0">
                <a:latin typeface="Candara" pitchFamily="34" charset="0"/>
              </a:rPr>
              <a:t>do Polska vstupují sovětská vojska</a:t>
            </a:r>
            <a:endParaRPr lang="cs-CZ" sz="1800" dirty="0">
              <a:latin typeface="Candara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55298" name="Picture 2" descr="File:Second World War Europe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282" y="785794"/>
            <a:ext cx="5924550" cy="57054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září 1939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2"/>
          </p:nvPr>
        </p:nvSpPr>
        <p:spPr/>
        <p:txBody>
          <a:bodyPr>
            <a:normAutofit/>
          </a:bodyPr>
          <a:lstStyle/>
          <a:p>
            <a:r>
              <a:rPr lang="cs-CZ" sz="1800" dirty="0" smtClean="0">
                <a:latin typeface="Candara" pitchFamily="34" charset="0"/>
              </a:rPr>
              <a:t>setkání Němců a Sovětů</a:t>
            </a:r>
            <a:endParaRPr lang="cs-CZ" sz="1800" dirty="0">
              <a:latin typeface="Candara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34820" name="Picture 4" descr="http://upload.wikimedia.org/wikipedia/commons/9/99/Spotkanie_Sojusznik%C3%B3w.jpg?uselang=cs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282" y="2214554"/>
            <a:ext cx="6166929" cy="426243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5. 10. 1939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2"/>
          </p:nvPr>
        </p:nvSpPr>
        <p:spPr/>
        <p:txBody>
          <a:bodyPr>
            <a:normAutofit/>
          </a:bodyPr>
          <a:lstStyle/>
          <a:p>
            <a:r>
              <a:rPr lang="cs-CZ" sz="1800" dirty="0" smtClean="0">
                <a:latin typeface="Candara" pitchFamily="34" charset="0"/>
              </a:rPr>
              <a:t>kapitulace Polska</a:t>
            </a:r>
            <a:endParaRPr lang="cs-CZ" sz="1800" dirty="0">
              <a:latin typeface="Candara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8194" name="Picture 2" descr="File:Bundesarchiv Bild 146-1979-050-27A, Polen, Treffen dtsch. und sowjet. Militärs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1643050"/>
            <a:ext cx="6998800" cy="482917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8. 10. 1939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2"/>
          </p:nvPr>
        </p:nvSpPr>
        <p:spPr/>
        <p:txBody>
          <a:bodyPr>
            <a:normAutofit/>
          </a:bodyPr>
          <a:lstStyle/>
          <a:p>
            <a:r>
              <a:rPr lang="cs-CZ" sz="1800" dirty="0" smtClean="0">
                <a:latin typeface="Candara" pitchFamily="34" charset="0"/>
              </a:rPr>
              <a:t>IV. dělení Polska</a:t>
            </a:r>
            <a:endParaRPr lang="cs-CZ" sz="1800" dirty="0">
              <a:latin typeface="Candara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36866" name="Picture 2" descr="File:CuartaParticiónDePolonia1939.sv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596" y="1285860"/>
            <a:ext cx="5924550" cy="485775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Zdroje a 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571612"/>
            <a:ext cx="8229600" cy="4894169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Zdroj:</a:t>
            </a:r>
          </a:p>
          <a:p>
            <a:pPr>
              <a:buNone/>
            </a:pPr>
            <a:r>
              <a:rPr lang="cs-CZ" sz="1500" cap="small" dirty="0" smtClean="0"/>
              <a:t>Kuklík</a:t>
            </a:r>
            <a:r>
              <a:rPr lang="cs-CZ" sz="1500" dirty="0" smtClean="0"/>
              <a:t> Jan, </a:t>
            </a:r>
            <a:r>
              <a:rPr lang="cs-CZ" sz="1500" cap="small" dirty="0" smtClean="0"/>
              <a:t>Kuklík</a:t>
            </a:r>
            <a:r>
              <a:rPr lang="cs-CZ" sz="1500" dirty="0" smtClean="0"/>
              <a:t>,Jan: </a:t>
            </a:r>
            <a:r>
              <a:rPr lang="cs-CZ" sz="1500" i="1" dirty="0" smtClean="0"/>
              <a:t>Dějiny 20. století.</a:t>
            </a:r>
            <a:r>
              <a:rPr lang="cs-CZ" sz="1500" dirty="0" smtClean="0"/>
              <a:t> Praha : Práce 1995. ISBN  80-208-0367-X.</a:t>
            </a:r>
          </a:p>
          <a:p>
            <a:pPr>
              <a:buNone/>
            </a:pPr>
            <a:endParaRPr lang="cs-CZ" dirty="0" smtClean="0"/>
          </a:p>
          <a:p>
            <a:pPr algn="just">
              <a:buFont typeface="Wingdings" pitchFamily="2" charset="2"/>
              <a:buChar char="v"/>
            </a:pPr>
            <a:r>
              <a:rPr lang="cs-CZ" dirty="0" smtClean="0"/>
              <a:t>Obrázky: </a:t>
            </a:r>
          </a:p>
          <a:p>
            <a:pPr algn="just">
              <a:lnSpc>
                <a:spcPct val="150000"/>
              </a:lnSpc>
              <a:buNone/>
            </a:pPr>
            <a:r>
              <a:rPr lang="cs-CZ" sz="1400" dirty="0" smtClean="0"/>
              <a:t>Všechny uveřejněné odkazy </a:t>
            </a:r>
            <a:r>
              <a:rPr lang="en-US" sz="1400" dirty="0" smtClean="0"/>
              <a:t>[</a:t>
            </a:r>
            <a:r>
              <a:rPr lang="cs-CZ" sz="1400" dirty="0" smtClean="0"/>
              <a:t>cit. 2012-01-12</a:t>
            </a:r>
            <a:r>
              <a:rPr lang="en-US" sz="1400" dirty="0" smtClean="0"/>
              <a:t>]</a:t>
            </a:r>
            <a:r>
              <a:rPr lang="cs-CZ" sz="1400" dirty="0" smtClean="0"/>
              <a:t> dostupné na WWW viz. tabulka</a:t>
            </a:r>
            <a:endParaRPr lang="cs-CZ" sz="1400" b="1" dirty="0" smtClean="0"/>
          </a:p>
          <a:p>
            <a:pPr>
              <a:buNone/>
            </a:pP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0" y="1774825"/>
            <a:ext cx="8229600" cy="2949575"/>
          </a:xfrm>
        </p:spPr>
        <p:txBody>
          <a:bodyPr>
            <a:normAutofit/>
          </a:bodyPr>
          <a:lstStyle/>
          <a:p>
            <a:pPr algn="just">
              <a:buNone/>
            </a:pPr>
            <a:endParaRPr lang="cs-CZ" sz="1400" dirty="0" smtClean="0"/>
          </a:p>
          <a:p>
            <a:pPr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85720" y="142852"/>
          <a:ext cx="8715436" cy="68329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05627"/>
                <a:gridCol w="1005627"/>
                <a:gridCol w="6704182"/>
              </a:tblGrid>
              <a:tr h="321338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pořadí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licence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WWW</a:t>
                      </a:r>
                      <a:endParaRPr lang="cs-CZ" sz="1400" dirty="0"/>
                    </a:p>
                  </a:txBody>
                  <a:tcPr/>
                </a:tc>
              </a:tr>
              <a:tr h="447849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&lt;http://commons.wikimedia.org/wiki/File:Bundesarchiv_Bild_183-S52480,_Dtsch.-Sowjet._Grenz-_u._Freundschaftsvertrag.jpg&gt;</a:t>
                      </a:r>
                      <a:endParaRPr lang="cs-CZ" sz="1200" dirty="0"/>
                    </a:p>
                  </a:txBody>
                  <a:tcPr/>
                </a:tc>
              </a:tr>
              <a:tr h="447849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2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&lt;http://commons.wikimedia.org/wiki/File:Polish_infantry_marching_-2_1939.jpg&gt;</a:t>
                      </a:r>
                      <a:endParaRPr lang="cs-CZ" sz="1200" dirty="0"/>
                    </a:p>
                  </a:txBody>
                  <a:tcPr/>
                </a:tc>
              </a:tr>
              <a:tr h="398817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3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&lt;http://upload.wikimedia.org/wikipedia/commons/a/ae/Battle_of_Bzura-cavalry.gif&gt;</a:t>
                      </a:r>
                      <a:endParaRPr lang="cs-CZ" sz="1200" dirty="0"/>
                    </a:p>
                  </a:txBody>
                  <a:tcPr/>
                </a:tc>
              </a:tr>
              <a:tr h="447849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4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&lt;http://upload.wikimedia.org/wikipedia/commons/1/12/Polish_7_TP_tanks.PNG?uselang=cs&gt;</a:t>
                      </a:r>
                      <a:endParaRPr lang="cs-CZ" sz="1200" dirty="0"/>
                    </a:p>
                  </a:txBody>
                  <a:tcPr/>
                </a:tc>
              </a:tr>
              <a:tr h="321338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5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&lt;http://commons.wikimedia.org/wiki/File:PZL24_prototyp.jpg&gt;</a:t>
                      </a:r>
                      <a:endParaRPr lang="cs-CZ" sz="1200" dirty="0"/>
                    </a:p>
                  </a:txBody>
                  <a:tcPr/>
                </a:tc>
              </a:tr>
              <a:tr h="447849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6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&lt;http://commons.wikimedia.org/wiki/File:Bundesarchiv_Bild_146-1989-034-21,_Warschau,_Parade_vor_Adolf_Hitler.jpg&gt;</a:t>
                      </a:r>
                      <a:endParaRPr lang="cs-CZ" sz="1200" dirty="0"/>
                    </a:p>
                  </a:txBody>
                  <a:tcPr/>
                </a:tc>
              </a:tr>
              <a:tr h="447849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7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&lt;http://commons.wikimedia.org/wiki/File:Bundesarchiv_Bild_101I-382-0248-33A,_Im_Westen,_Panzer_II_und_Panzer_I.jpg&gt;</a:t>
                      </a:r>
                      <a:endParaRPr lang="cs-CZ" sz="1200" dirty="0"/>
                    </a:p>
                  </a:txBody>
                  <a:tcPr/>
                </a:tc>
              </a:tr>
              <a:tr h="558343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8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&lt;http://commons.wikimedia.org/wiki/File:Bundesarchiv_Bild_183-1987-1210-502,_Polen,_Stukas.jpg&gt;</a:t>
                      </a:r>
                      <a:endParaRPr lang="cs-CZ" sz="1200" dirty="0"/>
                    </a:p>
                  </a:txBody>
                  <a:tcPr/>
                </a:tc>
              </a:tr>
              <a:tr h="398817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9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&lt;http://commons.wikimedia.org/wiki/File:Sender_gliwice.jpg&gt;</a:t>
                      </a:r>
                      <a:endParaRPr lang="cs-CZ" sz="1200" dirty="0"/>
                    </a:p>
                  </a:txBody>
                  <a:tcPr/>
                </a:tc>
              </a:tr>
              <a:tr h="447849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10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&lt;http://upload.wikimedia.org/wikipedia/commons/7/72/Schleswig_Holstein_firing_Gdynia_13.09.1939.jpg&gt;</a:t>
                      </a:r>
                      <a:endParaRPr lang="cs-CZ" sz="1200" dirty="0"/>
                    </a:p>
                  </a:txBody>
                  <a:tcPr/>
                </a:tc>
              </a:tr>
              <a:tr h="558343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11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 http://commons.wikimedia.org/wiki/File:Bundesarchiv_Bild_146-1979-056-18A,_Polen,_Schlagbaum,_deutsche_Soldaten.jpg</a:t>
                      </a:r>
                    </a:p>
                    <a:p>
                      <a:r>
                        <a:rPr lang="cs-CZ" sz="1200" dirty="0" smtClean="0"/>
                        <a:t>&gt;</a:t>
                      </a:r>
                      <a:endParaRPr lang="cs-CZ" sz="1200" dirty="0"/>
                    </a:p>
                  </a:txBody>
                  <a:tcPr/>
                </a:tc>
              </a:tr>
              <a:tr h="558343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12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&lt;http://commons.wikimedia.org/wiki/File:Polish_cavalry_in_Sochaczew%281939%29a.jpg&gt;</a:t>
                      </a:r>
                      <a:endParaRPr lang="cs-CZ" sz="1200" dirty="0"/>
                    </a:p>
                  </a:txBody>
                  <a:tcPr/>
                </a:tc>
              </a:tr>
              <a:tr h="558343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13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 smtClean="0"/>
                    </a:p>
                    <a:p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&lt;http://upload.wikimedia.org/wikipedia/commons/0/02/German_plane_bombing_Warsaw_1939.jpg&gt;</a:t>
                      </a:r>
                    </a:p>
                    <a:p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0" y="1774825"/>
            <a:ext cx="8229600" cy="2949575"/>
          </a:xfrm>
        </p:spPr>
        <p:txBody>
          <a:bodyPr>
            <a:normAutofit/>
          </a:bodyPr>
          <a:lstStyle/>
          <a:p>
            <a:pPr algn="just">
              <a:buNone/>
            </a:pPr>
            <a:endParaRPr lang="cs-CZ" sz="1400" dirty="0" smtClean="0"/>
          </a:p>
          <a:p>
            <a:pPr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14282" y="214289"/>
          <a:ext cx="8715436" cy="21501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05627"/>
                <a:gridCol w="1005627"/>
                <a:gridCol w="6704182"/>
              </a:tblGrid>
              <a:tr h="321338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pořadí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licence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WWW</a:t>
                      </a:r>
                      <a:endParaRPr lang="cs-CZ" sz="1400" dirty="0"/>
                    </a:p>
                  </a:txBody>
                  <a:tcPr/>
                </a:tc>
              </a:tr>
              <a:tr h="447849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14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&lt;http://commons.wikimedia.org/wiki/File:Second_World_War_Europe.png&gt;</a:t>
                      </a:r>
                    </a:p>
                  </a:txBody>
                  <a:tcPr/>
                </a:tc>
              </a:tr>
              <a:tr h="398817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15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&lt;http://commons.wikimedia.org/wiki/File:Spotkanie_Sojusznik%C3%B3w.jpg&gt;</a:t>
                      </a:r>
                    </a:p>
                  </a:txBody>
                  <a:tcPr/>
                </a:tc>
              </a:tr>
              <a:tr h="447849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16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&lt;http://commons.wikimedia.org/wiki/File:Bundesarchiv_Bild_146-1979-050-27A,_Polen,_Treffen_dtsch._und_sowjet._Milit%C3%A4rs.jpg&gt;</a:t>
                      </a:r>
                    </a:p>
                  </a:txBody>
                  <a:tcPr/>
                </a:tc>
              </a:tr>
              <a:tr h="447849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17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&lt;http://upload.wikimedia.org/wikipedia/commons/5/5f/CuartaPartici%C3%B3nDePolonia1939.svg&gt;</a:t>
                      </a: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-klasicismus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286</TotalTime>
  <Words>365</Words>
  <Application>Microsoft Office PowerPoint</Application>
  <PresentationFormat>Předvádění na obrazovce (4:3)</PresentationFormat>
  <Paragraphs>131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22</vt:i4>
      </vt:variant>
    </vt:vector>
  </HeadingPairs>
  <TitlesOfParts>
    <vt:vector size="24" baseType="lpstr">
      <vt:lpstr>Motiv sady Office</vt:lpstr>
      <vt:lpstr>Motiv-klasicismus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Počátek druhé světové války I </vt:lpstr>
      <vt:lpstr>23.8. 1939</vt:lpstr>
      <vt:lpstr>1939</vt:lpstr>
      <vt:lpstr>1939</vt:lpstr>
      <vt:lpstr>1939</vt:lpstr>
      <vt:lpstr>1939</vt:lpstr>
      <vt:lpstr>1939</vt:lpstr>
      <vt:lpstr>1939</vt:lpstr>
      <vt:lpstr>1939</vt:lpstr>
      <vt:lpstr>Gliwice</vt:lpstr>
      <vt:lpstr>1.9. 1939</vt:lpstr>
      <vt:lpstr>1.9. 1939</vt:lpstr>
      <vt:lpstr>září 1939</vt:lpstr>
      <vt:lpstr>září 1939</vt:lpstr>
      <vt:lpstr>17.9.1939</vt:lpstr>
      <vt:lpstr>září 1939</vt:lpstr>
      <vt:lpstr>5. 10. 1939</vt:lpstr>
      <vt:lpstr>8. 10. 1939</vt:lpstr>
      <vt:lpstr>Zdroje a obrázky</vt:lpstr>
      <vt:lpstr>Snímek 21</vt:lpstr>
      <vt:lpstr>Snímek 22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Základní škola Ústí nad Labem, Anežky České 702/17, příspěvková organizace   Číslo projektu: CZ.1.07/1.4.00/21.2887     Název projektu: „Učíme lépe a moderněji“  OP VK 1.4        Výukový materiál</dc:title>
  <dc:creator>Uživatel</dc:creator>
  <cp:lastModifiedBy>Radusak</cp:lastModifiedBy>
  <cp:revision>50</cp:revision>
  <dcterms:created xsi:type="dcterms:W3CDTF">2012-02-01T08:51:03Z</dcterms:created>
  <dcterms:modified xsi:type="dcterms:W3CDTF">2012-12-02T11:38:56Z</dcterms:modified>
</cp:coreProperties>
</file>