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67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495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151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287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179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15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887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983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98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220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18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010EA-F7BC-4BA3-A6AF-C3D4142F0DB4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DD90C-550C-4689-8773-4C7374985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514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751004" y="2763206"/>
            <a:ext cx="7381627" cy="2569433"/>
            <a:chOff x="0" y="0"/>
            <a:chExt cx="6410325" cy="1981200"/>
          </a:xfrm>
        </p:grpSpPr>
        <p:sp>
          <p:nvSpPr>
            <p:cNvPr id="6" name="Obdélník 5"/>
            <p:cNvSpPr>
              <a:spLocks noChangeArrowheads="1"/>
            </p:cNvSpPr>
            <p:nvPr/>
          </p:nvSpPr>
          <p:spPr bwMode="auto">
            <a:xfrm>
              <a:off x="0" y="0"/>
              <a:ext cx="6410325" cy="1981200"/>
            </a:xfrm>
            <a:prstGeom prst="rect">
              <a:avLst/>
            </a:prstGeom>
            <a:gradFill rotWithShape="1">
              <a:gsLst>
                <a:gs pos="0">
                  <a:srgbClr val="B9CDE5"/>
                </a:gs>
                <a:gs pos="6500">
                  <a:srgbClr val="5D8AF2"/>
                </a:gs>
                <a:gs pos="13000">
                  <a:srgbClr val="0047FF"/>
                </a:gs>
                <a:gs pos="20004">
                  <a:srgbClr val="D7E5F5"/>
                </a:gs>
                <a:gs pos="28000">
                  <a:srgbClr val="558ED5"/>
                </a:gs>
                <a:gs pos="42999">
                  <a:srgbClr val="8EB4E3"/>
                </a:gs>
                <a:gs pos="58000">
                  <a:srgbClr val="C6D9F1"/>
                </a:gs>
                <a:gs pos="72000">
                  <a:srgbClr val="0047FF"/>
                </a:gs>
                <a:gs pos="87000">
                  <a:srgbClr val="8EB4E3"/>
                </a:gs>
                <a:gs pos="100000">
                  <a:srgbClr val="0047FF"/>
                </a:gs>
              </a:gsLst>
              <a:lin ang="18900000" scaled="1"/>
            </a:gradFill>
            <a:ln w="25400" algn="ctr">
              <a:solidFill>
                <a:srgbClr val="FFFFFF"/>
              </a:solidFill>
              <a:miter lim="800000"/>
              <a:headEnd/>
              <a:tailEnd/>
            </a:ln>
          </p:spPr>
          <p:txBody>
            <a:bodyPr rot="0" vert="horz" wrap="squar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grpSp>
          <p:nvGrpSpPr>
            <p:cNvPr id="7" name="Skupina 6"/>
            <p:cNvGrpSpPr>
              <a:grpSpLocks/>
            </p:cNvGrpSpPr>
            <p:nvPr/>
          </p:nvGrpSpPr>
          <p:grpSpPr bwMode="auto">
            <a:xfrm>
              <a:off x="285750" y="200025"/>
              <a:ext cx="5928598" cy="1619250"/>
              <a:chOff x="0" y="0"/>
              <a:chExt cx="5929013" cy="1619400"/>
            </a:xfrm>
          </p:grpSpPr>
          <p:sp>
            <p:nvSpPr>
              <p:cNvPr id="8" name="Obdélník 7"/>
              <p:cNvSpPr>
                <a:spLocks noChangeArrowheads="1"/>
              </p:cNvSpPr>
              <p:nvPr/>
            </p:nvSpPr>
            <p:spPr bwMode="auto">
              <a:xfrm>
                <a:off x="0" y="0"/>
                <a:ext cx="5924550" cy="32385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spcAft>
                    <a:spcPts val="0"/>
                  </a:spcAft>
                </a:pPr>
                <a:r>
                  <a:rPr lang="cs-CZ" sz="1400">
                    <a:solidFill>
                      <a:srgbClr val="000000"/>
                    </a:solidFill>
                    <a:effectLst/>
                    <a:latin typeface="Times New Roman"/>
                    <a:ea typeface="Times New Roman"/>
                  </a:rPr>
                  <a:t>NÁZEV  ŠKOLY:  ZŠ J. E. Purkyně a ZUŠ Libochovice</a:t>
                </a:r>
                <a:endParaRPr lang="cs-CZ" sz="1000">
                  <a:effectLst/>
                  <a:latin typeface="Times New Roman"/>
                  <a:ea typeface="Times New Roman"/>
                </a:endParaRPr>
              </a:p>
            </p:txBody>
          </p:sp>
          <p:sp>
            <p:nvSpPr>
              <p:cNvPr id="9" name="Obdélník 8"/>
              <p:cNvSpPr>
                <a:spLocks noChangeArrowheads="1"/>
              </p:cNvSpPr>
              <p:nvPr/>
            </p:nvSpPr>
            <p:spPr bwMode="auto">
              <a:xfrm>
                <a:off x="0" y="323850"/>
                <a:ext cx="5924550" cy="32385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spcAft>
                    <a:spcPts val="0"/>
                  </a:spcAft>
                </a:pPr>
                <a:r>
                  <a:rPr lang="cs-CZ" sz="1400">
                    <a:solidFill>
                      <a:srgbClr val="000000"/>
                    </a:solidFill>
                    <a:effectLst/>
                    <a:latin typeface="Times New Roman"/>
                    <a:ea typeface="Times New Roman"/>
                  </a:rPr>
                  <a:t>AUTOR:  Mgr. Eva Štorová</a:t>
                </a:r>
                <a:endParaRPr lang="cs-CZ" sz="1000">
                  <a:effectLst/>
                  <a:latin typeface="Times New Roman"/>
                  <a:ea typeface="Times New Roman"/>
                </a:endParaRPr>
              </a:p>
            </p:txBody>
          </p:sp>
          <p:sp>
            <p:nvSpPr>
              <p:cNvPr id="10" name="Obdélník 9"/>
              <p:cNvSpPr>
                <a:spLocks noChangeArrowheads="1"/>
              </p:cNvSpPr>
              <p:nvPr/>
            </p:nvSpPr>
            <p:spPr bwMode="auto">
              <a:xfrm>
                <a:off x="3413" y="64770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>
                  <a:spcAft>
                    <a:spcPts val="0"/>
                  </a:spcAft>
                </a:pPr>
                <a:r>
                  <a:rPr lang="cs-CZ" sz="1400" dirty="0">
                    <a:solidFill>
                      <a:srgbClr val="000000"/>
                    </a:solidFill>
                    <a:effectLst/>
                    <a:latin typeface="Times New Roman"/>
                    <a:ea typeface="Times New Roman"/>
                  </a:rPr>
                  <a:t>NÁZEV:  VY_32_INOVACE_19_Čj-Pořadí vyjmenovaných slov po B</a:t>
                </a:r>
                <a:endParaRPr lang="cs-CZ" sz="1000" dirty="0">
                  <a:effectLst/>
                  <a:latin typeface="Times New Roman"/>
                  <a:ea typeface="Times New Roman"/>
                </a:endParaRPr>
              </a:p>
              <a:p>
                <a:pPr>
                  <a:spcAft>
                    <a:spcPts val="0"/>
                  </a:spcAft>
                </a:pPr>
                <a:r>
                  <a:rPr lang="cs-CZ" sz="1400" dirty="0">
                    <a:solidFill>
                      <a:srgbClr val="000000"/>
                    </a:solidFill>
                    <a:effectLst/>
                    <a:latin typeface="Times New Roman"/>
                    <a:ea typeface="Times New Roman"/>
                  </a:rPr>
                  <a:t> </a:t>
                </a:r>
                <a:endParaRPr lang="cs-CZ" sz="1000" dirty="0">
                  <a:effectLst/>
                  <a:latin typeface="Times New Roman"/>
                  <a:ea typeface="Times New Roman"/>
                </a:endParaRPr>
              </a:p>
            </p:txBody>
          </p:sp>
          <p:sp>
            <p:nvSpPr>
              <p:cNvPr id="11" name="Obdélník 10"/>
              <p:cNvSpPr>
                <a:spLocks noChangeArrowheads="1"/>
              </p:cNvSpPr>
              <p:nvPr/>
            </p:nvSpPr>
            <p:spPr bwMode="auto">
              <a:xfrm>
                <a:off x="0" y="97155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spcAft>
                    <a:spcPts val="0"/>
                  </a:spcAft>
                </a:pPr>
                <a:r>
                  <a:rPr lang="cs-CZ" sz="1400" dirty="0">
                    <a:solidFill>
                      <a:srgbClr val="000000"/>
                    </a:solidFill>
                    <a:effectLst/>
                    <a:latin typeface="Times New Roman"/>
                    <a:ea typeface="Times New Roman"/>
                  </a:rPr>
                  <a:t>TÉMA:  Pořadí vyjmenovaných slov po B</a:t>
                </a:r>
                <a:endParaRPr lang="cs-CZ" sz="1000" dirty="0">
                  <a:effectLst/>
                  <a:latin typeface="Times New Roman"/>
                  <a:ea typeface="Times New Roman"/>
                </a:endParaRPr>
              </a:p>
            </p:txBody>
          </p:sp>
          <p:sp>
            <p:nvSpPr>
              <p:cNvPr id="12" name="Obdélník 11"/>
              <p:cNvSpPr>
                <a:spLocks noChangeArrowheads="1"/>
              </p:cNvSpPr>
              <p:nvPr/>
            </p:nvSpPr>
            <p:spPr bwMode="auto">
              <a:xfrm>
                <a:off x="0" y="129540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spcAft>
                    <a:spcPts val="0"/>
                  </a:spcAft>
                </a:pPr>
                <a:r>
                  <a:rPr lang="cs-CZ" sz="1400">
                    <a:solidFill>
                      <a:srgbClr val="000000"/>
                    </a:solidFill>
                    <a:effectLst/>
                    <a:latin typeface="Times New Roman"/>
                    <a:ea typeface="Times New Roman"/>
                  </a:rPr>
                  <a:t>ČÍSLO  PROJEKTU:  CZ.1.07/1.4.00/21.2803</a:t>
                </a:r>
                <a:endParaRPr lang="cs-CZ" sz="1000">
                  <a:effectLst/>
                  <a:latin typeface="Times New Roman"/>
                  <a:ea typeface="Times New Roman"/>
                </a:endParaRPr>
              </a:p>
            </p:txBody>
          </p:sp>
        </p:grpSp>
      </p:grp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5570" y="969680"/>
            <a:ext cx="6229962" cy="1334129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710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7772400" cy="1470025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632848" cy="175260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Žáci jsou rozděleni do skupin. Skupiny postupně na interaktivní tabuli seřadí vyjmenovaná slova po B přesouváním do připravené tabulky. Učitel jim stopuje čas. Vyhrává skupina s nejkratším časem a s nejmenším počtem chyb.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12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40439" y="4085921"/>
            <a:ext cx="1032520" cy="55091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  <a:effectLst/>
              </a:rPr>
              <a:t>být</a:t>
            </a:r>
            <a:r>
              <a:rPr lang="cs-CZ" dirty="0" smtClean="0">
                <a:effectLst/>
              </a:rPr>
              <a:t> </a:t>
            </a:r>
            <a:endParaRPr lang="cs-CZ" sz="1100" dirty="0" smtClean="0">
              <a:effectLst/>
              <a:latin typeface="Times New Roman"/>
              <a:ea typeface="Times New Roman"/>
            </a:endParaRPr>
          </a:p>
          <a:p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5977376" y="3505691"/>
            <a:ext cx="1760240" cy="5509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bydlet</a:t>
            </a:r>
            <a:r>
              <a:rPr lang="cs-CZ" dirty="0" smtClean="0"/>
              <a:t> </a:t>
            </a:r>
            <a:endParaRPr lang="cs-CZ" sz="1100" dirty="0" smtClean="0">
              <a:latin typeface="Times New Roman"/>
              <a:ea typeface="Times New Roman"/>
            </a:endParaRP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417536" y="4689215"/>
            <a:ext cx="16518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obyvatel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97102" y="4158476"/>
            <a:ext cx="7407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byt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54015" y="3531567"/>
            <a:ext cx="16061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příbytek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06199" y="4735542"/>
            <a:ext cx="15612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nábytek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030186" y="4150767"/>
            <a:ext cx="15804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dobytek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066950" y="4735542"/>
            <a:ext cx="13031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zbytek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445185" y="3548698"/>
            <a:ext cx="12945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obyčej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77353" y="4724692"/>
            <a:ext cx="12366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bystrý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617298" y="4157583"/>
            <a:ext cx="12196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bylina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601112" y="4735542"/>
            <a:ext cx="13058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kobyla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624306" y="4735542"/>
            <a:ext cx="7932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býk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59448" y="3513434"/>
            <a:ext cx="14117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babyka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704631" y="4106029"/>
            <a:ext cx="17129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Přibyslav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019016"/>
              </p:ext>
            </p:extLst>
          </p:nvPr>
        </p:nvGraphicFramePr>
        <p:xfrm>
          <a:off x="241729" y="404664"/>
          <a:ext cx="8280920" cy="288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538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899592" y="332656"/>
            <a:ext cx="2408312" cy="69492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1002894" y="1216890"/>
            <a:ext cx="1032520" cy="5509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tx1"/>
                </a:solidFill>
              </a:rPr>
              <a:t>být</a:t>
            </a:r>
            <a:r>
              <a:rPr lang="cs-CZ" smtClean="0"/>
              <a:t> </a:t>
            </a:r>
            <a:endParaRPr lang="cs-CZ" sz="1100" smtClean="0">
              <a:latin typeface="Times New Roman"/>
              <a:ea typeface="Times New Roman"/>
            </a:endParaRPr>
          </a:p>
          <a:p>
            <a:endParaRPr lang="cs-CZ" dirty="0"/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2581147" y="1216890"/>
            <a:ext cx="1760240" cy="5509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bydlet</a:t>
            </a:r>
            <a:r>
              <a:rPr lang="cs-CZ" dirty="0" smtClean="0"/>
              <a:t> </a:t>
            </a:r>
            <a:endParaRPr lang="cs-CZ" sz="1100" dirty="0" smtClean="0">
              <a:latin typeface="Times New Roman"/>
              <a:ea typeface="Times New Roman"/>
            </a:endParaRPr>
          </a:p>
          <a:p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725807" y="1216890"/>
            <a:ext cx="16518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obyvatel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102071" y="1223020"/>
            <a:ext cx="7407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byt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18908" y="2008978"/>
            <a:ext cx="16061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příbytek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743304" y="2006116"/>
            <a:ext cx="15612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nábytek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832798" y="1936970"/>
            <a:ext cx="15804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dobytek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820840" y="1936969"/>
            <a:ext cx="13031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zbytek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774687" y="2657050"/>
            <a:ext cx="12945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obyčej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2842956" y="2654188"/>
            <a:ext cx="12366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bystrý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941923" y="2657050"/>
            <a:ext cx="12196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bylina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6865711" y="2657050"/>
            <a:ext cx="13058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kobyla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025365" y="3377130"/>
            <a:ext cx="7932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býk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2818035" y="3394157"/>
            <a:ext cx="14117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babyka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4774613" y="3377129"/>
            <a:ext cx="17129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Přibyslav</a:t>
            </a:r>
          </a:p>
        </p:txBody>
      </p:sp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0654826"/>
              </p:ext>
            </p:extLst>
          </p:nvPr>
        </p:nvGraphicFramePr>
        <p:xfrm>
          <a:off x="395536" y="1144882"/>
          <a:ext cx="8280920" cy="288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18908" y="5085184"/>
            <a:ext cx="4144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Hodnocení:</a:t>
            </a:r>
          </a:p>
          <a:p>
            <a:r>
              <a:rPr lang="cs-CZ" dirty="0" smtClean="0"/>
              <a:t>Žáci pracovali aktivně, každý žák se zapojil.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41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176</Words>
  <Application>Microsoft Office PowerPoint</Application>
  <PresentationFormat>Předvádění na obrazovce (4:3)</PresentationFormat>
  <Paragraphs>71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4</cp:revision>
  <dcterms:created xsi:type="dcterms:W3CDTF">2012-12-02T14:48:51Z</dcterms:created>
  <dcterms:modified xsi:type="dcterms:W3CDTF">2012-12-02T15:17:27Z</dcterms:modified>
</cp:coreProperties>
</file>