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58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02BFC-8A86-4176-A037-746DDDBE522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D50461E-73FB-4D1E-8186-C6710CFDA6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02BFC-8A86-4176-A037-746DDDBE522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D50461E-73FB-4D1E-8186-C6710CFDA6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02BFC-8A86-4176-A037-746DDDBE522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0461E-73FB-4D1E-8186-C6710CFDA6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02BFC-8A86-4176-A037-746DDDBE522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0461E-73FB-4D1E-8186-C6710CFDA6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02BFC-8A86-4176-A037-746DDDBE522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D50461E-73FB-4D1E-8186-C6710CFDA6C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02BFC-8A86-4176-A037-746DDDBE522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0461E-73FB-4D1E-8186-C6710CFDA6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02BFC-8A86-4176-A037-746DDDBE522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0461E-73FB-4D1E-8186-C6710CFDA6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02BFC-8A86-4176-A037-746DDDBE522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0461E-73FB-4D1E-8186-C6710CFDA6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02BFC-8A86-4176-A037-746DDDBE522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0461E-73FB-4D1E-8186-C6710CFDA6C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02BFC-8A86-4176-A037-746DDDBE522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0461E-73FB-4D1E-8186-C6710CFDA6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02BFC-8A86-4176-A037-746DDDBE522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0461E-73FB-4D1E-8186-C6710CFDA6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AC02BFC-8A86-4176-A037-746DDDBE522B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D50461E-73FB-4D1E-8186-C6710CFDA6C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jpeg"/><Relationship Id="rId7" Type="http://schemas.openxmlformats.org/officeDocument/2006/relationships/image" Target="../media/image17.wmf"/><Relationship Id="rId12" Type="http://schemas.openxmlformats.org/officeDocument/2006/relationships/image" Target="../media/image22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11" Type="http://schemas.openxmlformats.org/officeDocument/2006/relationships/image" Target="../media/image21.jpe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4.png"/><Relationship Id="rId9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13" Type="http://schemas.openxmlformats.org/officeDocument/2006/relationships/image" Target="../media/image34.jpeg"/><Relationship Id="rId3" Type="http://schemas.openxmlformats.org/officeDocument/2006/relationships/image" Target="../media/image24.jpeg"/><Relationship Id="rId7" Type="http://schemas.openxmlformats.org/officeDocument/2006/relationships/image" Target="../media/image28.wmf"/><Relationship Id="rId12" Type="http://schemas.openxmlformats.org/officeDocument/2006/relationships/image" Target="../media/image33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wmf"/><Relationship Id="rId11" Type="http://schemas.openxmlformats.org/officeDocument/2006/relationships/image" Target="../media/image32.wmf"/><Relationship Id="rId5" Type="http://schemas.openxmlformats.org/officeDocument/2006/relationships/image" Target="../media/image26.wmf"/><Relationship Id="rId10" Type="http://schemas.openxmlformats.org/officeDocument/2006/relationships/image" Target="../media/image31.jpeg"/><Relationship Id="rId4" Type="http://schemas.openxmlformats.org/officeDocument/2006/relationships/image" Target="../media/image25.wmf"/><Relationship Id="rId9" Type="http://schemas.openxmlformats.org/officeDocument/2006/relationships/image" Target="../media/image3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0884285"/>
              </p:ext>
            </p:extLst>
          </p:nvPr>
        </p:nvGraphicFramePr>
        <p:xfrm>
          <a:off x="683568" y="1397000"/>
          <a:ext cx="7560840" cy="347215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60140"/>
                <a:gridCol w="6300700"/>
              </a:tblGrid>
              <a:tr h="42315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3151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Vlasta </a:t>
                      </a:r>
                      <a:r>
                        <a:rPr lang="cs-CZ" dirty="0" err="1" smtClean="0"/>
                        <a:t>Fitzová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Mgr</a:t>
                      </a:r>
                      <a:endParaRPr lang="cs-CZ" dirty="0"/>
                    </a:p>
                  </a:txBody>
                  <a:tcPr anchor="ctr"/>
                </a:tc>
              </a:tr>
              <a:tr h="423151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VY_32_Inovace_2.3.9  </a:t>
                      </a:r>
                      <a:r>
                        <a:rPr lang="cs-CZ" baseline="0" dirty="0" smtClean="0"/>
                        <a:t>Slovní úlohy – zápis </a:t>
                      </a:r>
                      <a:r>
                        <a:rPr lang="cs-CZ" baseline="0" smtClean="0"/>
                        <a:t>a výpočet</a:t>
                      </a:r>
                      <a:endParaRPr lang="cs-CZ" dirty="0"/>
                    </a:p>
                  </a:txBody>
                  <a:tcPr anchor="ctr"/>
                </a:tc>
              </a:tr>
              <a:tr h="423151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Matematika 2.ročník</a:t>
                      </a:r>
                      <a:endParaRPr lang="cs-CZ" dirty="0"/>
                    </a:p>
                  </a:txBody>
                  <a:tcPr anchor="ctr"/>
                </a:tc>
              </a:tr>
              <a:tr h="423151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356403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Učivo pro žáky druhé třídy  - zaměřuje se na</a:t>
                      </a:r>
                      <a:r>
                        <a:rPr lang="cs-CZ" baseline="0" dirty="0" smtClean="0"/>
                        <a:t> řešení slovních úloh v oboru do 10 s přechodem přes deset.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Materiál je</a:t>
                      </a:r>
                      <a:r>
                        <a:rPr lang="cs-CZ" baseline="0" dirty="0" smtClean="0"/>
                        <a:t> připraven </a:t>
                      </a:r>
                      <a:r>
                        <a:rPr lang="cs-CZ" dirty="0" smtClean="0"/>
                        <a:t>pro práci s</a:t>
                      </a:r>
                      <a:r>
                        <a:rPr lang="cs-CZ" baseline="0" dirty="0" smtClean="0"/>
                        <a:t> interaktivní tabulí.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0068" y="980728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38492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29657" y="566819"/>
            <a:ext cx="8136904" cy="1200329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   </a:t>
            </a:r>
            <a:r>
              <a:rPr lang="cs-CZ" sz="3600" b="1" dirty="0" smtClean="0"/>
              <a:t>Matematický  příběh - budeme říkat </a:t>
            </a:r>
          </a:p>
          <a:p>
            <a:r>
              <a:rPr lang="cs-CZ" sz="3600" b="1" dirty="0" smtClean="0"/>
              <a:t>    </a:t>
            </a:r>
            <a:r>
              <a:rPr lang="cs-CZ" sz="3600" b="1" dirty="0" smtClean="0">
                <a:solidFill>
                  <a:srgbClr val="FF3300"/>
                </a:solidFill>
              </a:rPr>
              <a:t>SLOVNÍ  ÚLOHA </a:t>
            </a:r>
            <a:r>
              <a:rPr lang="cs-CZ" sz="3600" b="1" dirty="0" smtClean="0"/>
              <a:t>– si nejdřív:   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27285" y="4221088"/>
            <a:ext cx="3546671" cy="646331"/>
          </a:xfrm>
          <a:prstGeom prst="rect">
            <a:avLst/>
          </a:prstGeom>
          <a:solidFill>
            <a:srgbClr val="FF33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3. vypočítáme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101" y="2132856"/>
            <a:ext cx="3319827" cy="646331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1. přečteme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835696" y="3212976"/>
            <a:ext cx="3826320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2. uděláme zápis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1960" y="5211193"/>
            <a:ext cx="4723993" cy="646331"/>
          </a:xfrm>
          <a:prstGeom prst="rect">
            <a:avLst/>
          </a:prstGeom>
          <a:solidFill>
            <a:srgbClr val="0080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4. zapíšeme odpověď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800101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2266" y="375754"/>
            <a:ext cx="712879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2852" y="2900843"/>
            <a:ext cx="8787619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V koši bylo 8 červených a 5 zelených  jablek.</a:t>
            </a:r>
          </a:p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Kolik  jich bylo dohromady? 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6" name="Picture 2" descr="C:\Users\fitzova\AppData\Local\Microsoft\Windows\Temporary Internet Files\Content.IE5\AIC1YKWL\MP9004386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941" y="49721"/>
            <a:ext cx="828092" cy="123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tzova\AppData\Local\Microsoft\Windows\Temporary Internet Files\Content.IE5\USQGT0KY\MP900403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983" y="90290"/>
            <a:ext cx="1727387" cy="115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itzova\AppData\Local\Microsoft\Windows\Temporary Internet Files\Content.IE5\KZ37GQIF\MP9004304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6322" y="66618"/>
            <a:ext cx="1165439" cy="1165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itzova\AppData\Local\Microsoft\Windows\Temporary Internet Files\Content.IE5\3Z0RJOPJ\MC9004417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5495" y="76481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itzova\AppData\Local\Microsoft\Windows\Temporary Internet Files\Content.IE5\AIC1YKWL\MP9004092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3436" y="1205297"/>
            <a:ext cx="1129066" cy="114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fitzova\AppData\Local\Microsoft\Windows\Temporary Internet Files\Content.IE5\USQGT0KY\MP900403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015" y="130857"/>
            <a:ext cx="1727387" cy="115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fitzova\AppData\Local\Microsoft\Windows\Temporary Internet Files\Content.IE5\USQGT0KY\MP900403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2626" y="130858"/>
            <a:ext cx="1727387" cy="115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fitzova\AppData\Local\Microsoft\Windows\Temporary Internet Files\Content.IE5\3Z0RJOPJ\MC9004417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3026" y="49721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fitzova\AppData\Local\Microsoft\Windows\Temporary Internet Files\Content.IE5\3Z0RJOPJ\MC9004417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5850" y="49721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fitzova\AppData\Local\Microsoft\Windows\Temporary Internet Files\Content.IE5\AIC1YKWL\MP9004092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138" y="1251113"/>
            <a:ext cx="1129066" cy="114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fitzova\AppData\Local\Microsoft\Windows\Temporary Internet Files\Content.IE5\AIC1YKWL\MP9004092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1786" y="1205297"/>
            <a:ext cx="1129066" cy="114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fitzova\AppData\Local\Microsoft\Windows\Temporary Internet Files\Content.IE5\AIC1YKWL\MP9004092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941" y="1239494"/>
            <a:ext cx="1129066" cy="114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fitzova\AppData\Local\Microsoft\Windows\Temporary Internet Files\Content.IE5\AIC1YKWL\MP9004092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943" y="1205297"/>
            <a:ext cx="1129066" cy="114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ěsíc 3"/>
          <p:cNvSpPr/>
          <p:nvPr/>
        </p:nvSpPr>
        <p:spPr>
          <a:xfrm rot="16200000">
            <a:off x="4181992" y="-1827867"/>
            <a:ext cx="849340" cy="8424936"/>
          </a:xfrm>
          <a:prstGeom prst="moon">
            <a:avLst/>
          </a:prstGeom>
          <a:blipFill>
            <a:blip r:embed="rId7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83330" y="4206857"/>
            <a:ext cx="2367611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Zápis úkolu: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594431" y="4298554"/>
            <a:ext cx="6482826" cy="2308324"/>
          </a:xfrm>
          <a:prstGeom prst="rect">
            <a:avLst/>
          </a:prstGeom>
          <a:solidFill>
            <a:schemeClr val="bg1"/>
          </a:solidFill>
          <a:ln w="28575">
            <a:solidFill>
              <a:srgbClr val="008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červených         </a:t>
            </a:r>
            <a:endParaRPr lang="cs-CZ" sz="3600" u="sng" dirty="0" smtClean="0"/>
          </a:p>
          <a:p>
            <a:r>
              <a:rPr lang="cs-CZ" sz="3600" dirty="0" smtClean="0"/>
              <a:t>zelených           </a:t>
            </a:r>
          </a:p>
          <a:p>
            <a:r>
              <a:rPr lang="cs-CZ" sz="3600" dirty="0" smtClean="0"/>
              <a:t>Výpočet :     </a:t>
            </a:r>
          </a:p>
          <a:p>
            <a:r>
              <a:rPr lang="cs-CZ" sz="3600" dirty="0" smtClean="0"/>
              <a:t>Odpověď:</a:t>
            </a:r>
            <a:endParaRPr lang="cs-CZ" sz="3600" u="sng" dirty="0" smtClean="0"/>
          </a:p>
        </p:txBody>
      </p:sp>
      <p:sp>
        <p:nvSpPr>
          <p:cNvPr id="21" name="TextovéPole 20"/>
          <p:cNvSpPr txBox="1"/>
          <p:nvPr/>
        </p:nvSpPr>
        <p:spPr>
          <a:xfrm>
            <a:off x="4538607" y="5907474"/>
            <a:ext cx="4311593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Dohromady jich bylo 13. 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146319" y="5376266"/>
            <a:ext cx="2170819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8 + 5 = 13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787147" y="4838779"/>
            <a:ext cx="396044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5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811991" y="4326457"/>
            <a:ext cx="396044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767256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6767" y="2672023"/>
            <a:ext cx="8955073" cy="1323439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V šatníku  bylo  8  klobouků a 3 kšiltovky.</a:t>
            </a:r>
          </a:p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Kolik je jich dohromady?</a:t>
            </a:r>
          </a:p>
        </p:txBody>
      </p:sp>
      <p:pic>
        <p:nvPicPr>
          <p:cNvPr id="2050" name="Picture 2" descr="C:\Program Files (x86)\Microsoft Office\MEDIA\CAGCAT10\j033607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024" y="44978"/>
            <a:ext cx="1505907" cy="152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itzova\AppData\Local\Microsoft\Windows\Temporary Internet Files\Content.IE5\AIC1YKWL\MP9003415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9208" y="44978"/>
            <a:ext cx="1030403" cy="1444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itzova\AppData\Local\Microsoft\Windows\Temporary Internet Files\Content.IE5\KZ37GQIF\MC90043621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297" y="1042331"/>
            <a:ext cx="1408792" cy="1350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fitzova\AppData\Local\Microsoft\Windows\Temporary Internet Files\Content.IE5\USQGT0KY\MP9004309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1527" y="59725"/>
            <a:ext cx="1171240" cy="1510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fitzova\AppData\Local\Microsoft\Windows\Temporary Internet Files\Content.IE5\KZ37GQIF\MC9003110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307" y="59725"/>
            <a:ext cx="1264394" cy="859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fitzova\AppData\Local\Microsoft\Windows\Temporary Internet Files\Content.IE5\USQGT0KY\MC9003078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8966" y="1074122"/>
            <a:ext cx="1023057" cy="1035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fitzova\AppData\Local\Microsoft\Windows\Temporary Internet Files\Content.IE5\3Z0RJOPJ\MC90023538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6894" y="807609"/>
            <a:ext cx="1419098" cy="803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fitzova\AppData\Local\Microsoft\Windows\Temporary Internet Files\Content.IE5\USQGT0KY\MP90040699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31" y="1410327"/>
            <a:ext cx="794882" cy="1191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fitzova\AppData\Local\Microsoft\Windows\Temporary Internet Files\Content.IE5\KZ37GQIF\MP90040537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849" y="1489468"/>
            <a:ext cx="1230792" cy="87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fitzova\AppData\Local\Microsoft\Windows\Temporary Internet Files\Content.IE5\3Z0RJOPJ\MP900404896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41818" y="164620"/>
            <a:ext cx="1680022" cy="120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fitzova\AppData\Local\Microsoft\Windows\Temporary Internet Files\Content.IE5\AIC1YKWL\MP90040535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41817" y="1125956"/>
            <a:ext cx="1680023" cy="1182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141597" y="4562018"/>
            <a:ext cx="2367611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Zápis úkolu: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585154" y="4320438"/>
            <a:ext cx="6307326" cy="2308324"/>
          </a:xfrm>
          <a:prstGeom prst="rect">
            <a:avLst/>
          </a:prstGeom>
          <a:solidFill>
            <a:schemeClr val="bg1"/>
          </a:solidFill>
          <a:ln w="28575">
            <a:solidFill>
              <a:srgbClr val="008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klobouků         </a:t>
            </a:r>
            <a:endParaRPr lang="cs-CZ" sz="3600" u="sng" dirty="0" smtClean="0"/>
          </a:p>
          <a:p>
            <a:r>
              <a:rPr lang="cs-CZ" sz="3600" dirty="0" smtClean="0"/>
              <a:t>kšiltovky           </a:t>
            </a:r>
          </a:p>
          <a:p>
            <a:r>
              <a:rPr lang="cs-CZ" sz="3600" dirty="0" smtClean="0"/>
              <a:t>Výpočet :     </a:t>
            </a:r>
          </a:p>
          <a:p>
            <a:r>
              <a:rPr lang="cs-CZ" sz="3600" dirty="0" smtClean="0"/>
              <a:t>Odpověď:</a:t>
            </a:r>
            <a:endParaRPr lang="cs-CZ" sz="3600" u="sng" dirty="0" smtClean="0"/>
          </a:p>
        </p:txBody>
      </p:sp>
      <p:sp>
        <p:nvSpPr>
          <p:cNvPr id="22" name="TextovéPole 21"/>
          <p:cNvSpPr txBox="1"/>
          <p:nvPr/>
        </p:nvSpPr>
        <p:spPr>
          <a:xfrm>
            <a:off x="4644303" y="5997958"/>
            <a:ext cx="4132209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Dohromady je jich  11. 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162848" y="5350271"/>
            <a:ext cx="2170819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8 +3 = 11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826567" y="4854405"/>
            <a:ext cx="396044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3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835844" y="4351017"/>
            <a:ext cx="396044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4238962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146782"/>
            <a:ext cx="7334424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Při oslavě  jme  měli  5 zmrzlin, 3 nanuky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a 4 zákusky.   </a:t>
            </a:r>
            <a:r>
              <a:rPr lang="cs-CZ" sz="3200" b="1" u="sng" dirty="0" smtClean="0">
                <a:solidFill>
                  <a:srgbClr val="C00000"/>
                </a:solidFill>
              </a:rPr>
              <a:t>Kolik  to  bylo  kousků?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fitzova\AppData\Local\Microsoft\Windows\Temporary Internet Files\Content.IE5\USQGT0KY\MP9004095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9289" y="310535"/>
            <a:ext cx="1446959" cy="1446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itzova\AppData\Local\Microsoft\Windows\Temporary Internet Files\Content.IE5\AIC1YKWL\MP9004054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7843"/>
            <a:ext cx="2192288" cy="156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itzova\AppData\Local\Microsoft\Windows\Temporary Internet Files\Content.IE5\AIC1YKWL\MC9002336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3741" y="273697"/>
            <a:ext cx="1522068" cy="1446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fitzova\AppData\Local\Microsoft\Windows\Temporary Internet Files\Content.IE5\USQGT0KY\MC9004125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2114"/>
            <a:ext cx="560040" cy="121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fitzova\AppData\Local\Microsoft\Windows\Temporary Internet Files\Content.IE5\KZ37GQIF\MC9004125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982" y="273697"/>
            <a:ext cx="813618" cy="1345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fitzova\AppData\Local\Microsoft\Windows\Temporary Internet Files\Content.IE5\KZ37GQIF\MC9002902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410" y="257353"/>
            <a:ext cx="994373" cy="1462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fitzova\AppData\Local\Microsoft\Windows\Temporary Internet Files\Content.IE5\AIC1YKWL\MC90023424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02114"/>
            <a:ext cx="1386102" cy="1355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fitzova\AppData\Local\Microsoft\Windows\Temporary Internet Files\Content.IE5\3Z0RJOPJ\MC90039130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33857"/>
            <a:ext cx="1466698" cy="189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fitzova\AppData\Local\Microsoft\Windows\Temporary Internet Files\Content.IE5\3Z0RJOPJ\MP90043399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7399" y="1606085"/>
            <a:ext cx="912502" cy="1375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fitzova\AppData\Local\Microsoft\Windows\Temporary Internet Files\Content.IE5\3Z0RJOPJ\MC90043775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787" y="1793763"/>
            <a:ext cx="849998" cy="113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fitzova\AppData\Local\Microsoft\Windows\Temporary Internet Files\Content.IE5\USQGT0KY\MP90043181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9886" y="1817551"/>
            <a:ext cx="743811" cy="1115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fitzova\AppData\Local\Microsoft\Windows\Temporary Internet Files\Content.IE5\3Z0RJOPJ\MP900423691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221" y="1916652"/>
            <a:ext cx="1016071" cy="1016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8392" y="187834"/>
            <a:ext cx="4932040" cy="1569660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endParaRPr lang="cs-CZ" sz="96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150583"/>
            <a:ext cx="3674673" cy="1569660"/>
          </a:xfrm>
          <a:prstGeom prst="rect">
            <a:avLst/>
          </a:prstGeom>
          <a:noFill/>
          <a:ln w="381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sz="96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11150" y="1817551"/>
            <a:ext cx="3818738" cy="1200329"/>
          </a:xfrm>
          <a:prstGeom prst="rect">
            <a:avLst/>
          </a:prstGeom>
          <a:noFill/>
          <a:ln w="38100"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sz="7200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1597" y="4562018"/>
            <a:ext cx="2367611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Zápis úkolu: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454231" y="4224000"/>
            <a:ext cx="6307326" cy="2554545"/>
          </a:xfrm>
          <a:prstGeom prst="rect">
            <a:avLst/>
          </a:prstGeom>
          <a:solidFill>
            <a:schemeClr val="bg1"/>
          </a:solidFill>
          <a:ln w="28575">
            <a:solidFill>
              <a:srgbClr val="008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zmrzlina         </a:t>
            </a:r>
            <a:endParaRPr lang="cs-CZ" sz="3200" u="sng" dirty="0" smtClean="0"/>
          </a:p>
          <a:p>
            <a:r>
              <a:rPr lang="cs-CZ" sz="3200" dirty="0" smtClean="0"/>
              <a:t>nanuky</a:t>
            </a:r>
          </a:p>
          <a:p>
            <a:r>
              <a:rPr lang="cs-CZ" sz="3200" dirty="0" smtClean="0"/>
              <a:t>zákusky           </a:t>
            </a:r>
          </a:p>
          <a:p>
            <a:r>
              <a:rPr lang="cs-CZ" sz="3200" dirty="0" smtClean="0"/>
              <a:t>Výpočet :     </a:t>
            </a:r>
          </a:p>
          <a:p>
            <a:r>
              <a:rPr lang="cs-CZ" sz="3200" dirty="0" smtClean="0"/>
              <a:t>Odpověď:</a:t>
            </a:r>
            <a:endParaRPr lang="cs-CZ" sz="3200" u="sng" dirty="0" smtClean="0"/>
          </a:p>
        </p:txBody>
      </p:sp>
      <p:sp>
        <p:nvSpPr>
          <p:cNvPr id="21" name="TextovéPole 20"/>
          <p:cNvSpPr txBox="1"/>
          <p:nvPr/>
        </p:nvSpPr>
        <p:spPr>
          <a:xfrm>
            <a:off x="4981631" y="6242373"/>
            <a:ext cx="3310347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Bylo  to 12  kousků. 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981631" y="5744334"/>
            <a:ext cx="2170819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5+ 3 + 4 = 12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852213" y="4812682"/>
            <a:ext cx="39604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3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835844" y="4351017"/>
            <a:ext cx="39604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5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852213" y="5243568"/>
            <a:ext cx="39604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249207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836712"/>
            <a:ext cx="56166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 smtClean="0"/>
              <a:t>Obrázky: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Vlastní </a:t>
            </a:r>
            <a:r>
              <a:rPr lang="cs-CZ" dirty="0"/>
              <a:t>archiv autora</a:t>
            </a:r>
          </a:p>
        </p:txBody>
      </p:sp>
    </p:spTree>
    <p:extLst>
      <p:ext uri="{BB962C8B-B14F-4D97-AF65-F5344CB8AC3E}">
        <p14:creationId xmlns:p14="http://schemas.microsoft.com/office/powerpoint/2010/main" val="1966695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wheel spokes="1"/>
      </p:transition>
    </mc:Choice>
    <mc:Fallback xmlns="">
      <p:transition spd="slow">
        <p:wheel spokes="1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322</TotalTime>
  <Words>212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Vlasta Fitzová</dc:creator>
  <cp:lastModifiedBy>Učitel</cp:lastModifiedBy>
  <cp:revision>19</cp:revision>
  <dcterms:created xsi:type="dcterms:W3CDTF">2012-11-25T09:35:48Z</dcterms:created>
  <dcterms:modified xsi:type="dcterms:W3CDTF">2012-12-02T16:18:51Z</dcterms:modified>
</cp:coreProperties>
</file>