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4" r:id="rId3"/>
    <p:sldId id="263" r:id="rId4"/>
    <p:sldId id="265" r:id="rId5"/>
    <p:sldId id="266" r:id="rId6"/>
    <p:sldId id="260" r:id="rId7"/>
    <p:sldId id="262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VY_32_INOVACE_13_Louka - shrnutí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Louka </a:t>
          </a:r>
          <a:r>
            <a:rPr lang="cs-CZ" smtClean="0"/>
            <a:t>- shrnutí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VY_32_INOVACE_13_Louka - shrnutí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Louka </a:t>
          </a:r>
          <a:r>
            <a:rPr lang="cs-CZ" sz="1800" kern="1200" smtClean="0"/>
            <a:t>- shrnutí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opakování učiva. Žáci doplňují vhodná</a:t>
            </a:r>
            <a:r>
              <a:rPr lang="cs-CZ" baseline="0" dirty="0" smtClean="0"/>
              <a:t> slova do textu.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10856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</a:t>
            </a:r>
            <a:r>
              <a:rPr lang="cs-CZ" baseline="0" dirty="0" smtClean="0"/>
              <a:t> opakování učiva</a:t>
            </a:r>
            <a:r>
              <a:rPr lang="cs-CZ" dirty="0" smtClean="0"/>
              <a:t> jako samostatný pracovní list.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124641-D305-49FF-874C-1C0B849C4E4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71255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Slouží k</a:t>
            </a:r>
            <a:r>
              <a:rPr lang="cs-CZ" baseline="0" dirty="0" smtClean="0"/>
              <a:t> opakování učiva</a:t>
            </a:r>
            <a:r>
              <a:rPr lang="cs-CZ" dirty="0" smtClean="0"/>
              <a:t> jako samostatný pracovní list. Tato verze je pro žáky píšící levou rukou.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124641-D305-49FF-874C-1C0B849C4E41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71255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vyplňují</a:t>
            </a:r>
            <a:r>
              <a:rPr lang="cs-CZ" baseline="0" dirty="0" smtClean="0"/>
              <a:t> samostatně na svých listech a poté společně na tabuli.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45105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</a:t>
            </a:r>
            <a:r>
              <a:rPr lang="cs-CZ" baseline="0" dirty="0" smtClean="0"/>
              <a:t> ke kontrole samostatné </a:t>
            </a:r>
            <a:r>
              <a:rPr lang="cs-CZ" baseline="0" smtClean="0"/>
              <a:t>práce žáků.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4510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2206994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4. ročníku, pro výuku </a:t>
            </a:r>
            <a:r>
              <a:rPr lang="cs-CZ" sz="2800" dirty="0" smtClean="0"/>
              <a:t>přírodovědy.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</a:t>
            </a:r>
            <a:r>
              <a:rPr lang="cs-CZ" sz="2800" dirty="0" smtClean="0"/>
              <a:t>tabuli.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První část je určena pro opakování učiva , další část lze využít jako samostatný pracovní </a:t>
            </a:r>
            <a:r>
              <a:rPr lang="cs-CZ" sz="2800" dirty="0" smtClean="0"/>
              <a:t>list.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</a:t>
            </a:r>
            <a:r>
              <a:rPr lang="cs-CZ" sz="2800" dirty="0" smtClean="0"/>
              <a:t>interaktivní </a:t>
            </a:r>
            <a:r>
              <a:rPr lang="cs-CZ" sz="2800" dirty="0" smtClean="0"/>
              <a:t>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</a:t>
            </a:r>
            <a:r>
              <a:rPr lang="cs-CZ" sz="2800" dirty="0" smtClean="0"/>
              <a:t>Interaktivní </a:t>
            </a:r>
            <a:r>
              <a:rPr lang="cs-CZ" sz="2800" dirty="0" smtClean="0"/>
              <a:t>způsob </a:t>
            </a:r>
            <a:r>
              <a:rPr lang="cs-CZ" sz="2800" dirty="0" smtClean="0"/>
              <a:t>učení.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</a:t>
            </a:r>
            <a:r>
              <a:rPr lang="cs-CZ" sz="2800" dirty="0" smtClean="0"/>
              <a:t>Žáci </a:t>
            </a:r>
            <a:r>
              <a:rPr lang="cs-CZ" sz="2800" dirty="0" smtClean="0"/>
              <a:t>doplňují  text na správná místa v </a:t>
            </a:r>
            <a:r>
              <a:rPr lang="cs-CZ" sz="2800" dirty="0" smtClean="0"/>
              <a:t>článku. 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071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50000"/>
            </a:schemeClr>
          </a:solidFill>
        </p:spPr>
        <p:txBody>
          <a:bodyPr>
            <a:no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Louka - shrnutí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789240"/>
          </a:xfrm>
        </p:spPr>
        <p:txBody>
          <a:bodyPr>
            <a:normAutofit fontScale="47500" lnSpcReduction="20000"/>
          </a:bodyPr>
          <a:lstStyle/>
          <a:p>
            <a:r>
              <a:rPr lang="cs-CZ" sz="5900" dirty="0" smtClean="0">
                <a:solidFill>
                  <a:schemeClr val="accent6">
                    <a:lumMod val="75000"/>
                  </a:schemeClr>
                </a:solidFill>
              </a:rPr>
              <a:t>Základem louky jsou trávy: </a:t>
            </a:r>
            <a:r>
              <a:rPr lang="cs-CZ" sz="5900" dirty="0" smtClean="0"/>
              <a:t>………………………………………………………………………………………………………………………………………………………..............</a:t>
            </a:r>
          </a:p>
          <a:p>
            <a:r>
              <a:rPr lang="cs-CZ" sz="5900" dirty="0" smtClean="0">
                <a:solidFill>
                  <a:schemeClr val="accent6">
                    <a:lumMod val="75000"/>
                  </a:schemeClr>
                </a:solidFill>
              </a:rPr>
              <a:t>Na louce roste velké množství bylin:</a:t>
            </a:r>
            <a:r>
              <a:rPr lang="cs-CZ" sz="5100" dirty="0" smtClean="0">
                <a:solidFill>
                  <a:schemeClr val="accent6">
                    <a:lumMod val="75000"/>
                  </a:schemeClr>
                </a:solidFill>
              </a:rPr>
              <a:t/>
            </a:r>
            <a:br>
              <a:rPr lang="cs-CZ" sz="5100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5900" dirty="0" smtClean="0"/>
              <a:t>…………………………………………………………………………………………………………………………………………….........................</a:t>
            </a:r>
          </a:p>
          <a:p>
            <a:r>
              <a:rPr lang="cs-CZ" sz="5900" dirty="0" smtClean="0">
                <a:solidFill>
                  <a:schemeClr val="accent6">
                    <a:lumMod val="75000"/>
                  </a:schemeClr>
                </a:solidFill>
              </a:rPr>
              <a:t>Na okrajích luk najdeme i keře: </a:t>
            </a:r>
            <a:r>
              <a:rPr lang="cs-CZ" sz="5900" dirty="0" smtClean="0"/>
              <a:t/>
            </a:r>
            <a:br>
              <a:rPr lang="cs-CZ" sz="5900" dirty="0" smtClean="0"/>
            </a:br>
            <a:r>
              <a:rPr lang="cs-CZ" sz="5900" dirty="0" smtClean="0"/>
              <a:t>…………………………………………………………………………………</a:t>
            </a:r>
          </a:p>
          <a:p>
            <a:r>
              <a:rPr lang="cs-CZ" sz="5900" dirty="0" smtClean="0">
                <a:solidFill>
                  <a:schemeClr val="accent6">
                    <a:lumMod val="75000"/>
                  </a:schemeClr>
                </a:solidFill>
              </a:rPr>
              <a:t>Nad loukou poletuje hmyz: </a:t>
            </a:r>
            <a:br>
              <a:rPr lang="cs-CZ" sz="5900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5900" dirty="0" smtClean="0"/>
              <a:t>………………………………………………………………………………………………………………………………………………......................</a:t>
            </a:r>
            <a:br>
              <a:rPr lang="cs-CZ" sz="5900" dirty="0" smtClean="0"/>
            </a:br>
            <a:endParaRPr lang="cs-CZ" sz="5900" dirty="0" smtClean="0"/>
          </a:p>
        </p:txBody>
      </p:sp>
    </p:spTree>
    <p:extLst>
      <p:ext uri="{BB962C8B-B14F-4D97-AF65-F5344CB8AC3E}">
        <p14:creationId xmlns:p14="http://schemas.microsoft.com/office/powerpoint/2010/main" val="1333913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Louka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jméno: ……………………                   datum: …………………….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196752"/>
            <a:ext cx="4495800" cy="4929411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Jmenuj alespoň 4 luční trávy.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Jak se říká prvnímu posekání trávy, jak druhému?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Kdy se tráva seká poprvé a kdy  podruhé?(uveď měsíce)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Proč se tráva suší?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Co víš o krtkovi?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Kolik včelích královen má jedno včelstvo?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Jaký je užitek ze včely?(4)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27984" y="1196752"/>
            <a:ext cx="4716016" cy="56612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..............................................................................................................................................................................................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615286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Louka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jméno: ……………………                   datum: …………………….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8200" y="1268760"/>
            <a:ext cx="4495800" cy="5589240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Jmenuj </a:t>
            </a:r>
            <a:r>
              <a:rPr lang="cs-CZ" sz="2000" dirty="0"/>
              <a:t>alespoň 4 luční trávy.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Jak se říká prvnímu posekání trávy, jak druhému?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 Kdy se tráva seká poprvé a kdy podruhé?(uveď měsíce)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Proč se tráva suší?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Co víš o krtkovi?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Kolik včelích královen má jedno včelstvo?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Jaký je užitek ze včely?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68" y="1201555"/>
            <a:ext cx="4716016" cy="56612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..............................................................................................................................................................................................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599240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85402"/>
            <a:ext cx="8229600" cy="85010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Křížovka - louka</a:t>
            </a:r>
            <a:endParaRPr lang="cs-CZ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1675338"/>
              </p:ext>
            </p:extLst>
          </p:nvPr>
        </p:nvGraphicFramePr>
        <p:xfrm>
          <a:off x="2555776" y="706488"/>
          <a:ext cx="6120000" cy="5486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12000"/>
                <a:gridCol w="612000"/>
                <a:gridCol w="612000"/>
                <a:gridCol w="612000"/>
                <a:gridCol w="612000"/>
                <a:gridCol w="612000"/>
                <a:gridCol w="612000"/>
                <a:gridCol w="612000"/>
                <a:gridCol w="612000"/>
                <a:gridCol w="612000"/>
              </a:tblGrid>
              <a:tr h="324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4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24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24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24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24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ProchazkovaE\AppData\Local\Microsoft\Windows\Temporary Internet Files\Content.IE5\TLWFA20Q\MC900123127[1].wmf"/>
          <p:cNvPicPr>
            <a:picLocks noChangeAspect="1" noChangeArrowheads="1"/>
          </p:cNvPicPr>
          <p:nvPr/>
        </p:nvPicPr>
        <p:blipFill>
          <a:blip r:embed="rId3" cstate="print"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4920552"/>
            <a:ext cx="1104271" cy="167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94207142"/>
              </p:ext>
            </p:extLst>
          </p:nvPr>
        </p:nvGraphicFramePr>
        <p:xfrm>
          <a:off x="467776" y="692696"/>
          <a:ext cx="2088000" cy="5486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88000"/>
              </a:tblGrid>
              <a:tr h="324000">
                <a:tc>
                  <a:txBody>
                    <a:bodyPr/>
                    <a:lstStyle/>
                    <a:p>
                      <a:r>
                        <a:rPr lang="cs-CZ" dirty="0" smtClean="0"/>
                        <a:t>druh trávy</a:t>
                      </a:r>
                      <a:endParaRPr lang="cs-CZ" dirty="0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r>
                        <a:rPr lang="cs-CZ" dirty="0" smtClean="0"/>
                        <a:t>listnatý strom</a:t>
                      </a:r>
                      <a:endParaRPr lang="cs-CZ" dirty="0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r>
                        <a:rPr lang="cs-CZ" dirty="0" smtClean="0"/>
                        <a:t>luční bylina</a:t>
                      </a:r>
                      <a:endParaRPr lang="cs-CZ" dirty="0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r>
                        <a:rPr lang="cs-CZ" dirty="0" smtClean="0"/>
                        <a:t>druh trávy</a:t>
                      </a:r>
                      <a:endParaRPr lang="cs-CZ" dirty="0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r>
                        <a:rPr lang="cs-CZ" dirty="0" smtClean="0"/>
                        <a:t>druh trávy</a:t>
                      </a:r>
                      <a:endParaRPr lang="cs-CZ" dirty="0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r>
                        <a:rPr lang="cs-CZ" dirty="0" smtClean="0"/>
                        <a:t>luční porost</a:t>
                      </a:r>
                      <a:endParaRPr lang="cs-CZ" dirty="0"/>
                    </a:p>
                  </a:txBody>
                  <a:tcPr>
                    <a:lnB>
                      <a:noFill/>
                    </a:lnB>
                  </a:tcPr>
                </a:tc>
              </a:tr>
              <a:tr h="324000">
                <a:tc>
                  <a:txBody>
                    <a:bodyPr/>
                    <a:lstStyle/>
                    <a:p>
                      <a:r>
                        <a:rPr lang="cs-CZ" dirty="0" smtClean="0"/>
                        <a:t>hmyz podobný včele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24000">
                <a:tc>
                  <a:txBody>
                    <a:bodyPr/>
                    <a:lstStyle/>
                    <a:p>
                      <a:r>
                        <a:rPr lang="cs-CZ" dirty="0" smtClean="0"/>
                        <a:t>luční květina</a:t>
                      </a:r>
                      <a:endParaRPr lang="cs-CZ" dirty="0"/>
                    </a:p>
                  </a:txBody>
                  <a:tcPr>
                    <a:lnT>
                      <a:noFill/>
                    </a:lnT>
                  </a:tcPr>
                </a:tc>
              </a:tr>
              <a:tr h="324000">
                <a:tc>
                  <a:txBody>
                    <a:bodyPr/>
                    <a:lstStyle/>
                    <a:p>
                      <a:r>
                        <a:rPr lang="cs-CZ" dirty="0" smtClean="0"/>
                        <a:t>žací stroj</a:t>
                      </a:r>
                      <a:endParaRPr lang="cs-CZ" dirty="0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r>
                        <a:rPr lang="cs-CZ" dirty="0" smtClean="0"/>
                        <a:t>druh trávy</a:t>
                      </a:r>
                      <a:endParaRPr lang="cs-CZ" dirty="0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r>
                        <a:rPr lang="cs-CZ" dirty="0" smtClean="0"/>
                        <a:t>vyrábí med</a:t>
                      </a:r>
                      <a:endParaRPr lang="cs-CZ" dirty="0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r>
                        <a:rPr lang="cs-CZ" dirty="0" smtClean="0"/>
                        <a:t>starý žací nástroj</a:t>
                      </a:r>
                      <a:endParaRPr lang="cs-CZ" dirty="0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r>
                        <a:rPr lang="cs-CZ" dirty="0" smtClean="0"/>
                        <a:t>suchá tráva</a:t>
                      </a:r>
                      <a:endParaRPr lang="cs-CZ" dirty="0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r>
                        <a:rPr lang="cs-CZ" dirty="0" smtClean="0"/>
                        <a:t>druh trávy</a:t>
                      </a:r>
                      <a:endParaRPr lang="cs-CZ" dirty="0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r>
                        <a:rPr lang="cs-CZ" dirty="0" smtClean="0"/>
                        <a:t>žací</a:t>
                      </a:r>
                      <a:r>
                        <a:rPr lang="cs-CZ" baseline="0" dirty="0" smtClean="0"/>
                        <a:t> nástroj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699076" y="6381328"/>
            <a:ext cx="56092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4101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85402"/>
            <a:ext cx="8229600" cy="85010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Křížovka - louka</a:t>
            </a:r>
            <a:endParaRPr lang="cs-CZ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1586254"/>
              </p:ext>
            </p:extLst>
          </p:nvPr>
        </p:nvGraphicFramePr>
        <p:xfrm>
          <a:off x="2555776" y="706488"/>
          <a:ext cx="6120000" cy="5486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12000"/>
                <a:gridCol w="612000"/>
                <a:gridCol w="612000"/>
                <a:gridCol w="612000"/>
                <a:gridCol w="612000"/>
                <a:gridCol w="612000"/>
                <a:gridCol w="612000"/>
                <a:gridCol w="612000"/>
                <a:gridCol w="612000"/>
                <a:gridCol w="612000"/>
              </a:tblGrid>
              <a:tr h="32400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S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T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I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C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400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D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U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2400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CH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P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S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Á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R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K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K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T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Ř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V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2400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T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R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V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Č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L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Á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K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Z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V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N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K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2400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S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K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K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J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Í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N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K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2400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V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L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S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R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S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N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L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I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N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I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C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K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S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17483706"/>
              </p:ext>
            </p:extLst>
          </p:nvPr>
        </p:nvGraphicFramePr>
        <p:xfrm>
          <a:off x="467776" y="692696"/>
          <a:ext cx="2088000" cy="5486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88000"/>
              </a:tblGrid>
              <a:tr h="324000">
                <a:tc>
                  <a:txBody>
                    <a:bodyPr/>
                    <a:lstStyle/>
                    <a:p>
                      <a:r>
                        <a:rPr lang="cs-CZ" dirty="0" smtClean="0"/>
                        <a:t>druh trávy</a:t>
                      </a:r>
                      <a:endParaRPr lang="cs-CZ" dirty="0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r>
                        <a:rPr lang="cs-CZ" dirty="0" smtClean="0"/>
                        <a:t>listnatý strom</a:t>
                      </a:r>
                      <a:endParaRPr lang="cs-CZ" dirty="0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r>
                        <a:rPr lang="cs-CZ" dirty="0" smtClean="0"/>
                        <a:t>luční bylina</a:t>
                      </a:r>
                      <a:endParaRPr lang="cs-CZ" dirty="0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r>
                        <a:rPr lang="cs-CZ" dirty="0" smtClean="0"/>
                        <a:t>druh trávy</a:t>
                      </a:r>
                      <a:endParaRPr lang="cs-CZ" dirty="0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r>
                        <a:rPr lang="cs-CZ" dirty="0" smtClean="0"/>
                        <a:t>druh trávy</a:t>
                      </a:r>
                      <a:endParaRPr lang="cs-CZ" dirty="0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r>
                        <a:rPr lang="cs-CZ" dirty="0" smtClean="0"/>
                        <a:t>luční porost</a:t>
                      </a:r>
                      <a:endParaRPr lang="cs-CZ" dirty="0"/>
                    </a:p>
                  </a:txBody>
                  <a:tcPr>
                    <a:lnB>
                      <a:noFill/>
                    </a:lnB>
                  </a:tcPr>
                </a:tc>
              </a:tr>
              <a:tr h="324000">
                <a:tc>
                  <a:txBody>
                    <a:bodyPr/>
                    <a:lstStyle/>
                    <a:p>
                      <a:r>
                        <a:rPr lang="cs-CZ" dirty="0" smtClean="0"/>
                        <a:t>hmyz podobný včele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24000">
                <a:tc>
                  <a:txBody>
                    <a:bodyPr/>
                    <a:lstStyle/>
                    <a:p>
                      <a:r>
                        <a:rPr lang="cs-CZ" dirty="0" smtClean="0"/>
                        <a:t>luční květina</a:t>
                      </a:r>
                      <a:endParaRPr lang="cs-CZ" dirty="0"/>
                    </a:p>
                  </a:txBody>
                  <a:tcPr>
                    <a:lnT>
                      <a:noFill/>
                    </a:lnT>
                  </a:tcPr>
                </a:tc>
              </a:tr>
              <a:tr h="324000">
                <a:tc>
                  <a:txBody>
                    <a:bodyPr/>
                    <a:lstStyle/>
                    <a:p>
                      <a:r>
                        <a:rPr lang="cs-CZ" dirty="0" smtClean="0"/>
                        <a:t>žací stroj</a:t>
                      </a:r>
                      <a:endParaRPr lang="cs-CZ" dirty="0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r>
                        <a:rPr lang="cs-CZ" dirty="0" smtClean="0"/>
                        <a:t>druh trávy</a:t>
                      </a:r>
                      <a:endParaRPr lang="cs-CZ" dirty="0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r>
                        <a:rPr lang="cs-CZ" dirty="0" smtClean="0"/>
                        <a:t>vyrábí med</a:t>
                      </a:r>
                      <a:endParaRPr lang="cs-CZ" dirty="0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r>
                        <a:rPr lang="cs-CZ" dirty="0" smtClean="0"/>
                        <a:t>starý žací nástroj</a:t>
                      </a:r>
                      <a:endParaRPr lang="cs-CZ" dirty="0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r>
                        <a:rPr lang="cs-CZ" dirty="0" smtClean="0"/>
                        <a:t>suchá tráva</a:t>
                      </a:r>
                      <a:endParaRPr lang="cs-CZ" dirty="0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r>
                        <a:rPr lang="cs-CZ" dirty="0" smtClean="0"/>
                        <a:t>druh trávy</a:t>
                      </a:r>
                      <a:endParaRPr lang="cs-CZ" dirty="0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r>
                        <a:rPr lang="cs-CZ" dirty="0" smtClean="0"/>
                        <a:t>žací</a:t>
                      </a:r>
                      <a:r>
                        <a:rPr lang="cs-CZ" baseline="0" dirty="0" smtClean="0"/>
                        <a:t> nástroj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699076" y="6381328"/>
            <a:ext cx="56092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_______________________________________________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96221" y="6237312"/>
            <a:ext cx="35759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/>
                </a:solidFill>
              </a:rPr>
              <a:t>SUCHÁ TRÁVA JE SENO</a:t>
            </a:r>
            <a:endParaRPr lang="cs-CZ" sz="2800" b="1" dirty="0">
              <a:solidFill>
                <a:schemeClr val="accent6"/>
              </a:solidFill>
            </a:endParaRPr>
          </a:p>
        </p:txBody>
      </p:sp>
      <p:pic>
        <p:nvPicPr>
          <p:cNvPr id="8" name="Picture 2" descr="C:\Users\ProchazkovaE\AppData\Local\Microsoft\Windows\Temporary Internet Files\Content.IE5\TLWFA20Q\MC900296166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5035278"/>
            <a:ext cx="1391216" cy="1463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9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60457870"/>
              </p:ext>
            </p:extLst>
          </p:nvPr>
        </p:nvGraphicFramePr>
        <p:xfrm>
          <a:off x="2555776" y="692696"/>
          <a:ext cx="6120000" cy="5486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12000"/>
                <a:gridCol w="612000"/>
                <a:gridCol w="612000"/>
                <a:gridCol w="612000"/>
                <a:gridCol w="612000"/>
                <a:gridCol w="612000"/>
                <a:gridCol w="612000"/>
                <a:gridCol w="612000"/>
                <a:gridCol w="612000"/>
                <a:gridCol w="612000"/>
              </a:tblGrid>
              <a:tr h="324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4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24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24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24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24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38985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</TotalTime>
  <Words>471</Words>
  <Application>Microsoft Office PowerPoint</Application>
  <PresentationFormat>Předvádění na obrazovce (4:3)</PresentationFormat>
  <Paragraphs>195</Paragraphs>
  <Slides>8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Louka - shrnutí</vt:lpstr>
      <vt:lpstr>Louka jméno: ……………………                   datum: …………………….</vt:lpstr>
      <vt:lpstr>Louka jméno: ……………………                   datum: …………………….</vt:lpstr>
      <vt:lpstr>Křížovka - louka</vt:lpstr>
      <vt:lpstr>Křížovka - louka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36</cp:revision>
  <dcterms:created xsi:type="dcterms:W3CDTF">2011-08-21T15:31:45Z</dcterms:created>
  <dcterms:modified xsi:type="dcterms:W3CDTF">2012-03-09T19:37:14Z</dcterms:modified>
</cp:coreProperties>
</file>