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4" r:id="rId7"/>
    <p:sldId id="271" r:id="rId8"/>
    <p:sldId id="261" r:id="rId9"/>
    <p:sldId id="262" r:id="rId10"/>
    <p:sldId id="263" r:id="rId11"/>
    <p:sldId id="267" r:id="rId12"/>
    <p:sldId id="266" r:id="rId13"/>
    <p:sldId id="268" r:id="rId14"/>
    <p:sldId id="269" r:id="rId15"/>
    <p:sldId id="270" r:id="rId16"/>
    <p:sldId id="265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590" autoAdjust="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314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078053C-5D19-40BD-9A3D-D798858E287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0D62E93-9C24-4FAF-A1F8-1B1ADD7B5F3F}">
      <dgm:prSet custT="1"/>
      <dgm:spPr/>
      <dgm:t>
        <a:bodyPr/>
        <a:lstStyle/>
        <a:p>
          <a:pPr rtl="0"/>
          <a:r>
            <a:rPr lang="en-US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Population:62,262,000</a:t>
          </a:r>
          <a:endParaRPr lang="cs-CZ" sz="24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3C62FD0B-DAFD-4186-8EF2-31C4CF055CF3}" type="parTrans" cxnId="{FE211042-7717-42FB-AB69-C4EA760A6E30}">
      <dgm:prSet/>
      <dgm:spPr/>
      <dgm:t>
        <a:bodyPr/>
        <a:lstStyle/>
        <a:p>
          <a:endParaRPr lang="cs-CZ"/>
        </a:p>
      </dgm:t>
    </dgm:pt>
    <dgm:pt modelId="{EFE785E8-3AEC-41A8-AABC-BCEFA925E4FB}" type="sibTrans" cxnId="{FE211042-7717-42FB-AB69-C4EA760A6E30}">
      <dgm:prSet/>
      <dgm:spPr/>
      <dgm:t>
        <a:bodyPr/>
        <a:lstStyle/>
        <a:p>
          <a:endParaRPr lang="cs-CZ"/>
        </a:p>
      </dgm:t>
    </dgm:pt>
    <dgm:pt modelId="{249AAA50-5EAC-4024-A18F-BFC336ABAA75}">
      <dgm:prSet custT="1"/>
      <dgm:spPr/>
      <dgm:t>
        <a:bodyPr/>
        <a:lstStyle/>
        <a:p>
          <a:pPr rtl="0"/>
          <a:r>
            <a:rPr lang="en-US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The capital: LONDON </a:t>
          </a:r>
          <a:endParaRPr lang="cs-CZ" sz="24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FB2A5D2F-DC29-4FF4-BB00-359BF1FB1AE6}" type="parTrans" cxnId="{D5C29C5D-AE53-400B-A27C-E341AF8ACE88}">
      <dgm:prSet/>
      <dgm:spPr/>
      <dgm:t>
        <a:bodyPr/>
        <a:lstStyle/>
        <a:p>
          <a:endParaRPr lang="cs-CZ"/>
        </a:p>
      </dgm:t>
    </dgm:pt>
    <dgm:pt modelId="{D655F988-44D9-4CB3-82BD-B30A90DFEF55}" type="sibTrans" cxnId="{D5C29C5D-AE53-400B-A27C-E341AF8ACE88}">
      <dgm:prSet/>
      <dgm:spPr/>
      <dgm:t>
        <a:bodyPr/>
        <a:lstStyle/>
        <a:p>
          <a:endParaRPr lang="cs-CZ"/>
        </a:p>
      </dgm:t>
    </dgm:pt>
    <dgm:pt modelId="{732B6135-09BB-4DB6-B38D-606D813C2F70}">
      <dgm:prSet custT="1"/>
      <dgm:spPr/>
      <dgm:t>
        <a:bodyPr/>
        <a:lstStyle/>
        <a:p>
          <a:pPr rtl="0"/>
          <a:r>
            <a:rPr lang="en-US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The currency: Pounds </a:t>
          </a:r>
          <a:endParaRPr lang="cs-CZ" sz="24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689EE77D-3F2B-47E9-835A-002E186C45B6}" type="parTrans" cxnId="{CAD44D72-C856-45DF-A9BC-589BE3937A32}">
      <dgm:prSet/>
      <dgm:spPr/>
      <dgm:t>
        <a:bodyPr/>
        <a:lstStyle/>
        <a:p>
          <a:endParaRPr lang="cs-CZ"/>
        </a:p>
      </dgm:t>
    </dgm:pt>
    <dgm:pt modelId="{A54DC539-5B9A-4B0C-99F5-E317EA29740D}" type="sibTrans" cxnId="{CAD44D72-C856-45DF-A9BC-589BE3937A32}">
      <dgm:prSet/>
      <dgm:spPr/>
      <dgm:t>
        <a:bodyPr/>
        <a:lstStyle/>
        <a:p>
          <a:endParaRPr lang="cs-CZ"/>
        </a:p>
      </dgm:t>
    </dgm:pt>
    <dgm:pt modelId="{4592C043-A2C8-4D6A-9BD4-EE9887E2599B}">
      <dgm:prSet custT="1"/>
      <dgm:spPr/>
      <dgm:t>
        <a:bodyPr/>
        <a:lstStyle/>
        <a:p>
          <a:pPr rtl="0"/>
          <a:r>
            <a:rPr lang="en-US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The head of the state:  the Queen Elizabeth II.</a:t>
          </a:r>
          <a:endParaRPr lang="cs-CZ" sz="24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52575B13-65B5-4FE3-A94F-78206C42FDCB}" type="parTrans" cxnId="{AFF0B75F-0A89-4056-8C82-3C8E4C27CBB2}">
      <dgm:prSet/>
      <dgm:spPr/>
      <dgm:t>
        <a:bodyPr/>
        <a:lstStyle/>
        <a:p>
          <a:endParaRPr lang="cs-CZ"/>
        </a:p>
      </dgm:t>
    </dgm:pt>
    <dgm:pt modelId="{FFC8EB77-734D-4B7F-BA4F-FB228B6C95CF}" type="sibTrans" cxnId="{AFF0B75F-0A89-4056-8C82-3C8E4C27CBB2}">
      <dgm:prSet/>
      <dgm:spPr/>
      <dgm:t>
        <a:bodyPr/>
        <a:lstStyle/>
        <a:p>
          <a:endParaRPr lang="cs-CZ"/>
        </a:p>
      </dgm:t>
    </dgm:pt>
    <dgm:pt modelId="{DBA8AB3E-0F90-45AF-9FF9-D57ACBCB2DD4}">
      <dgm:prSet custT="1"/>
      <dgm:spPr/>
      <dgm:t>
        <a:bodyPr/>
        <a:lstStyle/>
        <a:p>
          <a:pPr rtl="0"/>
          <a:r>
            <a:rPr lang="en-US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The flag: Union Jack</a:t>
          </a:r>
          <a:endParaRPr lang="cs-CZ" sz="24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C5D7B81C-924A-4681-AD3A-6788AB0F82E7}" type="parTrans" cxnId="{8E47533C-F0D4-4F2B-82D8-8E7109AE3336}">
      <dgm:prSet/>
      <dgm:spPr/>
      <dgm:t>
        <a:bodyPr/>
        <a:lstStyle/>
        <a:p>
          <a:endParaRPr lang="cs-CZ"/>
        </a:p>
      </dgm:t>
    </dgm:pt>
    <dgm:pt modelId="{304EAE46-074C-4A0C-AB59-D5F423AFE71B}" type="sibTrans" cxnId="{8E47533C-F0D4-4F2B-82D8-8E7109AE3336}">
      <dgm:prSet/>
      <dgm:spPr/>
      <dgm:t>
        <a:bodyPr/>
        <a:lstStyle/>
        <a:p>
          <a:endParaRPr lang="cs-CZ"/>
        </a:p>
      </dgm:t>
    </dgm:pt>
    <dgm:pt modelId="{7897D45B-BD80-4FE1-8522-B4D6A44E2EFE}">
      <dgm:prSet custT="1"/>
      <dgm:spPr/>
      <dgm:t>
        <a:bodyPr/>
        <a:lstStyle/>
        <a:p>
          <a:pPr rtl="0"/>
          <a:r>
            <a:rPr lang="en-US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The national anthem: God Save the Queen</a:t>
          </a:r>
          <a:endParaRPr lang="cs-CZ" sz="24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7BADE722-EB16-424C-B8C6-570BB289864A}" type="parTrans" cxnId="{1F36E6F6-9A7E-49FA-8913-38AAFF881774}">
      <dgm:prSet/>
      <dgm:spPr/>
      <dgm:t>
        <a:bodyPr/>
        <a:lstStyle/>
        <a:p>
          <a:endParaRPr lang="cs-CZ"/>
        </a:p>
      </dgm:t>
    </dgm:pt>
    <dgm:pt modelId="{4003E955-A92E-4FEF-99E4-7490FCCBF95B}" type="sibTrans" cxnId="{1F36E6F6-9A7E-49FA-8913-38AAFF881774}">
      <dgm:prSet/>
      <dgm:spPr/>
      <dgm:t>
        <a:bodyPr/>
        <a:lstStyle/>
        <a:p>
          <a:endParaRPr lang="cs-CZ"/>
        </a:p>
      </dgm:t>
    </dgm:pt>
    <dgm:pt modelId="{CD2687D1-5634-42CD-B7BD-8E985A046197}" type="pres">
      <dgm:prSet presAssocID="{F078053C-5D19-40BD-9A3D-D798858E287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77FE048-2D70-4721-B5A9-9747C1160955}" type="pres">
      <dgm:prSet presAssocID="{D0D62E93-9C24-4FAF-A1F8-1B1ADD7B5F3F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CA80DA-4673-4E8F-AA3C-8B7256E4DB8C}" type="pres">
      <dgm:prSet presAssocID="{EFE785E8-3AEC-41A8-AABC-BCEFA925E4FB}" presName="spacer" presStyleCnt="0"/>
      <dgm:spPr/>
    </dgm:pt>
    <dgm:pt modelId="{0CFADE90-5106-4E89-A724-F387ED58E068}" type="pres">
      <dgm:prSet presAssocID="{249AAA50-5EAC-4024-A18F-BFC336ABAA75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D4722FE-0CFF-4454-8C0A-1D6C351A4035}" type="pres">
      <dgm:prSet presAssocID="{D655F988-44D9-4CB3-82BD-B30A90DFEF55}" presName="spacer" presStyleCnt="0"/>
      <dgm:spPr/>
    </dgm:pt>
    <dgm:pt modelId="{DF0F9F75-084C-47F1-90F7-7C23C556A048}" type="pres">
      <dgm:prSet presAssocID="{732B6135-09BB-4DB6-B38D-606D813C2F70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D6CE75-25BC-4E46-AE8C-AF1E318E9CF0}" type="pres">
      <dgm:prSet presAssocID="{A54DC539-5B9A-4B0C-99F5-E317EA29740D}" presName="spacer" presStyleCnt="0"/>
      <dgm:spPr/>
    </dgm:pt>
    <dgm:pt modelId="{9DFA2FEC-EF85-4BC5-8477-E9F31DBA7ED0}" type="pres">
      <dgm:prSet presAssocID="{4592C043-A2C8-4D6A-9BD4-EE9887E2599B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D6A674-37D1-4DB6-BDD1-A96172170664}" type="pres">
      <dgm:prSet presAssocID="{FFC8EB77-734D-4B7F-BA4F-FB228B6C95CF}" presName="spacer" presStyleCnt="0"/>
      <dgm:spPr/>
    </dgm:pt>
    <dgm:pt modelId="{C8090A3C-5BE6-4F6F-BAF4-E8A55179B5FA}" type="pres">
      <dgm:prSet presAssocID="{DBA8AB3E-0F90-45AF-9FF9-D57ACBCB2DD4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A4D6A8B-2601-4F0F-8270-F9C99B7307D6}" type="pres">
      <dgm:prSet presAssocID="{304EAE46-074C-4A0C-AB59-D5F423AFE71B}" presName="spacer" presStyleCnt="0"/>
      <dgm:spPr/>
    </dgm:pt>
    <dgm:pt modelId="{BA6B8737-E0EE-4354-917F-A77FC108DC2C}" type="pres">
      <dgm:prSet presAssocID="{7897D45B-BD80-4FE1-8522-B4D6A44E2EFE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D2737B7-8616-4C7D-9EA1-3F7B9242AE74}" type="presOf" srcId="{D0D62E93-9C24-4FAF-A1F8-1B1ADD7B5F3F}" destId="{277FE048-2D70-4721-B5A9-9747C1160955}" srcOrd="0" destOrd="0" presId="urn:microsoft.com/office/officeart/2005/8/layout/vList2"/>
    <dgm:cxn modelId="{B414796A-353B-4140-8F81-7637616A3146}" type="presOf" srcId="{249AAA50-5EAC-4024-A18F-BFC336ABAA75}" destId="{0CFADE90-5106-4E89-A724-F387ED58E068}" srcOrd="0" destOrd="0" presId="urn:microsoft.com/office/officeart/2005/8/layout/vList2"/>
    <dgm:cxn modelId="{CAD44D72-C856-45DF-A9BC-589BE3937A32}" srcId="{F078053C-5D19-40BD-9A3D-D798858E2879}" destId="{732B6135-09BB-4DB6-B38D-606D813C2F70}" srcOrd="2" destOrd="0" parTransId="{689EE77D-3F2B-47E9-835A-002E186C45B6}" sibTransId="{A54DC539-5B9A-4B0C-99F5-E317EA29740D}"/>
    <dgm:cxn modelId="{9F8D18FB-34B8-412D-88BB-608CFC5EA3B4}" type="presOf" srcId="{4592C043-A2C8-4D6A-9BD4-EE9887E2599B}" destId="{9DFA2FEC-EF85-4BC5-8477-E9F31DBA7ED0}" srcOrd="0" destOrd="0" presId="urn:microsoft.com/office/officeart/2005/8/layout/vList2"/>
    <dgm:cxn modelId="{1F36E6F6-9A7E-49FA-8913-38AAFF881774}" srcId="{F078053C-5D19-40BD-9A3D-D798858E2879}" destId="{7897D45B-BD80-4FE1-8522-B4D6A44E2EFE}" srcOrd="5" destOrd="0" parTransId="{7BADE722-EB16-424C-B8C6-570BB289864A}" sibTransId="{4003E955-A92E-4FEF-99E4-7490FCCBF95B}"/>
    <dgm:cxn modelId="{D5C29C5D-AE53-400B-A27C-E341AF8ACE88}" srcId="{F078053C-5D19-40BD-9A3D-D798858E2879}" destId="{249AAA50-5EAC-4024-A18F-BFC336ABAA75}" srcOrd="1" destOrd="0" parTransId="{FB2A5D2F-DC29-4FF4-BB00-359BF1FB1AE6}" sibTransId="{D655F988-44D9-4CB3-82BD-B30A90DFEF55}"/>
    <dgm:cxn modelId="{2B6B9F21-E3B2-42C6-B036-D6E575630519}" type="presOf" srcId="{DBA8AB3E-0F90-45AF-9FF9-D57ACBCB2DD4}" destId="{C8090A3C-5BE6-4F6F-BAF4-E8A55179B5FA}" srcOrd="0" destOrd="0" presId="urn:microsoft.com/office/officeart/2005/8/layout/vList2"/>
    <dgm:cxn modelId="{AFF0B75F-0A89-4056-8C82-3C8E4C27CBB2}" srcId="{F078053C-5D19-40BD-9A3D-D798858E2879}" destId="{4592C043-A2C8-4D6A-9BD4-EE9887E2599B}" srcOrd="3" destOrd="0" parTransId="{52575B13-65B5-4FE3-A94F-78206C42FDCB}" sibTransId="{FFC8EB77-734D-4B7F-BA4F-FB228B6C95CF}"/>
    <dgm:cxn modelId="{77F60B61-4743-4329-879A-D3DD53718657}" type="presOf" srcId="{F078053C-5D19-40BD-9A3D-D798858E2879}" destId="{CD2687D1-5634-42CD-B7BD-8E985A046197}" srcOrd="0" destOrd="0" presId="urn:microsoft.com/office/officeart/2005/8/layout/vList2"/>
    <dgm:cxn modelId="{FE211042-7717-42FB-AB69-C4EA760A6E30}" srcId="{F078053C-5D19-40BD-9A3D-D798858E2879}" destId="{D0D62E93-9C24-4FAF-A1F8-1B1ADD7B5F3F}" srcOrd="0" destOrd="0" parTransId="{3C62FD0B-DAFD-4186-8EF2-31C4CF055CF3}" sibTransId="{EFE785E8-3AEC-41A8-AABC-BCEFA925E4FB}"/>
    <dgm:cxn modelId="{E11D0FC5-A114-4ADD-A549-EC579F35E357}" type="presOf" srcId="{7897D45B-BD80-4FE1-8522-B4D6A44E2EFE}" destId="{BA6B8737-E0EE-4354-917F-A77FC108DC2C}" srcOrd="0" destOrd="0" presId="urn:microsoft.com/office/officeart/2005/8/layout/vList2"/>
    <dgm:cxn modelId="{8E47533C-F0D4-4F2B-82D8-8E7109AE3336}" srcId="{F078053C-5D19-40BD-9A3D-D798858E2879}" destId="{DBA8AB3E-0F90-45AF-9FF9-D57ACBCB2DD4}" srcOrd="4" destOrd="0" parTransId="{C5D7B81C-924A-4681-AD3A-6788AB0F82E7}" sibTransId="{304EAE46-074C-4A0C-AB59-D5F423AFE71B}"/>
    <dgm:cxn modelId="{148667D8-63DE-41E7-AF21-D8FAB70CEEFC}" type="presOf" srcId="{732B6135-09BB-4DB6-B38D-606D813C2F70}" destId="{DF0F9F75-084C-47F1-90F7-7C23C556A048}" srcOrd="0" destOrd="0" presId="urn:microsoft.com/office/officeart/2005/8/layout/vList2"/>
    <dgm:cxn modelId="{F90CB40D-71BC-4BA7-8FB3-6C323F178C65}" type="presParOf" srcId="{CD2687D1-5634-42CD-B7BD-8E985A046197}" destId="{277FE048-2D70-4721-B5A9-9747C1160955}" srcOrd="0" destOrd="0" presId="urn:microsoft.com/office/officeart/2005/8/layout/vList2"/>
    <dgm:cxn modelId="{6BD43EDB-A108-4950-ACDA-F9BE0992C561}" type="presParOf" srcId="{CD2687D1-5634-42CD-B7BD-8E985A046197}" destId="{B3CA80DA-4673-4E8F-AA3C-8B7256E4DB8C}" srcOrd="1" destOrd="0" presId="urn:microsoft.com/office/officeart/2005/8/layout/vList2"/>
    <dgm:cxn modelId="{D0A7A9AA-B1FD-48F5-8BC1-F1C70ACE83E1}" type="presParOf" srcId="{CD2687D1-5634-42CD-B7BD-8E985A046197}" destId="{0CFADE90-5106-4E89-A724-F387ED58E068}" srcOrd="2" destOrd="0" presId="urn:microsoft.com/office/officeart/2005/8/layout/vList2"/>
    <dgm:cxn modelId="{8D443CE8-F525-4642-8BEB-4EBAD0AB8EF7}" type="presParOf" srcId="{CD2687D1-5634-42CD-B7BD-8E985A046197}" destId="{3D4722FE-0CFF-4454-8C0A-1D6C351A4035}" srcOrd="3" destOrd="0" presId="urn:microsoft.com/office/officeart/2005/8/layout/vList2"/>
    <dgm:cxn modelId="{B5E37E2F-075D-4298-A3DB-01B5880FE3D5}" type="presParOf" srcId="{CD2687D1-5634-42CD-B7BD-8E985A046197}" destId="{DF0F9F75-084C-47F1-90F7-7C23C556A048}" srcOrd="4" destOrd="0" presId="urn:microsoft.com/office/officeart/2005/8/layout/vList2"/>
    <dgm:cxn modelId="{4DB1636D-9C2D-428D-84EE-A03D67F68E6B}" type="presParOf" srcId="{CD2687D1-5634-42CD-B7BD-8E985A046197}" destId="{BCD6CE75-25BC-4E46-AE8C-AF1E318E9CF0}" srcOrd="5" destOrd="0" presId="urn:microsoft.com/office/officeart/2005/8/layout/vList2"/>
    <dgm:cxn modelId="{E5CF60B8-2697-4BB0-958F-83F06D8F10C2}" type="presParOf" srcId="{CD2687D1-5634-42CD-B7BD-8E985A046197}" destId="{9DFA2FEC-EF85-4BC5-8477-E9F31DBA7ED0}" srcOrd="6" destOrd="0" presId="urn:microsoft.com/office/officeart/2005/8/layout/vList2"/>
    <dgm:cxn modelId="{7E5B343D-8B43-41D3-A773-58487ECCD91D}" type="presParOf" srcId="{CD2687D1-5634-42CD-B7BD-8E985A046197}" destId="{EFD6A674-37D1-4DB6-BDD1-A96172170664}" srcOrd="7" destOrd="0" presId="urn:microsoft.com/office/officeart/2005/8/layout/vList2"/>
    <dgm:cxn modelId="{CA7E5102-0E19-42FF-AB80-605173ACB81A}" type="presParOf" srcId="{CD2687D1-5634-42CD-B7BD-8E985A046197}" destId="{C8090A3C-5BE6-4F6F-BAF4-E8A55179B5FA}" srcOrd="8" destOrd="0" presId="urn:microsoft.com/office/officeart/2005/8/layout/vList2"/>
    <dgm:cxn modelId="{72973F97-7837-4E1A-92F0-073FE65C951C}" type="presParOf" srcId="{CD2687D1-5634-42CD-B7BD-8E985A046197}" destId="{DA4D6A8B-2601-4F0F-8270-F9C99B7307D6}" srcOrd="9" destOrd="0" presId="urn:microsoft.com/office/officeart/2005/8/layout/vList2"/>
    <dgm:cxn modelId="{0F8D6E15-6F22-47DA-BAB6-4B61F8B0B647}" type="presParOf" srcId="{CD2687D1-5634-42CD-B7BD-8E985A046197}" destId="{BA6B8737-E0EE-4354-917F-A77FC108DC2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078053C-5D19-40BD-9A3D-D798858E287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0D62E93-9C24-4FAF-A1F8-1B1ADD7B5F3F}">
      <dgm:prSet custT="1"/>
      <dgm:spPr/>
      <dgm:t>
        <a:bodyPr/>
        <a:lstStyle/>
        <a:p>
          <a:pPr rtl="0"/>
          <a:r>
            <a:rPr lang="en-US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Rivers: The Thames, The Severn, The Clyde</a:t>
          </a:r>
          <a:endParaRPr lang="cs-CZ" sz="24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3C62FD0B-DAFD-4186-8EF2-31C4CF055CF3}" type="parTrans" cxnId="{FE211042-7717-42FB-AB69-C4EA760A6E30}">
      <dgm:prSet/>
      <dgm:spPr/>
      <dgm:t>
        <a:bodyPr/>
        <a:lstStyle/>
        <a:p>
          <a:endParaRPr lang="cs-CZ"/>
        </a:p>
      </dgm:t>
    </dgm:pt>
    <dgm:pt modelId="{EFE785E8-3AEC-41A8-AABC-BCEFA925E4FB}" type="sibTrans" cxnId="{FE211042-7717-42FB-AB69-C4EA760A6E30}">
      <dgm:prSet/>
      <dgm:spPr/>
      <dgm:t>
        <a:bodyPr/>
        <a:lstStyle/>
        <a:p>
          <a:endParaRPr lang="cs-CZ"/>
        </a:p>
      </dgm:t>
    </dgm:pt>
    <dgm:pt modelId="{249AAA50-5EAC-4024-A18F-BFC336ABAA75}">
      <dgm:prSet custT="1"/>
      <dgm:spPr/>
      <dgm:t>
        <a:bodyPr/>
        <a:lstStyle/>
        <a:p>
          <a:pPr rtl="0"/>
          <a:r>
            <a:rPr lang="en-US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Lakes: Loch Ness, Lake District</a:t>
          </a:r>
          <a:endParaRPr lang="cs-CZ" sz="24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FB2A5D2F-DC29-4FF4-BB00-359BF1FB1AE6}" type="parTrans" cxnId="{D5C29C5D-AE53-400B-A27C-E341AF8ACE88}">
      <dgm:prSet/>
      <dgm:spPr/>
      <dgm:t>
        <a:bodyPr/>
        <a:lstStyle/>
        <a:p>
          <a:endParaRPr lang="cs-CZ"/>
        </a:p>
      </dgm:t>
    </dgm:pt>
    <dgm:pt modelId="{D655F988-44D9-4CB3-82BD-B30A90DFEF55}" type="sibTrans" cxnId="{D5C29C5D-AE53-400B-A27C-E341AF8ACE88}">
      <dgm:prSet/>
      <dgm:spPr/>
      <dgm:t>
        <a:bodyPr/>
        <a:lstStyle/>
        <a:p>
          <a:endParaRPr lang="cs-CZ"/>
        </a:p>
      </dgm:t>
    </dgm:pt>
    <dgm:pt modelId="{732B6135-09BB-4DB6-B38D-606D813C2F70}">
      <dgm:prSet custT="1"/>
      <dgm:spPr/>
      <dgm:t>
        <a:bodyPr/>
        <a:lstStyle/>
        <a:p>
          <a:pPr rtl="0"/>
          <a:r>
            <a:rPr lang="en-US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Mountains: The Cumbrian mountains, The Pennines</a:t>
          </a:r>
          <a:endParaRPr lang="cs-CZ" sz="24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689EE77D-3F2B-47E9-835A-002E186C45B6}" type="parTrans" cxnId="{CAD44D72-C856-45DF-A9BC-589BE3937A32}">
      <dgm:prSet/>
      <dgm:spPr/>
      <dgm:t>
        <a:bodyPr/>
        <a:lstStyle/>
        <a:p>
          <a:endParaRPr lang="cs-CZ"/>
        </a:p>
      </dgm:t>
    </dgm:pt>
    <dgm:pt modelId="{A54DC539-5B9A-4B0C-99F5-E317EA29740D}" type="sibTrans" cxnId="{CAD44D72-C856-45DF-A9BC-589BE3937A32}">
      <dgm:prSet/>
      <dgm:spPr/>
      <dgm:t>
        <a:bodyPr/>
        <a:lstStyle/>
        <a:p>
          <a:endParaRPr lang="cs-CZ"/>
        </a:p>
      </dgm:t>
    </dgm:pt>
    <dgm:pt modelId="{4592C043-A2C8-4D6A-9BD4-EE9887E2599B}">
      <dgm:prSet custT="1"/>
      <dgm:spPr/>
      <dgm:t>
        <a:bodyPr/>
        <a:lstStyle/>
        <a:p>
          <a:pPr rtl="0"/>
          <a:r>
            <a:rPr lang="en-US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The highest mountain: Ben Nevis (1343m), in Scotland</a:t>
          </a:r>
          <a:endParaRPr lang="cs-CZ" sz="24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52575B13-65B5-4FE3-A94F-78206C42FDCB}" type="parTrans" cxnId="{AFF0B75F-0A89-4056-8C82-3C8E4C27CBB2}">
      <dgm:prSet/>
      <dgm:spPr/>
      <dgm:t>
        <a:bodyPr/>
        <a:lstStyle/>
        <a:p>
          <a:endParaRPr lang="cs-CZ"/>
        </a:p>
      </dgm:t>
    </dgm:pt>
    <dgm:pt modelId="{FFC8EB77-734D-4B7F-BA4F-FB228B6C95CF}" type="sibTrans" cxnId="{AFF0B75F-0A89-4056-8C82-3C8E4C27CBB2}">
      <dgm:prSet/>
      <dgm:spPr/>
      <dgm:t>
        <a:bodyPr/>
        <a:lstStyle/>
        <a:p>
          <a:endParaRPr lang="cs-CZ"/>
        </a:p>
      </dgm:t>
    </dgm:pt>
    <dgm:pt modelId="{DBA8AB3E-0F90-45AF-9FF9-D57ACBCB2DD4}">
      <dgm:prSet custT="1"/>
      <dgm:spPr/>
      <dgm:t>
        <a:bodyPr/>
        <a:lstStyle/>
        <a:p>
          <a:pPr rtl="0"/>
          <a:r>
            <a:rPr lang="en-US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Cities: Liverpool, Manchester, Dover, Oxford, Cambridge etc.</a:t>
          </a:r>
          <a:endParaRPr lang="cs-CZ" sz="24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C5D7B81C-924A-4681-AD3A-6788AB0F82E7}" type="parTrans" cxnId="{8E47533C-F0D4-4F2B-82D8-8E7109AE3336}">
      <dgm:prSet/>
      <dgm:spPr/>
      <dgm:t>
        <a:bodyPr/>
        <a:lstStyle/>
        <a:p>
          <a:endParaRPr lang="cs-CZ"/>
        </a:p>
      </dgm:t>
    </dgm:pt>
    <dgm:pt modelId="{304EAE46-074C-4A0C-AB59-D5F423AFE71B}" type="sibTrans" cxnId="{8E47533C-F0D4-4F2B-82D8-8E7109AE3336}">
      <dgm:prSet/>
      <dgm:spPr/>
      <dgm:t>
        <a:bodyPr/>
        <a:lstStyle/>
        <a:p>
          <a:endParaRPr lang="cs-CZ"/>
        </a:p>
      </dgm:t>
    </dgm:pt>
    <dgm:pt modelId="{CD2687D1-5634-42CD-B7BD-8E985A046197}" type="pres">
      <dgm:prSet presAssocID="{F078053C-5D19-40BD-9A3D-D798858E287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77FE048-2D70-4721-B5A9-9747C1160955}" type="pres">
      <dgm:prSet presAssocID="{D0D62E93-9C24-4FAF-A1F8-1B1ADD7B5F3F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CA80DA-4673-4E8F-AA3C-8B7256E4DB8C}" type="pres">
      <dgm:prSet presAssocID="{EFE785E8-3AEC-41A8-AABC-BCEFA925E4FB}" presName="spacer" presStyleCnt="0"/>
      <dgm:spPr/>
    </dgm:pt>
    <dgm:pt modelId="{0CFADE90-5106-4E89-A724-F387ED58E068}" type="pres">
      <dgm:prSet presAssocID="{249AAA50-5EAC-4024-A18F-BFC336ABAA75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D4722FE-0CFF-4454-8C0A-1D6C351A4035}" type="pres">
      <dgm:prSet presAssocID="{D655F988-44D9-4CB3-82BD-B30A90DFEF55}" presName="spacer" presStyleCnt="0"/>
      <dgm:spPr/>
    </dgm:pt>
    <dgm:pt modelId="{DF0F9F75-084C-47F1-90F7-7C23C556A048}" type="pres">
      <dgm:prSet presAssocID="{732B6135-09BB-4DB6-B38D-606D813C2F70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D6CE75-25BC-4E46-AE8C-AF1E318E9CF0}" type="pres">
      <dgm:prSet presAssocID="{A54DC539-5B9A-4B0C-99F5-E317EA29740D}" presName="spacer" presStyleCnt="0"/>
      <dgm:spPr/>
    </dgm:pt>
    <dgm:pt modelId="{9DFA2FEC-EF85-4BC5-8477-E9F31DBA7ED0}" type="pres">
      <dgm:prSet presAssocID="{4592C043-A2C8-4D6A-9BD4-EE9887E2599B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D6A674-37D1-4DB6-BDD1-A96172170664}" type="pres">
      <dgm:prSet presAssocID="{FFC8EB77-734D-4B7F-BA4F-FB228B6C95CF}" presName="spacer" presStyleCnt="0"/>
      <dgm:spPr/>
    </dgm:pt>
    <dgm:pt modelId="{C8090A3C-5BE6-4F6F-BAF4-E8A55179B5FA}" type="pres">
      <dgm:prSet presAssocID="{DBA8AB3E-0F90-45AF-9FF9-D57ACBCB2DD4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1B2D28D-DECD-4446-8816-32023EC03D0E}" type="presOf" srcId="{4592C043-A2C8-4D6A-9BD4-EE9887E2599B}" destId="{9DFA2FEC-EF85-4BC5-8477-E9F31DBA7ED0}" srcOrd="0" destOrd="0" presId="urn:microsoft.com/office/officeart/2005/8/layout/vList2"/>
    <dgm:cxn modelId="{CAD44D72-C856-45DF-A9BC-589BE3937A32}" srcId="{F078053C-5D19-40BD-9A3D-D798858E2879}" destId="{732B6135-09BB-4DB6-B38D-606D813C2F70}" srcOrd="2" destOrd="0" parTransId="{689EE77D-3F2B-47E9-835A-002E186C45B6}" sibTransId="{A54DC539-5B9A-4B0C-99F5-E317EA29740D}"/>
    <dgm:cxn modelId="{8A454116-69CD-46FC-9226-5A26A24B7F84}" type="presOf" srcId="{DBA8AB3E-0F90-45AF-9FF9-D57ACBCB2DD4}" destId="{C8090A3C-5BE6-4F6F-BAF4-E8A55179B5FA}" srcOrd="0" destOrd="0" presId="urn:microsoft.com/office/officeart/2005/8/layout/vList2"/>
    <dgm:cxn modelId="{1D3B19BC-8818-4E70-8336-C2184EBC83E0}" type="presOf" srcId="{732B6135-09BB-4DB6-B38D-606D813C2F70}" destId="{DF0F9F75-084C-47F1-90F7-7C23C556A048}" srcOrd="0" destOrd="0" presId="urn:microsoft.com/office/officeart/2005/8/layout/vList2"/>
    <dgm:cxn modelId="{D5C29C5D-AE53-400B-A27C-E341AF8ACE88}" srcId="{F078053C-5D19-40BD-9A3D-D798858E2879}" destId="{249AAA50-5EAC-4024-A18F-BFC336ABAA75}" srcOrd="1" destOrd="0" parTransId="{FB2A5D2F-DC29-4FF4-BB00-359BF1FB1AE6}" sibTransId="{D655F988-44D9-4CB3-82BD-B30A90DFEF55}"/>
    <dgm:cxn modelId="{AB6BA5D7-9313-4613-A1D0-913A60371604}" type="presOf" srcId="{D0D62E93-9C24-4FAF-A1F8-1B1ADD7B5F3F}" destId="{277FE048-2D70-4721-B5A9-9747C1160955}" srcOrd="0" destOrd="0" presId="urn:microsoft.com/office/officeart/2005/8/layout/vList2"/>
    <dgm:cxn modelId="{AFF0B75F-0A89-4056-8C82-3C8E4C27CBB2}" srcId="{F078053C-5D19-40BD-9A3D-D798858E2879}" destId="{4592C043-A2C8-4D6A-9BD4-EE9887E2599B}" srcOrd="3" destOrd="0" parTransId="{52575B13-65B5-4FE3-A94F-78206C42FDCB}" sibTransId="{FFC8EB77-734D-4B7F-BA4F-FB228B6C95CF}"/>
    <dgm:cxn modelId="{4A70BB9A-F541-46F4-9BF8-EB2BB8BB7139}" type="presOf" srcId="{F078053C-5D19-40BD-9A3D-D798858E2879}" destId="{CD2687D1-5634-42CD-B7BD-8E985A046197}" srcOrd="0" destOrd="0" presId="urn:microsoft.com/office/officeart/2005/8/layout/vList2"/>
    <dgm:cxn modelId="{FE211042-7717-42FB-AB69-C4EA760A6E30}" srcId="{F078053C-5D19-40BD-9A3D-D798858E2879}" destId="{D0D62E93-9C24-4FAF-A1F8-1B1ADD7B5F3F}" srcOrd="0" destOrd="0" parTransId="{3C62FD0B-DAFD-4186-8EF2-31C4CF055CF3}" sibTransId="{EFE785E8-3AEC-41A8-AABC-BCEFA925E4FB}"/>
    <dgm:cxn modelId="{8E47533C-F0D4-4F2B-82D8-8E7109AE3336}" srcId="{F078053C-5D19-40BD-9A3D-D798858E2879}" destId="{DBA8AB3E-0F90-45AF-9FF9-D57ACBCB2DD4}" srcOrd="4" destOrd="0" parTransId="{C5D7B81C-924A-4681-AD3A-6788AB0F82E7}" sibTransId="{304EAE46-074C-4A0C-AB59-D5F423AFE71B}"/>
    <dgm:cxn modelId="{57742CE9-736B-4FAD-9999-7DA1F6D16AB2}" type="presOf" srcId="{249AAA50-5EAC-4024-A18F-BFC336ABAA75}" destId="{0CFADE90-5106-4E89-A724-F387ED58E068}" srcOrd="0" destOrd="0" presId="urn:microsoft.com/office/officeart/2005/8/layout/vList2"/>
    <dgm:cxn modelId="{5AC58AB3-61B2-486C-8BC4-BAF214BD5CD0}" type="presParOf" srcId="{CD2687D1-5634-42CD-B7BD-8E985A046197}" destId="{277FE048-2D70-4721-B5A9-9747C1160955}" srcOrd="0" destOrd="0" presId="urn:microsoft.com/office/officeart/2005/8/layout/vList2"/>
    <dgm:cxn modelId="{E0619880-A82C-4B21-88A1-1A54FA83F07A}" type="presParOf" srcId="{CD2687D1-5634-42CD-B7BD-8E985A046197}" destId="{B3CA80DA-4673-4E8F-AA3C-8B7256E4DB8C}" srcOrd="1" destOrd="0" presId="urn:microsoft.com/office/officeart/2005/8/layout/vList2"/>
    <dgm:cxn modelId="{90DB010D-1823-473E-A1C8-790CAC343D0B}" type="presParOf" srcId="{CD2687D1-5634-42CD-B7BD-8E985A046197}" destId="{0CFADE90-5106-4E89-A724-F387ED58E068}" srcOrd="2" destOrd="0" presId="urn:microsoft.com/office/officeart/2005/8/layout/vList2"/>
    <dgm:cxn modelId="{D361EBC0-BEAC-4735-94AD-8BAE73D2A51F}" type="presParOf" srcId="{CD2687D1-5634-42CD-B7BD-8E985A046197}" destId="{3D4722FE-0CFF-4454-8C0A-1D6C351A4035}" srcOrd="3" destOrd="0" presId="urn:microsoft.com/office/officeart/2005/8/layout/vList2"/>
    <dgm:cxn modelId="{5E72069A-9D1D-492A-B8B0-F4D96EF70CA0}" type="presParOf" srcId="{CD2687D1-5634-42CD-B7BD-8E985A046197}" destId="{DF0F9F75-084C-47F1-90F7-7C23C556A048}" srcOrd="4" destOrd="0" presId="urn:microsoft.com/office/officeart/2005/8/layout/vList2"/>
    <dgm:cxn modelId="{49387B94-8004-460F-981D-D8BFEE5D9EAC}" type="presParOf" srcId="{CD2687D1-5634-42CD-B7BD-8E985A046197}" destId="{BCD6CE75-25BC-4E46-AE8C-AF1E318E9CF0}" srcOrd="5" destOrd="0" presId="urn:microsoft.com/office/officeart/2005/8/layout/vList2"/>
    <dgm:cxn modelId="{C127CDC3-28D5-401F-ABEB-96F00EDF0D4A}" type="presParOf" srcId="{CD2687D1-5634-42CD-B7BD-8E985A046197}" destId="{9DFA2FEC-EF85-4BC5-8477-E9F31DBA7ED0}" srcOrd="6" destOrd="0" presId="urn:microsoft.com/office/officeart/2005/8/layout/vList2"/>
    <dgm:cxn modelId="{B6CA90C0-C1EC-43C9-8D98-F9AD81DD120F}" type="presParOf" srcId="{CD2687D1-5634-42CD-B7BD-8E985A046197}" destId="{EFD6A674-37D1-4DB6-BDD1-A96172170664}" srcOrd="7" destOrd="0" presId="urn:microsoft.com/office/officeart/2005/8/layout/vList2"/>
    <dgm:cxn modelId="{E43184F6-4E98-40FC-B93D-78BE573198F4}" type="presParOf" srcId="{CD2687D1-5634-42CD-B7BD-8E985A046197}" destId="{C8090A3C-5BE6-4F6F-BAF4-E8A55179B5FA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7FE048-2D70-4721-B5A9-9747C1160955}">
      <dsp:nvSpPr>
        <dsp:cNvPr id="0" name=""/>
        <dsp:cNvSpPr/>
      </dsp:nvSpPr>
      <dsp:spPr>
        <a:xfrm>
          <a:off x="0" y="48344"/>
          <a:ext cx="8183880" cy="786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Population:62,262,000</a:t>
          </a:r>
          <a:endParaRPr lang="cs-CZ" sz="2400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38381" y="86725"/>
        <a:ext cx="8107118" cy="709478"/>
      </dsp:txXfrm>
    </dsp:sp>
    <dsp:sp modelId="{0CFADE90-5106-4E89-A724-F387ED58E068}">
      <dsp:nvSpPr>
        <dsp:cNvPr id="0" name=""/>
        <dsp:cNvSpPr/>
      </dsp:nvSpPr>
      <dsp:spPr>
        <a:xfrm>
          <a:off x="0" y="955544"/>
          <a:ext cx="8183880" cy="786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The capital: LONDON </a:t>
          </a:r>
          <a:endParaRPr lang="cs-CZ" sz="2400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38381" y="993925"/>
        <a:ext cx="8107118" cy="709478"/>
      </dsp:txXfrm>
    </dsp:sp>
    <dsp:sp modelId="{DF0F9F75-084C-47F1-90F7-7C23C556A048}">
      <dsp:nvSpPr>
        <dsp:cNvPr id="0" name=""/>
        <dsp:cNvSpPr/>
      </dsp:nvSpPr>
      <dsp:spPr>
        <a:xfrm>
          <a:off x="0" y="1862744"/>
          <a:ext cx="8183880" cy="786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The currency: Pounds </a:t>
          </a:r>
          <a:endParaRPr lang="cs-CZ" sz="2400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38381" y="1901125"/>
        <a:ext cx="8107118" cy="709478"/>
      </dsp:txXfrm>
    </dsp:sp>
    <dsp:sp modelId="{9DFA2FEC-EF85-4BC5-8477-E9F31DBA7ED0}">
      <dsp:nvSpPr>
        <dsp:cNvPr id="0" name=""/>
        <dsp:cNvSpPr/>
      </dsp:nvSpPr>
      <dsp:spPr>
        <a:xfrm>
          <a:off x="0" y="2769944"/>
          <a:ext cx="8183880" cy="786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The head of the state:  the Queen Elizabeth II.</a:t>
          </a:r>
          <a:endParaRPr lang="cs-CZ" sz="2400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38381" y="2808325"/>
        <a:ext cx="8107118" cy="709478"/>
      </dsp:txXfrm>
    </dsp:sp>
    <dsp:sp modelId="{C8090A3C-5BE6-4F6F-BAF4-E8A55179B5FA}">
      <dsp:nvSpPr>
        <dsp:cNvPr id="0" name=""/>
        <dsp:cNvSpPr/>
      </dsp:nvSpPr>
      <dsp:spPr>
        <a:xfrm>
          <a:off x="0" y="3677144"/>
          <a:ext cx="8183880" cy="786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The flag: Union Jack</a:t>
          </a:r>
          <a:endParaRPr lang="cs-CZ" sz="2400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38381" y="3715525"/>
        <a:ext cx="8107118" cy="709478"/>
      </dsp:txXfrm>
    </dsp:sp>
    <dsp:sp modelId="{BA6B8737-E0EE-4354-917F-A77FC108DC2C}">
      <dsp:nvSpPr>
        <dsp:cNvPr id="0" name=""/>
        <dsp:cNvSpPr/>
      </dsp:nvSpPr>
      <dsp:spPr>
        <a:xfrm>
          <a:off x="0" y="4584344"/>
          <a:ext cx="8183880" cy="786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The national anthem: God Save the Queen</a:t>
          </a:r>
          <a:endParaRPr lang="cs-CZ" sz="2400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38381" y="4622725"/>
        <a:ext cx="8107118" cy="7094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7FE048-2D70-4721-B5A9-9747C1160955}">
      <dsp:nvSpPr>
        <dsp:cNvPr id="0" name=""/>
        <dsp:cNvSpPr/>
      </dsp:nvSpPr>
      <dsp:spPr>
        <a:xfrm>
          <a:off x="0" y="28904"/>
          <a:ext cx="8183880" cy="9547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Rivers: The Thames, The Severn, The Clyde</a:t>
          </a:r>
          <a:endParaRPr lang="cs-CZ" sz="2400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46606" y="75510"/>
        <a:ext cx="8090668" cy="861508"/>
      </dsp:txXfrm>
    </dsp:sp>
    <dsp:sp modelId="{0CFADE90-5106-4E89-A724-F387ED58E068}">
      <dsp:nvSpPr>
        <dsp:cNvPr id="0" name=""/>
        <dsp:cNvSpPr/>
      </dsp:nvSpPr>
      <dsp:spPr>
        <a:xfrm>
          <a:off x="0" y="1130504"/>
          <a:ext cx="8183880" cy="9547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Lakes: Loch Ness, Lake District</a:t>
          </a:r>
          <a:endParaRPr lang="cs-CZ" sz="2400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46606" y="1177110"/>
        <a:ext cx="8090668" cy="861508"/>
      </dsp:txXfrm>
    </dsp:sp>
    <dsp:sp modelId="{DF0F9F75-084C-47F1-90F7-7C23C556A048}">
      <dsp:nvSpPr>
        <dsp:cNvPr id="0" name=""/>
        <dsp:cNvSpPr/>
      </dsp:nvSpPr>
      <dsp:spPr>
        <a:xfrm>
          <a:off x="0" y="2232104"/>
          <a:ext cx="8183880" cy="9547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Mountains: The Cumbrian mountains, The Pennines</a:t>
          </a:r>
          <a:endParaRPr lang="cs-CZ" sz="2400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46606" y="2278710"/>
        <a:ext cx="8090668" cy="861508"/>
      </dsp:txXfrm>
    </dsp:sp>
    <dsp:sp modelId="{9DFA2FEC-EF85-4BC5-8477-E9F31DBA7ED0}">
      <dsp:nvSpPr>
        <dsp:cNvPr id="0" name=""/>
        <dsp:cNvSpPr/>
      </dsp:nvSpPr>
      <dsp:spPr>
        <a:xfrm>
          <a:off x="0" y="3333704"/>
          <a:ext cx="8183880" cy="9547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The highest mountain: Ben Nevis (1343m), in Scotland</a:t>
          </a:r>
          <a:endParaRPr lang="cs-CZ" sz="2400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46606" y="3380310"/>
        <a:ext cx="8090668" cy="861508"/>
      </dsp:txXfrm>
    </dsp:sp>
    <dsp:sp modelId="{C8090A3C-5BE6-4F6F-BAF4-E8A55179B5FA}">
      <dsp:nvSpPr>
        <dsp:cNvPr id="0" name=""/>
        <dsp:cNvSpPr/>
      </dsp:nvSpPr>
      <dsp:spPr>
        <a:xfrm>
          <a:off x="0" y="4435304"/>
          <a:ext cx="8183880" cy="9547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Cities: Liverpool, Manchester, Dover, Oxford, Cambridge etc.</a:t>
          </a:r>
          <a:endParaRPr lang="cs-CZ" sz="2400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46606" y="4481910"/>
        <a:ext cx="8090668" cy="8615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27CF86-7A6B-4215-8019-BD997AAE9A5D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A2BE51-B99B-4920-89DB-4A4A24CD7A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28253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0"/>
            <a:ext cx="7772400" cy="4320479"/>
          </a:xfrm>
        </p:spPr>
        <p:txBody>
          <a:bodyPr>
            <a:normAutofit/>
          </a:bodyPr>
          <a:lstStyle/>
          <a:p>
            <a:pPr algn="l"/>
            <a:r>
              <a:rPr lang="cs-CZ" sz="2400" b="0" dirty="0" smtClean="0">
                <a:solidFill>
                  <a:schemeClr val="tx1"/>
                </a:solidFill>
                <a:effectLst/>
              </a:rPr>
              <a:t>Název školy: ZŠ Varnsdorf, Edisonova 2821, okres Děčín, příspěvková organizace</a:t>
            </a:r>
            <a:br>
              <a:rPr lang="cs-CZ" sz="2400" b="0" dirty="0" smtClean="0">
                <a:solidFill>
                  <a:schemeClr val="tx1"/>
                </a:solidFill>
                <a:effectLst/>
              </a:rPr>
            </a:br>
            <a:r>
              <a:rPr lang="cs-CZ" sz="2400" b="0" dirty="0" smtClean="0">
                <a:solidFill>
                  <a:schemeClr val="tx1"/>
                </a:solidFill>
                <a:effectLst/>
              </a:rPr>
              <a:t>Jazyk a jazyková komunikace, Anglický jazyk, Velká Británie</a:t>
            </a:r>
            <a:br>
              <a:rPr lang="cs-CZ" sz="2400" b="0" dirty="0" smtClean="0">
                <a:solidFill>
                  <a:schemeClr val="tx1"/>
                </a:solidFill>
                <a:effectLst/>
              </a:rPr>
            </a:br>
            <a:r>
              <a:rPr lang="cs-CZ" sz="2400" b="0" dirty="0" smtClean="0">
                <a:solidFill>
                  <a:schemeClr val="tx1"/>
                </a:solidFill>
                <a:effectLst/>
              </a:rPr>
              <a:t>Autor: Michaela </a:t>
            </a:r>
            <a:r>
              <a:rPr lang="cs-CZ" sz="2400" b="0" dirty="0" err="1" smtClean="0">
                <a:solidFill>
                  <a:schemeClr val="tx1"/>
                </a:solidFill>
                <a:effectLst/>
              </a:rPr>
              <a:t>Galbavá</a:t>
            </a:r>
            <a:r>
              <a:rPr lang="cs-CZ" sz="2400" b="0" dirty="0" smtClean="0">
                <a:solidFill>
                  <a:schemeClr val="tx1"/>
                </a:solidFill>
                <a:effectLst/>
              </a:rPr>
              <a:t>, </a:t>
            </a:r>
            <a:r>
              <a:rPr lang="cs-CZ" sz="2400" b="0" dirty="0" err="1" smtClean="0">
                <a:solidFill>
                  <a:schemeClr val="tx1"/>
                </a:solidFill>
                <a:effectLst/>
              </a:rPr>
              <a:t>DiS</a:t>
            </a:r>
            <a:r>
              <a:rPr lang="cs-CZ" sz="2400" b="0" dirty="0" smtClean="0">
                <a:solidFill>
                  <a:schemeClr val="tx1"/>
                </a:solidFill>
                <a:effectLst/>
              </a:rPr>
              <a:t>.</a:t>
            </a:r>
            <a:br>
              <a:rPr lang="cs-CZ" sz="2400" b="0" dirty="0" smtClean="0">
                <a:solidFill>
                  <a:schemeClr val="tx1"/>
                </a:solidFill>
                <a:effectLst/>
              </a:rPr>
            </a:br>
            <a:r>
              <a:rPr lang="cs-CZ" sz="2400" b="0" dirty="0" smtClean="0">
                <a:solidFill>
                  <a:schemeClr val="tx1"/>
                </a:solidFill>
                <a:effectLst/>
              </a:rPr>
              <a:t>Název materiálu: </a:t>
            </a:r>
            <a:r>
              <a:rPr lang="cs-CZ" sz="2400" dirty="0" smtClean="0">
                <a:solidFill>
                  <a:schemeClr val="tx1"/>
                </a:solidFill>
                <a:effectLst/>
              </a:rPr>
              <a:t>VY_22_INOVACE_21/I.SADA</a:t>
            </a:r>
            <a:r>
              <a:rPr lang="cs-CZ" sz="2400" b="0" dirty="0" smtClean="0">
                <a:solidFill>
                  <a:schemeClr val="tx1"/>
                </a:solidFill>
                <a:effectLst/>
              </a:rPr>
              <a:t/>
            </a:r>
            <a:br>
              <a:rPr lang="cs-CZ" sz="2400" b="0" dirty="0" smtClean="0">
                <a:solidFill>
                  <a:schemeClr val="tx1"/>
                </a:solidFill>
                <a:effectLst/>
              </a:rPr>
            </a:br>
            <a:r>
              <a:rPr lang="cs-CZ" sz="2400" dirty="0">
                <a:solidFill>
                  <a:schemeClr val="tx1"/>
                </a:solidFill>
                <a:effectLst/>
              </a:rPr>
              <a:t/>
            </a:r>
            <a:br>
              <a:rPr lang="cs-CZ" sz="2400" dirty="0">
                <a:solidFill>
                  <a:schemeClr val="tx1"/>
                </a:solidFill>
                <a:effectLst/>
              </a:rPr>
            </a:br>
            <a:r>
              <a:rPr lang="cs-CZ" sz="2400" dirty="0" smtClean="0">
                <a:solidFill>
                  <a:schemeClr val="tx1"/>
                </a:solidFill>
                <a:effectLst/>
              </a:rPr>
              <a:t>Anotace: </a:t>
            </a:r>
            <a:r>
              <a:rPr lang="cs-CZ" sz="2400" b="0" dirty="0" smtClean="0">
                <a:solidFill>
                  <a:schemeClr val="tx1"/>
                </a:solidFill>
                <a:effectLst/>
              </a:rPr>
              <a:t>Prezentace je určena pro žáky </a:t>
            </a:r>
            <a:r>
              <a:rPr lang="cs-CZ" sz="2400" b="0" dirty="0" err="1" smtClean="0">
                <a:solidFill>
                  <a:schemeClr val="tx1"/>
                </a:solidFill>
                <a:effectLst/>
              </a:rPr>
              <a:t>II.stupně</a:t>
            </a:r>
            <a:r>
              <a:rPr lang="cs-CZ" sz="2400" b="0" dirty="0" smtClean="0">
                <a:solidFill>
                  <a:schemeClr val="tx1"/>
                </a:solidFill>
                <a:effectLst/>
              </a:rPr>
              <a:t> ZŠ, slouží k výkladu a opakování -  Velká Británie</a:t>
            </a:r>
            <a:br>
              <a:rPr lang="cs-CZ" sz="2400" b="0" dirty="0" smtClean="0">
                <a:solidFill>
                  <a:schemeClr val="tx1"/>
                </a:solidFill>
                <a:effectLst/>
              </a:rPr>
            </a:br>
            <a:r>
              <a:rPr lang="cs-CZ" sz="2400" b="0" dirty="0" smtClean="0">
                <a:solidFill>
                  <a:schemeClr val="tx1"/>
                </a:solidFill>
                <a:effectLst/>
              </a:rPr>
              <a:t>Období: září – prosinec 2011</a:t>
            </a:r>
            <a:endParaRPr lang="cs-CZ" sz="2400" b="0" dirty="0">
              <a:solidFill>
                <a:schemeClr val="tx1"/>
              </a:solidFill>
              <a:effectLst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5512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8356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93338" y="3068960"/>
            <a:ext cx="7772400" cy="18002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Great Britain </a:t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9" name="Picture 5" descr="C:\Users\třída 5A\AppData\Local\Microsoft\Windows\Temporary Internet Files\Content.IE5\D255VUM6\MP90036285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0738" y="1052736"/>
            <a:ext cx="3657600" cy="1822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4453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0" name="Picture 12" descr="C:\Users\třída 5A\AppData\Local\Microsoft\Windows\Temporary Internet Files\Content.IE5\ONCBMYT5\MP90040242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503123"/>
            <a:ext cx="172174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třída 5A\AppData\Local\Microsoft\Windows\Temporary Internet Files\Content.IE5\IO8TK3KV\MP90042283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5094" y="325646"/>
            <a:ext cx="2907893" cy="270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třída 5A\AppData\Local\Microsoft\Windows\Temporary Internet Files\Content.IE5\67U3ZZ6V\MP90042376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3449" y="4746702"/>
            <a:ext cx="1484453" cy="1755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třída 5A\AppData\Local\Microsoft\Windows\Temporary Internet Files\Content.IE5\D255VUM6\MP90043404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681116">
            <a:off x="4902825" y="531853"/>
            <a:ext cx="1795740" cy="1990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třída 5A\AppData\Local\Microsoft\Windows\Temporary Internet Files\Content.IE5\ONCBMYT5\MP90042377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808302">
            <a:off x="6154442" y="3930742"/>
            <a:ext cx="1856557" cy="2420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třída 5A\AppData\Local\Microsoft\Windows\Temporary Internet Files\Content.IE5\D255VUM6\MP90042287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37275" flipH="1">
            <a:off x="1821884" y="4358959"/>
            <a:ext cx="1922800" cy="1911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třída 5A\AppData\Local\Microsoft\Windows\Temporary Internet Files\Content.IE5\IO8TK3KV\MP90040052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03291">
            <a:off x="6899293" y="1434369"/>
            <a:ext cx="1595512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třída 5A\AppData\Local\Microsoft\Windows\Temporary Internet Files\Content.IE5\ONCBMYT5\MP900402421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15296">
            <a:off x="3039309" y="2604249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3202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418928"/>
          </a:xfrm>
        </p:spPr>
        <p:txBody>
          <a:bodyPr>
            <a:normAutofit/>
          </a:bodyPr>
          <a:lstStyle/>
          <a:p>
            <a:r>
              <a:rPr lang="en-US" sz="2400" dirty="0" smtClean="0">
                <a:latin typeface="Arial" pitchFamily="34" charset="0"/>
                <a:cs typeface="Arial" pitchFamily="34" charset="0"/>
              </a:rPr>
              <a:t>Is 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an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island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situated 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to the northwest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of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Continental Europe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400" dirty="0">
                <a:latin typeface="Arial" pitchFamily="34" charset="0"/>
                <a:cs typeface="Arial" pitchFamily="34" charset="0"/>
              </a:rPr>
              <a:t>I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 the ninth largest island in the world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>
              <a:buNone/>
            </a:pPr>
            <a:endParaRPr lang="en-US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400" dirty="0" smtClean="0">
                <a:latin typeface="Arial" pitchFamily="34" charset="0"/>
                <a:cs typeface="Arial" pitchFamily="34" charset="0"/>
              </a:rPr>
              <a:t>The official name is:</a:t>
            </a:r>
          </a:p>
          <a:p>
            <a:pPr marL="0" indent="0" algn="ctr">
              <a:buNone/>
            </a:pPr>
            <a:r>
              <a:rPr lang="en-US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The United Kingdom of Great Britain and Northern Islands</a:t>
            </a:r>
          </a:p>
          <a:p>
            <a:pPr marL="0" indent="0" algn="ctr">
              <a:buNone/>
            </a:pPr>
            <a:endParaRPr lang="en-US" sz="24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en-US" sz="2400" dirty="0" smtClean="0">
                <a:latin typeface="Arial" pitchFamily="34" charset="0"/>
                <a:cs typeface="Arial" pitchFamily="34" charset="0"/>
              </a:rPr>
              <a:t>Is divided into four countries.</a:t>
            </a:r>
          </a:p>
          <a:p>
            <a:pPr marL="978408" lvl="2" indent="-457200">
              <a:buFont typeface="+mj-lt"/>
              <a:buAutoNum type="arabicPeriod"/>
            </a:pPr>
            <a:r>
              <a:rPr lang="en-US" sz="2400" dirty="0" smtClean="0">
                <a:latin typeface="Arial" pitchFamily="34" charset="0"/>
                <a:cs typeface="Arial" pitchFamily="34" charset="0"/>
              </a:rPr>
              <a:t>England (London)</a:t>
            </a:r>
          </a:p>
          <a:p>
            <a:pPr marL="978408" lvl="2" indent="-457200">
              <a:buFont typeface="+mj-lt"/>
              <a:buAutoNum type="arabicPeriod"/>
            </a:pPr>
            <a:r>
              <a:rPr lang="en-US" sz="2400" dirty="0" smtClean="0">
                <a:latin typeface="Arial" pitchFamily="34" charset="0"/>
                <a:cs typeface="Arial" pitchFamily="34" charset="0"/>
              </a:rPr>
              <a:t>Scotland (Edinburgh)</a:t>
            </a:r>
          </a:p>
          <a:p>
            <a:pPr marL="978408" lvl="2" indent="-457200">
              <a:buFont typeface="+mj-lt"/>
              <a:buAutoNum type="arabicPeriod"/>
            </a:pPr>
            <a:r>
              <a:rPr lang="en-US" sz="2400" dirty="0" smtClean="0">
                <a:latin typeface="Arial" pitchFamily="34" charset="0"/>
                <a:cs typeface="Arial" pitchFamily="34" charset="0"/>
              </a:rPr>
              <a:t>Wales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(Cardiff)</a:t>
            </a:r>
          </a:p>
          <a:p>
            <a:pPr marL="978408" lvl="2" indent="-457200">
              <a:buFont typeface="+mj-lt"/>
              <a:buAutoNum type="arabicPeriod"/>
            </a:pPr>
            <a:r>
              <a:rPr lang="en-US" sz="2400" dirty="0" smtClean="0">
                <a:latin typeface="Arial" pitchFamily="34" charset="0"/>
                <a:cs typeface="Arial" pitchFamily="34" charset="0"/>
              </a:rPr>
              <a:t>The Northern Ireland (Belfast)</a:t>
            </a:r>
          </a:p>
          <a:p>
            <a:pPr marL="521208" lvl="2" indent="0">
              <a:buNone/>
            </a:pPr>
            <a:endParaRPr lang="en-US" sz="2400" dirty="0">
              <a:latin typeface="Arial" pitchFamily="34" charset="0"/>
              <a:cs typeface="Arial" pitchFamily="34" charset="0"/>
            </a:endParaRPr>
          </a:p>
          <a:p>
            <a:pPr marL="521208" lvl="2" indent="0"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715239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6273725"/>
              </p:ext>
            </p:extLst>
          </p:nvPr>
        </p:nvGraphicFramePr>
        <p:xfrm>
          <a:off x="502920" y="530352"/>
          <a:ext cx="8183880" cy="54189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81932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6430910"/>
              </p:ext>
            </p:extLst>
          </p:nvPr>
        </p:nvGraphicFramePr>
        <p:xfrm>
          <a:off x="502920" y="530352"/>
          <a:ext cx="8183880" cy="54189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95688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Basic facts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 smtClean="0">
                <a:latin typeface="Arial" pitchFamily="34" charset="0"/>
                <a:cs typeface="Arial" pitchFamily="34" charset="0"/>
              </a:rPr>
              <a:t>They use old measuring units (pints, miles, yards, feet..)</a:t>
            </a:r>
          </a:p>
          <a:p>
            <a:r>
              <a:rPr lang="en-US" sz="2400" dirty="0" smtClean="0">
                <a:latin typeface="Arial" pitchFamily="34" charset="0"/>
                <a:cs typeface="Arial" pitchFamily="34" charset="0"/>
              </a:rPr>
              <a:t>They use their original currency.</a:t>
            </a:r>
          </a:p>
          <a:p>
            <a:r>
              <a:rPr lang="en-US" sz="2400" dirty="0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y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keep driving on the left.</a:t>
            </a:r>
          </a:p>
          <a:p>
            <a:r>
              <a:rPr lang="en-US" sz="2400" dirty="0" smtClean="0">
                <a:latin typeface="Arial" pitchFamily="34" charset="0"/>
                <a:cs typeface="Arial" pitchFamily="34" charset="0"/>
              </a:rPr>
              <a:t>The U.K. is a member:</a:t>
            </a:r>
          </a:p>
          <a:p>
            <a:pPr lvl="1"/>
            <a:r>
              <a:rPr lang="en-US" dirty="0" smtClean="0">
                <a:latin typeface="Arial" pitchFamily="34" charset="0"/>
                <a:cs typeface="Arial" pitchFamily="34" charset="0"/>
              </a:rPr>
              <a:t>of NATO (North Atlantic Treaty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</a:t>
            </a:r>
            <a:r>
              <a:rPr lang="en-US" dirty="0" err="1" smtClean="0">
                <a:latin typeface="Arial" pitchFamily="34" charset="0"/>
                <a:cs typeface="Arial" pitchFamily="34" charset="0"/>
              </a:rPr>
              <a:t>rganization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pPr lvl="1"/>
            <a:r>
              <a:rPr lang="en-US" dirty="0" smtClean="0">
                <a:latin typeface="Arial" pitchFamily="34" charset="0"/>
                <a:cs typeface="Arial" pitchFamily="34" charset="0"/>
              </a:rPr>
              <a:t>UNESCO</a:t>
            </a:r>
          </a:p>
          <a:p>
            <a:pPr lvl="1"/>
            <a:r>
              <a:rPr lang="en-US" dirty="0" smtClean="0">
                <a:latin typeface="Arial" pitchFamily="34" charset="0"/>
                <a:cs typeface="Arial" pitchFamily="34" charset="0"/>
              </a:rPr>
              <a:t>The European Union</a:t>
            </a:r>
          </a:p>
          <a:p>
            <a:pPr lvl="1"/>
            <a:endParaRPr lang="en-US" dirty="0" smtClean="0">
              <a:latin typeface="Arial" pitchFamily="34" charset="0"/>
              <a:cs typeface="Arial" pitchFamily="34" charset="0"/>
            </a:endParaRPr>
          </a:p>
          <a:p>
            <a:pPr lvl="1"/>
            <a:endParaRPr lang="en-US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7" name="Picture 5" descr="C:\Users\třída 5A\AppData\Local\Microsoft\Windows\Temporary Internet Files\Content.IE5\D255VUM6\MP90039940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852936"/>
            <a:ext cx="3901440" cy="312115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8674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323730"/>
          </a:xfrm>
        </p:spPr>
        <p:txBody>
          <a:bodyPr/>
          <a:lstStyle/>
          <a:p>
            <a:r>
              <a:rPr lang="en-US" dirty="0" smtClean="0"/>
              <a:t>London</a:t>
            </a:r>
            <a:endParaRPr lang="cs-CZ" dirty="0"/>
          </a:p>
        </p:txBody>
      </p:sp>
      <p:pic>
        <p:nvPicPr>
          <p:cNvPr id="4098" name="Picture 2" descr="C:\Users\třída 5A\AppData\Local\Microsoft\Windows\Temporary Internet Files\Content.IE5\IO8TK3KV\MP90042283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476672"/>
            <a:ext cx="2520280" cy="2304256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třída 5A\AppData\Local\Microsoft\Windows\Temporary Internet Files\Content.IE5\IO8TK3KV\MP90042377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874" y="3140968"/>
            <a:ext cx="2524960" cy="2232248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třída 5A\AppData\Local\Microsoft\Windows\Temporary Internet Files\Content.IE5\ONCBMYT5\MP90042377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0" y="476672"/>
            <a:ext cx="2713479" cy="2304256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třída 5A\AppData\Local\Microsoft\Windows\Temporary Internet Files\Content.IE5\ONCBMYT5\MP90042287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1" y="3140968"/>
            <a:ext cx="2713478" cy="2232248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třída 5A\AppData\Local\Microsoft\Windows\Temporary Internet Files\Content.IE5\D255VUM6\MP90040242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76672"/>
            <a:ext cx="2088232" cy="2304256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třída 5A\AppData\Local\Microsoft\Windows\Temporary Internet Files\Content.IE5\IO8TK3KV\MP90040267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140968"/>
            <a:ext cx="2088232" cy="2232248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9309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8052" y="5157192"/>
            <a:ext cx="8183880" cy="1051560"/>
          </a:xfrm>
        </p:spPr>
        <p:txBody>
          <a:bodyPr/>
          <a:lstStyle/>
          <a:p>
            <a:r>
              <a:rPr lang="en-US" dirty="0" smtClean="0"/>
              <a:t>Currency</a:t>
            </a:r>
            <a:endParaRPr lang="cs-CZ" dirty="0"/>
          </a:p>
        </p:txBody>
      </p:sp>
      <p:pic>
        <p:nvPicPr>
          <p:cNvPr id="5122" name="Picture 2" descr="C:\Users\třída 5A\AppData\Local\Microsoft\Windows\Temporary Internet Files\Content.IE5\ONCBMYT5\MP90039885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48680"/>
            <a:ext cx="3776464" cy="315009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třída 5A\AppData\Local\Microsoft\Windows\Temporary Internet Files\Content.IE5\D255VUM6\MP90040090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628908"/>
            <a:ext cx="2085688" cy="298964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třída 5A\AppData\Local\Microsoft\Windows\Temporary Internet Files\Content.IE5\D255VUM6\MP90043404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692696"/>
            <a:ext cx="1728192" cy="280831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třída 5A\AppData\Local\Microsoft\Windows\Temporary Internet Files\Content.IE5\D255VUM6\MP90043406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698776"/>
            <a:ext cx="3225552" cy="243535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44734" y="3933056"/>
            <a:ext cx="36004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latin typeface="Arial" pitchFamily="34" charset="0"/>
                <a:cs typeface="Arial" pitchFamily="34" charset="0"/>
              </a:rPr>
              <a:t>The currency: </a:t>
            </a:r>
          </a:p>
          <a:p>
            <a:r>
              <a:rPr lang="en-US" sz="2400" dirty="0" smtClean="0">
                <a:latin typeface="Arial" pitchFamily="34" charset="0"/>
                <a:cs typeface="Arial" pitchFamily="34" charset="0"/>
              </a:rPr>
              <a:t>Coins: 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pence</a:t>
            </a:r>
            <a:endParaRPr lang="en-US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400" dirty="0" smtClean="0">
                <a:latin typeface="Arial" pitchFamily="34" charset="0"/>
                <a:cs typeface="Arial" pitchFamily="34" charset="0"/>
              </a:rPr>
              <a:t>Paper money: Pounds</a:t>
            </a:r>
            <a:endParaRPr lang="en-US" sz="2400" dirty="0">
              <a:latin typeface="Arial" pitchFamily="34" charset="0"/>
              <a:cs typeface="Arial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0337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Union Jack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The flag of the United Kin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g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dom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of Great Britain and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orthern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Ireland is called The Union flag or The Union Jack.</a:t>
            </a:r>
          </a:p>
          <a:p>
            <a:pPr marL="0" indent="0">
              <a:buNone/>
            </a:pPr>
            <a:endParaRPr lang="en-US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400" dirty="0" smtClean="0">
                <a:latin typeface="Arial" pitchFamily="34" charset="0"/>
                <a:cs typeface="Arial" pitchFamily="34" charset="0"/>
              </a:rPr>
              <a:t>The flag consists of three</a:t>
            </a:r>
          </a:p>
          <a:p>
            <a:pPr marL="0" indent="0">
              <a:buNone/>
            </a:pPr>
            <a:r>
              <a:rPr lang="en-US" sz="2400" dirty="0" smtClean="0">
                <a:latin typeface="Arial" pitchFamily="34" charset="0"/>
                <a:cs typeface="Arial" pitchFamily="34" charset="0"/>
              </a:rPr>
              <a:t>   others flags, on the picture</a:t>
            </a:r>
          </a:p>
          <a:p>
            <a:pPr marL="0" indent="0">
              <a:buNone/>
            </a:pPr>
            <a:r>
              <a:rPr lang="en-US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 you can see the evolution </a:t>
            </a:r>
          </a:p>
          <a:p>
            <a:pPr marL="0" indent="0">
              <a:buNone/>
            </a:pPr>
            <a:r>
              <a:rPr lang="en-US" sz="2400" dirty="0" smtClean="0">
                <a:latin typeface="Arial" pitchFamily="34" charset="0"/>
                <a:cs typeface="Arial" pitchFamily="34" charset="0"/>
              </a:rPr>
              <a:t>   of the Union flag.</a:t>
            </a:r>
          </a:p>
          <a:p>
            <a:pPr marL="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1556792"/>
            <a:ext cx="2952328" cy="38164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289351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37808"/>
          </a:xfrm>
        </p:spPr>
        <p:txBody>
          <a:bodyPr/>
          <a:lstStyle/>
          <a:p>
            <a:r>
              <a:rPr lang="cs-CZ" dirty="0" smtClean="0"/>
              <a:t>Elizabeth </a:t>
            </a:r>
            <a:r>
              <a:rPr lang="en-US" dirty="0" smtClean="0"/>
              <a:t>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389560" cy="4187952"/>
          </a:xfrm>
        </p:spPr>
        <p:txBody>
          <a:bodyPr/>
          <a:lstStyle/>
          <a:p>
            <a:r>
              <a:rPr lang="en-US" sz="2400" dirty="0" smtClean="0">
                <a:latin typeface="Arial" pitchFamily="34" charset="0"/>
                <a:cs typeface="Arial" pitchFamily="34" charset="0"/>
              </a:rPr>
              <a:t>The Queen was born on 21 April 1926.</a:t>
            </a:r>
          </a:p>
          <a:p>
            <a:r>
              <a:rPr lang="en-US" sz="2400" dirty="0" smtClean="0">
                <a:latin typeface="Arial" pitchFamily="34" charset="0"/>
                <a:cs typeface="Arial" pitchFamily="34" charset="0"/>
              </a:rPr>
              <a:t>She was crowned in 1953.</a:t>
            </a:r>
          </a:p>
          <a:p>
            <a:r>
              <a:rPr lang="en-US" sz="2400" dirty="0" smtClean="0">
                <a:latin typeface="Arial" pitchFamily="34" charset="0"/>
                <a:cs typeface="Arial" pitchFamily="34" charset="0"/>
              </a:rPr>
              <a:t>Elizabeth II. is the constitutional monarch of 16 sovereign states of Commonwealth realm.</a:t>
            </a:r>
            <a:endParaRPr lang="en-US" sz="2400" dirty="0">
              <a:latin typeface="Arial" pitchFamily="34" charset="0"/>
              <a:cs typeface="Arial" pitchFamily="34" charset="0"/>
            </a:endParaRPr>
          </a:p>
          <a:p>
            <a:r>
              <a:rPr lang="en-US" sz="2400" dirty="0" smtClean="0">
                <a:latin typeface="Arial" pitchFamily="34" charset="0"/>
                <a:cs typeface="Arial" pitchFamily="34" charset="0"/>
              </a:rPr>
              <a:t>The London official residence of the British monarch is Buckingham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alace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.</a:t>
            </a:r>
            <a:endParaRPr lang="en-US" dirty="0" smtClean="0"/>
          </a:p>
          <a:p>
            <a:endParaRPr lang="en-US" dirty="0" smtClean="0"/>
          </a:p>
        </p:txBody>
      </p:sp>
      <p:pic>
        <p:nvPicPr>
          <p:cNvPr id="2051" name="Picture 3" descr="C:\Users\třída 5A\AppData\Local\Microsoft\Windows\Temporary Internet Files\Content.IE5\IO8TK3KV\MP9004237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7" y="3156501"/>
            <a:ext cx="3182839" cy="226524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třída 5A\AppData\Local\Microsoft\Windows\Temporary Internet Files\Content.IE5\ONCBMYT5\MP90042532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852936"/>
            <a:ext cx="3686894" cy="263691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9444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469856"/>
          </a:xfrm>
        </p:spPr>
        <p:txBody>
          <a:bodyPr/>
          <a:lstStyle/>
          <a:p>
            <a:r>
              <a:rPr lang="en-US" dirty="0" smtClean="0"/>
              <a:t>The Parliament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389560" cy="4187952"/>
          </a:xfrm>
        </p:spPr>
        <p:txBody>
          <a:bodyPr/>
          <a:lstStyle/>
          <a:p>
            <a:r>
              <a:rPr lang="en-US" sz="2400" dirty="0" smtClean="0">
                <a:latin typeface="Arial" pitchFamily="34" charset="0"/>
                <a:cs typeface="Arial" pitchFamily="34" charset="0"/>
              </a:rPr>
              <a:t>The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arliament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is one of the oldest in the world.</a:t>
            </a:r>
          </a:p>
          <a:p>
            <a:r>
              <a:rPr lang="en-US" sz="2400" dirty="0">
                <a:latin typeface="Arial" pitchFamily="34" charset="0"/>
                <a:cs typeface="Arial" pitchFamily="34" charset="0"/>
              </a:rPr>
              <a:t>The Parliament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includes:</a:t>
            </a:r>
          </a:p>
          <a:p>
            <a:pPr lvl="1"/>
            <a:r>
              <a:rPr lang="en-US" dirty="0" smtClean="0">
                <a:latin typeface="Arial" pitchFamily="34" charset="0"/>
                <a:cs typeface="Arial" pitchFamily="34" charset="0"/>
              </a:rPr>
              <a:t>The House </a:t>
            </a:r>
            <a:r>
              <a:rPr lang="en-US" dirty="0">
                <a:latin typeface="Arial" pitchFamily="34" charset="0"/>
                <a:cs typeface="Arial" pitchFamily="34" charset="0"/>
              </a:rPr>
              <a:t>of Lords (the Upper House)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– the head is Lord Chancellor, the main role of the Upper house is to adopt laws.</a:t>
            </a:r>
            <a:endParaRPr lang="en-US" dirty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en-US" dirty="0">
                <a:latin typeface="Arial" pitchFamily="34" charset="0"/>
                <a:cs typeface="Arial" pitchFamily="34" charset="0"/>
              </a:rPr>
              <a:t>T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he </a:t>
            </a:r>
            <a:r>
              <a:rPr lang="en-US" dirty="0">
                <a:latin typeface="Arial" pitchFamily="34" charset="0"/>
                <a:cs typeface="Arial" pitchFamily="34" charset="0"/>
              </a:rPr>
              <a:t>House of Commons (the Lower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House) – 650 members, who are elected to the Upper House every five years.</a:t>
            </a:r>
          </a:p>
          <a:p>
            <a:endParaRPr lang="en-US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US" dirty="0" smtClean="0"/>
          </a:p>
          <a:p>
            <a:endParaRPr lang="en-US" dirty="0" smtClean="0"/>
          </a:p>
        </p:txBody>
      </p:sp>
      <p:pic>
        <p:nvPicPr>
          <p:cNvPr id="1026" name="Picture 2" descr="C:\Users\třída 5A\AppData\Local\Microsoft\Windows\Temporary Internet Files\Content.IE5\IO8TK3KV\MP90040266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531108"/>
            <a:ext cx="3901440" cy="239572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třída 5A\AppData\Local\Microsoft\Windows\Temporary Internet Files\Content.IE5\ONCBMYT5\MP90025563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3531108"/>
            <a:ext cx="3657600" cy="239572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9862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třída 5A\AppData\Local\Microsoft\Windows\Temporary Internet Files\Content.IE5\67U3ZZ6V\MP90043404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7546" y="4139572"/>
            <a:ext cx="2541773" cy="156516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Cities in England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73536" cy="4914872"/>
          </a:xfrm>
        </p:spPr>
        <p:txBody>
          <a:bodyPr>
            <a:normAutofit lnSpcReduction="10000"/>
          </a:bodyPr>
          <a:lstStyle/>
          <a:p>
            <a:r>
              <a:rPr lang="en-US" sz="2400" dirty="0" smtClean="0">
                <a:latin typeface="Arial" pitchFamily="34" charset="0"/>
                <a:cs typeface="Arial" pitchFamily="34" charset="0"/>
              </a:rPr>
              <a:t>London – the capital of the U.K., is a cosmopolitan city.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Oxford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– lies on the river Thames. Oxford has been a university town since 12</a:t>
            </a:r>
            <a:r>
              <a:rPr lang="en-US" sz="2400" baseline="30000" dirty="0" smtClean="0">
                <a:latin typeface="Arial" pitchFamily="34" charset="0"/>
                <a:cs typeface="Arial" pitchFamily="34" charset="0"/>
              </a:rPr>
              <a:t>th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century.</a:t>
            </a:r>
          </a:p>
          <a:p>
            <a:r>
              <a:rPr lang="en-US" sz="2400" dirty="0" smtClean="0">
                <a:latin typeface="Arial" pitchFamily="34" charset="0"/>
                <a:cs typeface="Arial" pitchFamily="34" charset="0"/>
              </a:rPr>
              <a:t>Cambridge – lies on the river Cam and it is a university town as well.</a:t>
            </a:r>
          </a:p>
          <a:p>
            <a:r>
              <a:rPr lang="en-US" sz="2400" dirty="0" smtClean="0">
                <a:latin typeface="Arial" pitchFamily="34" charset="0"/>
                <a:cs typeface="Arial" pitchFamily="34" charset="0"/>
              </a:rPr>
              <a:t>Liverpool – it is an industrial town, became famous as the birth place of the Beatles</a:t>
            </a:r>
          </a:p>
          <a:p>
            <a:r>
              <a:rPr lang="en-US" sz="2400" dirty="0" smtClean="0">
                <a:latin typeface="Arial" pitchFamily="34" charset="0"/>
                <a:cs typeface="Arial" pitchFamily="34" charset="0"/>
              </a:rPr>
              <a:t>Dover – it is a major ferry port, it is famous for its white chalk cliffs.</a:t>
            </a:r>
            <a:endParaRPr lang="en-US" sz="2400" dirty="0">
              <a:latin typeface="Arial" pitchFamily="34" charset="0"/>
              <a:cs typeface="Arial" pitchFamily="34" charset="0"/>
            </a:endParaRPr>
          </a:p>
          <a:p>
            <a:r>
              <a:rPr lang="en-US" sz="2400" dirty="0" smtClean="0">
                <a:latin typeface="Arial" pitchFamily="34" charset="0"/>
                <a:cs typeface="Arial" pitchFamily="34" charset="0"/>
              </a:rPr>
              <a:t>Other famous cities:</a:t>
            </a:r>
          </a:p>
          <a:p>
            <a:r>
              <a:rPr lang="en-US" sz="2400" dirty="0" smtClean="0">
                <a:latin typeface="Arial" pitchFamily="34" charset="0"/>
                <a:cs typeface="Arial" pitchFamily="34" charset="0"/>
              </a:rPr>
              <a:t>Canterbury, Manchester etc. and also </a:t>
            </a:r>
          </a:p>
          <a:p>
            <a:pPr marL="0" indent="0">
              <a:buNone/>
            </a:pPr>
            <a:r>
              <a:rPr lang="en-US" sz="2400" dirty="0" smtClean="0">
                <a:latin typeface="Arial" pitchFamily="34" charset="0"/>
                <a:cs typeface="Arial" pitchFamily="34" charset="0"/>
              </a:rPr>
              <a:t> the capitals of Wales, Scotland and </a:t>
            </a:r>
          </a:p>
          <a:p>
            <a:pPr marL="0" indent="0">
              <a:buNone/>
            </a:pPr>
            <a:r>
              <a:rPr lang="en-US" sz="2400" dirty="0" smtClean="0">
                <a:latin typeface="Arial" pitchFamily="34" charset="0"/>
                <a:cs typeface="Arial" pitchFamily="34" charset="0"/>
              </a:rPr>
              <a:t>the Northern Ireland</a:t>
            </a:r>
          </a:p>
        </p:txBody>
      </p:sp>
    </p:spTree>
    <p:extLst>
      <p:ext uri="{BB962C8B-B14F-4D97-AF65-F5344CB8AC3E}">
        <p14:creationId xmlns:p14="http://schemas.microsoft.com/office/powerpoint/2010/main" val="3580015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Users\třída 5A\AppData\Local\Microsoft\Windows\Temporary Internet Files\Content.IE5\67U3ZZ6V\MP900423767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237954"/>
            <a:ext cx="1651292" cy="198884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třída 5A\AppData\Local\Microsoft\Windows\Temporary Internet Files\Content.IE5\IO8TK3KV\MP90040054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310037"/>
            <a:ext cx="2749312" cy="192584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5373216"/>
            <a:ext cx="8183880" cy="661824"/>
          </a:xfrm>
        </p:spPr>
        <p:txBody>
          <a:bodyPr/>
          <a:lstStyle/>
          <a:p>
            <a:r>
              <a:rPr lang="en-US" dirty="0" smtClean="0"/>
              <a:t>Famous places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530352"/>
            <a:ext cx="8424936" cy="4770856"/>
          </a:xfrm>
        </p:spPr>
        <p:txBody>
          <a:bodyPr>
            <a:normAutofit/>
          </a:bodyPr>
          <a:lstStyle/>
          <a:p>
            <a:r>
              <a:rPr lang="en-US" sz="2400" dirty="0" smtClean="0">
                <a:latin typeface="Arial" pitchFamily="34" charset="0"/>
                <a:cs typeface="Arial" pitchFamily="34" charset="0"/>
              </a:rPr>
              <a:t>Salisbury Plains – famous for place called Stonehenge. The giant stones in a circle.</a:t>
            </a:r>
          </a:p>
          <a:p>
            <a:pPr marL="0" indent="0">
              <a:buNone/>
            </a:pPr>
            <a:endParaRPr lang="en-US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400" dirty="0" smtClean="0">
                <a:latin typeface="Arial" pitchFamily="34" charset="0"/>
                <a:cs typeface="Arial" pitchFamily="34" charset="0"/>
              </a:rPr>
              <a:t>Greenwich Mean Time - </a:t>
            </a:r>
            <a:r>
              <a:rPr lang="en-US" sz="2400" dirty="0"/>
              <a:t>is best known for </a:t>
            </a:r>
            <a:r>
              <a:rPr lang="en-US" sz="2400" dirty="0" smtClean="0"/>
              <a:t>its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maritime history and 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for giving its name to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the Greenwich Meridian (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0° longitude) and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GMT.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1" name="Picture 3" descr="C:\Users\třída 5A\AppData\Local\Microsoft\Windows\Temporary Internet Files\Content.IE5\D255VUM6\MP90042376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374" y="3140968"/>
            <a:ext cx="2024013" cy="216024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1931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Review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620688"/>
            <a:ext cx="3931920" cy="4752528"/>
          </a:xfrm>
        </p:spPr>
        <p:txBody>
          <a:bodyPr>
            <a:normAutofit/>
          </a:bodyPr>
          <a:lstStyle/>
          <a:p>
            <a:r>
              <a:rPr lang="en-US" dirty="0" smtClean="0">
                <a:latin typeface="Arial" pitchFamily="34" charset="0"/>
                <a:cs typeface="Arial" pitchFamily="34" charset="0"/>
              </a:rPr>
              <a:t>What is the capital of Great Britain?</a:t>
            </a:r>
          </a:p>
          <a:p>
            <a:r>
              <a:rPr lang="en-US" dirty="0" smtClean="0">
                <a:latin typeface="Arial" pitchFamily="34" charset="0"/>
                <a:cs typeface="Arial" pitchFamily="34" charset="0"/>
              </a:rPr>
              <a:t>How many countries make up the U.K.? Name them and their capitals.</a:t>
            </a:r>
          </a:p>
          <a:p>
            <a:r>
              <a:rPr lang="en-US" dirty="0" smtClean="0">
                <a:latin typeface="Arial" pitchFamily="34" charset="0"/>
                <a:cs typeface="Arial" pitchFamily="34" charset="0"/>
              </a:rPr>
              <a:t>What is the official name of the U.K.?</a:t>
            </a:r>
          </a:p>
          <a:p>
            <a:r>
              <a:rPr lang="en-US" dirty="0" smtClean="0">
                <a:latin typeface="Arial" pitchFamily="34" charset="0"/>
                <a:cs typeface="Arial" pitchFamily="34" charset="0"/>
              </a:rPr>
              <a:t>What is the highest mountain?</a:t>
            </a:r>
          </a:p>
          <a:p>
            <a:r>
              <a:rPr lang="en-US" dirty="0" smtClean="0">
                <a:latin typeface="Arial" pitchFamily="34" charset="0"/>
                <a:cs typeface="Arial" pitchFamily="34" charset="0"/>
              </a:rPr>
              <a:t>Which river flows through London?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620688"/>
            <a:ext cx="3931920" cy="4608512"/>
          </a:xfrm>
        </p:spPr>
        <p:txBody>
          <a:bodyPr>
            <a:normAutofit lnSpcReduction="10000"/>
          </a:bodyPr>
          <a:lstStyle/>
          <a:p>
            <a:r>
              <a:rPr lang="en-US" dirty="0" smtClean="0">
                <a:latin typeface="Arial" pitchFamily="34" charset="0"/>
                <a:cs typeface="Arial" pitchFamily="34" charset="0"/>
              </a:rPr>
              <a:t>Who is the head of the state?</a:t>
            </a:r>
          </a:p>
          <a:p>
            <a:r>
              <a:rPr lang="en-US" dirty="0" smtClean="0">
                <a:latin typeface="Arial" pitchFamily="34" charset="0"/>
                <a:cs typeface="Arial" pitchFamily="34" charset="0"/>
              </a:rPr>
              <a:t>What is the Union Jack?</a:t>
            </a:r>
          </a:p>
          <a:p>
            <a:r>
              <a:rPr lang="en-US" dirty="0" smtClean="0">
                <a:latin typeface="Arial" pitchFamily="34" charset="0"/>
                <a:cs typeface="Arial" pitchFamily="34" charset="0"/>
              </a:rPr>
              <a:t>Is the U.K. a member of the European Union?</a:t>
            </a:r>
          </a:p>
          <a:p>
            <a:r>
              <a:rPr lang="en-US" dirty="0" smtClean="0">
                <a:latin typeface="Arial" pitchFamily="34" charset="0"/>
                <a:cs typeface="Arial" pitchFamily="34" charset="0"/>
              </a:rPr>
              <a:t>Can we pay there by euro?</a:t>
            </a:r>
          </a:p>
          <a:p>
            <a:r>
              <a:rPr lang="en-US" dirty="0" smtClean="0">
                <a:latin typeface="Arial" pitchFamily="34" charset="0"/>
                <a:cs typeface="Arial" pitchFamily="34" charset="0"/>
              </a:rPr>
              <a:t>Can you name some famous cities?</a:t>
            </a:r>
          </a:p>
          <a:p>
            <a:r>
              <a:rPr lang="en-US" dirty="0" smtClean="0">
                <a:latin typeface="Arial" pitchFamily="34" charset="0"/>
                <a:cs typeface="Arial" pitchFamily="34" charset="0"/>
              </a:rPr>
              <a:t>What is the name of the official residence of the British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monarch</a:t>
            </a:r>
            <a:r>
              <a:rPr lang="cs-CZ" smtClean="0">
                <a:latin typeface="Arial" pitchFamily="34" charset="0"/>
                <a:cs typeface="Arial" pitchFamily="34" charset="0"/>
              </a:rPr>
              <a:t>?</a:t>
            </a:r>
            <a:endParaRPr lang="en-US" dirty="0" smtClean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2905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48680"/>
            <a:ext cx="8111872" cy="792088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84784"/>
            <a:ext cx="8075240" cy="3233520"/>
          </a:xfrm>
        </p:spPr>
        <p:txBody>
          <a:bodyPr>
            <a:normAutofit/>
          </a:bodyPr>
          <a:lstStyle/>
          <a:p>
            <a:pPr lvl="8"/>
            <a:r>
              <a:rPr lang="cs-CZ" sz="300" dirty="0" smtClean="0"/>
              <a:t>Obrázky Londýna, britské měny - použity z galerie Office.microsoft.com, citováno</a:t>
            </a:r>
            <a:r>
              <a:rPr lang="en-US" sz="300" dirty="0" smtClean="0"/>
              <a:t> 24.10.2011</a:t>
            </a:r>
          </a:p>
          <a:p>
            <a:r>
              <a:rPr lang="cs-CZ" sz="1600" dirty="0" smtClean="0"/>
              <a:t>Wikipedie</a:t>
            </a:r>
            <a:r>
              <a:rPr lang="cs-CZ" sz="1600" dirty="0"/>
              <a:t>: Otevřená encyklopedie: </a:t>
            </a:r>
            <a:r>
              <a:rPr lang="cs-CZ" sz="1600" b="1" dirty="0"/>
              <a:t>Spojené království </a:t>
            </a:r>
            <a:r>
              <a:rPr lang="cs-CZ" sz="1600" dirty="0"/>
              <a:t>[online]. c2011 [citováno 24. 10. 2011]. Dostupný z WWW: &lt;//cs.wikipedia.org/w/</a:t>
            </a:r>
            <a:r>
              <a:rPr lang="cs-CZ" sz="1600" dirty="0" err="1"/>
              <a:t>index.php?title</a:t>
            </a:r>
            <a:r>
              <a:rPr lang="cs-CZ" sz="1600" dirty="0"/>
              <a:t>=Spojen%C3%A9_kr%C3%A1lovstv%C3%AD&amp;oldid=7494599&gt; </a:t>
            </a:r>
            <a:endParaRPr lang="en-US" sz="1600" dirty="0" smtClean="0"/>
          </a:p>
          <a:p>
            <a:r>
              <a:rPr lang="en-US" sz="1600" dirty="0" smtClean="0"/>
              <a:t>The Union Flag z </a:t>
            </a:r>
            <a:r>
              <a:rPr lang="cs-CZ" sz="1600" dirty="0"/>
              <a:t>Wikipedie: Otevřená encyklopedie: </a:t>
            </a:r>
            <a:r>
              <a:rPr lang="cs-CZ" sz="1600" b="1" dirty="0"/>
              <a:t>Vlajka Spojeného království </a:t>
            </a:r>
            <a:r>
              <a:rPr lang="cs-CZ" sz="1600" dirty="0"/>
              <a:t>[online]. c2011 [citováno 24. 10. 2011]. Dostupný z WWW: &lt;//cs.wikipedia.org/w/</a:t>
            </a:r>
            <a:r>
              <a:rPr lang="cs-CZ" sz="1600" dirty="0" err="1"/>
              <a:t>index.php?title</a:t>
            </a:r>
            <a:r>
              <a:rPr lang="cs-CZ" sz="1600" dirty="0"/>
              <a:t>=Vlajka_Spojen%C3%A9ho_kr%C3%A1lovstv%C3%AD&amp;oldid=7391387&gt; </a:t>
            </a:r>
            <a:endParaRPr lang="en-US" sz="1600" dirty="0" smtClean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9652" y="4653136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6224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226</TotalTime>
  <Words>665</Words>
  <Application>Microsoft Office PowerPoint</Application>
  <PresentationFormat>Předvádění na obrazovce (4:3)</PresentationFormat>
  <Paragraphs>86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Aspekt</vt:lpstr>
      <vt:lpstr>Název školy: ZŠ Varnsdorf, Edisonova 2821, okres Děčín, příspěvková organizace Jazyk a jazyková komunikace, Anglický jazyk, Velká Británie Autor: Michaela Galbavá, DiS. Název materiálu: VY_22_INOVACE_21/I.SADA  Anotace: Prezentace je určena pro žáky II.stupně ZŠ, slouží k výkladu a opakování -  Velká Británie Období: září – prosinec 2011</vt:lpstr>
      <vt:lpstr>Great Britain  </vt:lpstr>
      <vt:lpstr>Prezentace aplikace PowerPoint</vt:lpstr>
      <vt:lpstr>Prezentace aplikace PowerPoint</vt:lpstr>
      <vt:lpstr>Prezentace aplikace PowerPoint</vt:lpstr>
      <vt:lpstr>Prezentace aplikace PowerPoint</vt:lpstr>
      <vt:lpstr>Basic facts</vt:lpstr>
      <vt:lpstr>London</vt:lpstr>
      <vt:lpstr>Currency</vt:lpstr>
      <vt:lpstr>Union Jack</vt:lpstr>
      <vt:lpstr>Elizabeth II.</vt:lpstr>
      <vt:lpstr>The Parliament</vt:lpstr>
      <vt:lpstr>Cities in England</vt:lpstr>
      <vt:lpstr>Famous places</vt:lpstr>
      <vt:lpstr>Review</vt:lpstr>
      <vt:lpstr>Použité zdroje</vt:lpstr>
    </vt:vector>
  </TitlesOfParts>
  <Company>ZŠ Edisonova 2821, Varnsdorf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Great Britain</dc:title>
  <dc:creator>Michaela Galbavá</dc:creator>
  <cp:lastModifiedBy>dana</cp:lastModifiedBy>
  <cp:revision>35</cp:revision>
  <dcterms:created xsi:type="dcterms:W3CDTF">2011-10-14T13:22:45Z</dcterms:created>
  <dcterms:modified xsi:type="dcterms:W3CDTF">2012-03-10T11:40:32Z</dcterms:modified>
</cp:coreProperties>
</file>