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9"/>
  </p:notesMasterIdLst>
  <p:sldIdLst>
    <p:sldId id="256" r:id="rId2"/>
    <p:sldId id="279" r:id="rId3"/>
    <p:sldId id="257" r:id="rId4"/>
    <p:sldId id="259" r:id="rId5"/>
    <p:sldId id="278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8" r:id="rId14"/>
    <p:sldId id="267" r:id="rId15"/>
    <p:sldId id="269" r:id="rId16"/>
    <p:sldId id="271" r:id="rId17"/>
    <p:sldId id="277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35" autoAdjust="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4123C4-499A-4FC0-B649-F30E63A61713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FD64D0-07D7-4AD0-BB5F-E5738BA7C0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90409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FD64D0-07D7-4AD0-BB5F-E5738BA7C0FE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29537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FD64D0-07D7-4AD0-BB5F-E5738BA7C0FE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02870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E859A-BD5A-45A0-B7A6-86B2F416935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8E5E859A-BD5A-45A0-B7A6-86B2F4169358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05FB05C9-EAD4-45D6-9903-C3FA0555A5DD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t._James's_Park" TargetMode="External"/><Relationship Id="rId2" Type="http://schemas.openxmlformats.org/officeDocument/2006/relationships/hyperlink" Target="http://cs.wikipedia.org/wiki/Hyde_Park_(Lond%C3%BDn)" TargetMode="External"/><Relationship Id="rId1" Type="http://schemas.openxmlformats.org/officeDocument/2006/relationships/slideLayout" Target="../slideLayouts/slideLayout5.xml"/><Relationship Id="rId4" Type="http://schemas.openxmlformats.org/officeDocument/2006/relationships/hyperlink" Target="http://cs.wikipedia.org/wiki/Regent's_Park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r%C3%A1lovsk%C3%A1_greenvichsk%C3%A1_observato%C5%99" TargetMode="External"/><Relationship Id="rId2" Type="http://schemas.openxmlformats.org/officeDocument/2006/relationships/hyperlink" Target="http://cs.wikipedia.org/w/index.php?title=Speci%C3%A1ln%C3%AD:Citovat&amp;page=Downing_Street&amp;id=7481765" TargetMode="Externa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476673"/>
            <a:ext cx="8208911" cy="4680520"/>
          </a:xfrm>
        </p:spPr>
        <p:txBody>
          <a:bodyPr/>
          <a:lstStyle/>
          <a:p>
            <a:pPr marL="182880" algn="l"/>
            <a:r>
              <a:rPr lang="cs-CZ" sz="2400" b="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 školy: ZŠ Varnsdorf, Edisonova 2821, okres Děčín, příspěvková organizace</a:t>
            </a:r>
            <a:br>
              <a:rPr lang="cs-CZ" sz="2400" b="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2400" b="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Jazyk a jazyková komunikace, Anglický jazyk, Londýn</a:t>
            </a:r>
            <a:br>
              <a:rPr lang="cs-CZ" sz="2400" b="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2400" b="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Autor: Michaela </a:t>
            </a:r>
            <a:r>
              <a:rPr lang="cs-CZ" sz="2400" b="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Galbavá</a:t>
            </a:r>
            <a:r>
              <a:rPr lang="cs-CZ" sz="2400" b="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400" b="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DiS</a:t>
            </a:r>
            <a:r>
              <a:rPr lang="cs-CZ" sz="2400" b="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  <a:br>
              <a:rPr lang="cs-CZ" sz="2400" b="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2400" b="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 materiálu:</a:t>
            </a: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VY_22_INOVACE_22/I.SADA</a:t>
            </a:r>
            <a:r>
              <a:rPr lang="cs-CZ" sz="2400" b="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400" b="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Anotace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</a:t>
            </a:r>
            <a:r>
              <a:rPr lang="cs-CZ" sz="2400" b="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Prezentace je určena pro žáky </a:t>
            </a:r>
            <a:r>
              <a:rPr lang="cs-CZ" sz="2400" b="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II.stupně</a:t>
            </a:r>
            <a:r>
              <a:rPr lang="cs-CZ" sz="2400" b="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ZŠ, slouží k výkladu a opakování učiva LONDÝN</a:t>
            </a:r>
            <a:br>
              <a:rPr lang="cs-CZ" sz="2400" b="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2400" b="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Období: září – prosinec 2011</a:t>
            </a:r>
            <a:endParaRPr lang="cs-CZ" b="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0224" y="528436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835619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17581" y="116632"/>
            <a:ext cx="7175351" cy="4808825"/>
          </a:xfrm>
        </p:spPr>
        <p:txBody>
          <a:bodyPr/>
          <a:lstStyle/>
          <a:p>
            <a:pPr marL="182880" indent="0">
              <a:buNone/>
            </a:pP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LONDON</a:t>
            </a: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0224" y="528436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229" b="9323"/>
          <a:stretch/>
        </p:blipFill>
        <p:spPr bwMode="auto">
          <a:xfrm>
            <a:off x="4139952" y="1023582"/>
            <a:ext cx="3599681" cy="260246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128324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933056"/>
            <a:ext cx="2664296" cy="25195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2998" y="1052736"/>
            <a:ext cx="6957393" cy="4392487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London </a:t>
            </a:r>
            <a:r>
              <a:rPr lang="cs-CZ" sz="2400" dirty="0" err="1" smtClean="0">
                <a:solidFill>
                  <a:schemeClr val="tx1"/>
                </a:solidFill>
              </a:rPr>
              <a:t>is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the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capital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of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the</a:t>
            </a:r>
            <a:r>
              <a:rPr lang="cs-CZ" sz="2400" dirty="0" smtClean="0">
                <a:solidFill>
                  <a:schemeClr val="tx1"/>
                </a:solidFill>
              </a:rPr>
              <a:t> U.K.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London </a:t>
            </a:r>
            <a:r>
              <a:rPr lang="cs-CZ" sz="2400" dirty="0" err="1" smtClean="0">
                <a:solidFill>
                  <a:schemeClr val="tx1"/>
                </a:solidFill>
              </a:rPr>
              <a:t>is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also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the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capital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of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England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London </a:t>
            </a:r>
            <a:r>
              <a:rPr lang="cs-CZ" sz="2400" dirty="0" err="1" smtClean="0">
                <a:solidFill>
                  <a:schemeClr val="tx1"/>
                </a:solidFill>
              </a:rPr>
              <a:t>is</a:t>
            </a:r>
            <a:r>
              <a:rPr lang="cs-CZ" sz="2400" dirty="0" smtClean="0">
                <a:solidFill>
                  <a:schemeClr val="tx1"/>
                </a:solidFill>
              </a:rPr>
              <a:t> a </a:t>
            </a:r>
            <a:r>
              <a:rPr lang="cs-CZ" sz="2400" dirty="0" err="1" smtClean="0">
                <a:solidFill>
                  <a:schemeClr val="tx1"/>
                </a:solidFill>
              </a:rPr>
              <a:t>cosmopolitan</a:t>
            </a:r>
            <a:r>
              <a:rPr lang="cs-CZ" sz="2400" dirty="0" smtClean="0">
                <a:solidFill>
                  <a:schemeClr val="tx1"/>
                </a:solidFill>
              </a:rPr>
              <a:t> city, </a:t>
            </a:r>
            <a:r>
              <a:rPr lang="cs-CZ" sz="2400" dirty="0" err="1" smtClean="0">
                <a:solidFill>
                  <a:schemeClr val="tx1"/>
                </a:solidFill>
              </a:rPr>
              <a:t>there</a:t>
            </a:r>
            <a:r>
              <a:rPr lang="cs-CZ" sz="2400" dirty="0" smtClean="0">
                <a:solidFill>
                  <a:schemeClr val="tx1"/>
                </a:solidFill>
              </a:rPr>
              <a:t> are </a:t>
            </a:r>
            <a:r>
              <a:rPr lang="cs-CZ" sz="2400" dirty="0" err="1" smtClean="0">
                <a:solidFill>
                  <a:schemeClr val="tx1"/>
                </a:solidFill>
              </a:rPr>
              <a:t>people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of</a:t>
            </a:r>
            <a:r>
              <a:rPr lang="cs-CZ" sz="2400" dirty="0" smtClean="0">
                <a:solidFill>
                  <a:schemeClr val="tx1"/>
                </a:solidFill>
              </a:rPr>
              <a:t> many </a:t>
            </a:r>
            <a:r>
              <a:rPr lang="cs-CZ" sz="2400" dirty="0" err="1" smtClean="0">
                <a:solidFill>
                  <a:schemeClr val="tx1"/>
                </a:solidFill>
              </a:rPr>
              <a:t>nationalities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</a:p>
          <a:p>
            <a:r>
              <a:rPr lang="cs-CZ" sz="2400" dirty="0" err="1" smtClean="0">
                <a:solidFill>
                  <a:schemeClr val="tx1"/>
                </a:solidFill>
              </a:rPr>
              <a:t>Population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is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about</a:t>
            </a:r>
            <a:r>
              <a:rPr lang="cs-CZ" sz="2400" dirty="0" smtClean="0">
                <a:solidFill>
                  <a:schemeClr val="tx1"/>
                </a:solidFill>
              </a:rPr>
              <a:t> 7 </a:t>
            </a:r>
            <a:r>
              <a:rPr lang="cs-CZ" sz="2400" dirty="0" err="1" smtClean="0">
                <a:solidFill>
                  <a:schemeClr val="tx1"/>
                </a:solidFill>
              </a:rPr>
              <a:t>million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inhabitants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London </a:t>
            </a:r>
            <a:r>
              <a:rPr lang="cs-CZ" sz="2400" dirty="0" err="1" smtClean="0">
                <a:solidFill>
                  <a:schemeClr val="tx1"/>
                </a:solidFill>
              </a:rPr>
              <a:t>is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situated</a:t>
            </a:r>
            <a:r>
              <a:rPr lang="cs-CZ" sz="2400" dirty="0" smtClean="0">
                <a:solidFill>
                  <a:schemeClr val="tx1"/>
                </a:solidFill>
              </a:rPr>
              <a:t> on </a:t>
            </a:r>
            <a:r>
              <a:rPr lang="cs-CZ" sz="2400" dirty="0" err="1" smtClean="0">
                <a:solidFill>
                  <a:schemeClr val="tx1"/>
                </a:solidFill>
              </a:rPr>
              <a:t>the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Thames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</a:p>
          <a:p>
            <a:r>
              <a:rPr lang="en-US" sz="2400" dirty="0" smtClean="0">
                <a:solidFill>
                  <a:schemeClr val="tx1"/>
                </a:solidFill>
              </a:rPr>
              <a:t>London </a:t>
            </a:r>
            <a:r>
              <a:rPr lang="en-US" sz="2400" dirty="0">
                <a:solidFill>
                  <a:schemeClr val="tx1"/>
                </a:solidFill>
              </a:rPr>
              <a:t>is the </a:t>
            </a:r>
            <a:r>
              <a:rPr lang="en-US" sz="2400" dirty="0" err="1">
                <a:solidFill>
                  <a:schemeClr val="tx1"/>
                </a:solidFill>
              </a:rPr>
              <a:t>centre</a:t>
            </a:r>
            <a:r>
              <a:rPr lang="en-US" sz="2400" dirty="0">
                <a:solidFill>
                  <a:schemeClr val="tx1"/>
                </a:solidFill>
              </a:rPr>
              <a:t> of cultural, political and social activities.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319252" y="6129451"/>
            <a:ext cx="8136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[2]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765215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1115616" y="620688"/>
            <a:ext cx="6885384" cy="639762"/>
          </a:xfrm>
        </p:spPr>
        <p:txBody>
          <a:bodyPr/>
          <a:lstStyle/>
          <a:p>
            <a:r>
              <a:rPr lang="cs-CZ" sz="3200" dirty="0" err="1" smtClean="0">
                <a:solidFill>
                  <a:schemeClr val="tx1"/>
                </a:solidFill>
              </a:rPr>
              <a:t>History</a:t>
            </a:r>
            <a:endParaRPr lang="cs-CZ" sz="3200" dirty="0" smtClean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1187624" y="1268760"/>
            <a:ext cx="6871938" cy="4392488"/>
          </a:xfrm>
        </p:spPr>
        <p:txBody>
          <a:bodyPr>
            <a:noAutofit/>
          </a:bodyPr>
          <a:lstStyle/>
          <a:p>
            <a:r>
              <a:rPr lang="cs-CZ" sz="2400" dirty="0" err="1" smtClean="0">
                <a:solidFill>
                  <a:schemeClr val="tx1"/>
                </a:solidFill>
              </a:rPr>
              <a:t>The</a:t>
            </a:r>
            <a:r>
              <a:rPr lang="cs-CZ" sz="2400" dirty="0" smtClean="0">
                <a:solidFill>
                  <a:schemeClr val="tx1"/>
                </a:solidFill>
              </a:rPr>
              <a:t> city </a:t>
            </a:r>
            <a:r>
              <a:rPr lang="cs-CZ" sz="2400" dirty="0" err="1" smtClean="0">
                <a:solidFill>
                  <a:schemeClr val="tx1"/>
                </a:solidFill>
              </a:rPr>
              <a:t>was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founded</a:t>
            </a:r>
            <a:r>
              <a:rPr lang="cs-CZ" sz="2400" dirty="0" smtClean="0">
                <a:solidFill>
                  <a:schemeClr val="tx1"/>
                </a:solidFill>
              </a:rPr>
              <a:t> 2,000 </a:t>
            </a:r>
            <a:r>
              <a:rPr lang="cs-CZ" sz="2400" dirty="0" err="1" smtClean="0">
                <a:solidFill>
                  <a:schemeClr val="tx1"/>
                </a:solidFill>
              </a:rPr>
              <a:t>years</a:t>
            </a:r>
            <a:r>
              <a:rPr lang="cs-CZ" sz="2400" dirty="0" smtClean="0">
                <a:solidFill>
                  <a:schemeClr val="tx1"/>
                </a:solidFill>
              </a:rPr>
              <a:t> ago.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43 AD - London </a:t>
            </a:r>
            <a:r>
              <a:rPr lang="cs-CZ" sz="2400" dirty="0" err="1" smtClean="0">
                <a:solidFill>
                  <a:schemeClr val="tx1"/>
                </a:solidFill>
              </a:rPr>
              <a:t>was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the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setlement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of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The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Romans</a:t>
            </a:r>
            <a:r>
              <a:rPr lang="cs-CZ" sz="2400" dirty="0" smtClean="0">
                <a:solidFill>
                  <a:schemeClr val="tx1"/>
                </a:solidFill>
              </a:rPr>
              <a:t>, </a:t>
            </a:r>
            <a:r>
              <a:rPr lang="cs-CZ" sz="2400" dirty="0" err="1" smtClean="0">
                <a:solidFill>
                  <a:schemeClr val="tx1"/>
                </a:solidFill>
              </a:rPr>
              <a:t>they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called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it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Londinium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1066 -</a:t>
            </a:r>
            <a:r>
              <a:rPr lang="en-US" sz="2400" dirty="0" smtClean="0">
                <a:solidFill>
                  <a:schemeClr val="tx1"/>
                </a:solidFill>
              </a:rPr>
              <a:t> </a:t>
            </a:r>
            <a:r>
              <a:rPr lang="en-US" sz="2400" dirty="0">
                <a:solidFill>
                  <a:schemeClr val="tx1"/>
                </a:solidFill>
              </a:rPr>
              <a:t>William the Conqueror came to </a:t>
            </a:r>
            <a:r>
              <a:rPr lang="en-US" sz="2400" dirty="0" smtClean="0">
                <a:solidFill>
                  <a:schemeClr val="tx1"/>
                </a:solidFill>
              </a:rPr>
              <a:t>England</a:t>
            </a:r>
            <a:r>
              <a:rPr lang="cs-CZ" sz="2400" dirty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after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the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famous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battle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of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Hastings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1599 – William Shakespeare had </a:t>
            </a:r>
            <a:r>
              <a:rPr lang="cs-CZ" sz="2400" dirty="0" err="1" smtClean="0">
                <a:solidFill>
                  <a:schemeClr val="tx1"/>
                </a:solidFill>
              </a:rPr>
              <a:t>opened</a:t>
            </a:r>
            <a:r>
              <a:rPr lang="cs-CZ" sz="2400" dirty="0" smtClean="0">
                <a:solidFill>
                  <a:schemeClr val="tx1"/>
                </a:solidFill>
              </a:rPr>
              <a:t> a </a:t>
            </a:r>
            <a:r>
              <a:rPr lang="cs-CZ" sz="2400" dirty="0" err="1" smtClean="0">
                <a:solidFill>
                  <a:schemeClr val="tx1"/>
                </a:solidFill>
              </a:rPr>
              <a:t>theatre</a:t>
            </a:r>
            <a:r>
              <a:rPr lang="cs-CZ" sz="2400" dirty="0" smtClean="0">
                <a:solidFill>
                  <a:schemeClr val="tx1"/>
                </a:solidFill>
              </a:rPr>
              <a:t> – </a:t>
            </a:r>
            <a:r>
              <a:rPr lang="cs-CZ" sz="2400" dirty="0" err="1" smtClean="0">
                <a:solidFill>
                  <a:schemeClr val="tx1"/>
                </a:solidFill>
              </a:rPr>
              <a:t>The</a:t>
            </a:r>
            <a:r>
              <a:rPr lang="cs-CZ" sz="2400" dirty="0" smtClean="0">
                <a:solidFill>
                  <a:schemeClr val="tx1"/>
                </a:solidFill>
              </a:rPr>
              <a:t> Globe. </a:t>
            </a:r>
            <a:endParaRPr lang="cs-CZ" sz="2400" dirty="0">
              <a:solidFill>
                <a:schemeClr val="tx1"/>
              </a:solidFill>
            </a:endParaRPr>
          </a:p>
          <a:p>
            <a:r>
              <a:rPr lang="cs-CZ" sz="2400" dirty="0" smtClean="0">
                <a:solidFill>
                  <a:schemeClr val="tx1"/>
                </a:solidFill>
              </a:rPr>
              <a:t>1665 – London </a:t>
            </a:r>
            <a:r>
              <a:rPr lang="cs-CZ" sz="2400" dirty="0" err="1" smtClean="0">
                <a:solidFill>
                  <a:schemeClr val="tx1"/>
                </a:solidFill>
              </a:rPr>
              <a:t>survived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plague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1666 – </a:t>
            </a:r>
            <a:r>
              <a:rPr lang="cs-CZ" sz="2400" dirty="0" err="1" smtClean="0">
                <a:solidFill>
                  <a:schemeClr val="tx1"/>
                </a:solidFill>
              </a:rPr>
              <a:t>The</a:t>
            </a:r>
            <a:r>
              <a:rPr lang="cs-CZ" sz="2400" dirty="0" smtClean="0">
                <a:solidFill>
                  <a:schemeClr val="tx1"/>
                </a:solidFill>
              </a:rPr>
              <a:t> Great </a:t>
            </a:r>
            <a:r>
              <a:rPr lang="cs-CZ" sz="2400" dirty="0" err="1" smtClean="0">
                <a:solidFill>
                  <a:schemeClr val="tx1"/>
                </a:solidFill>
              </a:rPr>
              <a:t>Fire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of</a:t>
            </a:r>
            <a:r>
              <a:rPr lang="cs-CZ" sz="2400" dirty="0" smtClean="0">
                <a:solidFill>
                  <a:schemeClr val="tx1"/>
                </a:solidFill>
              </a:rPr>
              <a:t> London, </a:t>
            </a:r>
            <a:r>
              <a:rPr lang="cs-CZ" sz="2400" dirty="0" err="1" smtClean="0">
                <a:solidFill>
                  <a:schemeClr val="tx1"/>
                </a:solidFill>
              </a:rPr>
              <a:t>two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thirds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of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the</a:t>
            </a:r>
            <a:r>
              <a:rPr lang="cs-CZ" sz="2400" dirty="0" smtClean="0">
                <a:solidFill>
                  <a:schemeClr val="tx1"/>
                </a:solidFill>
              </a:rPr>
              <a:t> city </a:t>
            </a:r>
            <a:r>
              <a:rPr lang="cs-CZ" sz="2400" dirty="0" err="1" smtClean="0">
                <a:solidFill>
                  <a:schemeClr val="tx1"/>
                </a:solidFill>
              </a:rPr>
              <a:t>were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destroyed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914113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1143000" y="476672"/>
            <a:ext cx="7245424" cy="648072"/>
          </a:xfrm>
        </p:spPr>
        <p:txBody>
          <a:bodyPr/>
          <a:lstStyle/>
          <a:p>
            <a:r>
              <a:rPr lang="cs-CZ" sz="3200" dirty="0" err="1" smtClean="0">
                <a:solidFill>
                  <a:schemeClr val="tx1"/>
                </a:solidFill>
              </a:rPr>
              <a:t>Symbols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</a:rPr>
              <a:t>of</a:t>
            </a:r>
            <a:r>
              <a:rPr lang="cs-CZ" sz="3200" dirty="0" smtClean="0">
                <a:solidFill>
                  <a:schemeClr val="tx1"/>
                </a:solidFill>
              </a:rPr>
              <a:t> London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1156447" y="1400326"/>
            <a:ext cx="3346704" cy="4620961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Double-</a:t>
            </a:r>
            <a:r>
              <a:rPr lang="cs-CZ" sz="2400" dirty="0" err="1" smtClean="0">
                <a:solidFill>
                  <a:schemeClr val="tx1"/>
                </a:solidFill>
              </a:rPr>
              <a:t>deckers</a:t>
            </a:r>
            <a:endParaRPr lang="cs-CZ" sz="2400" dirty="0" smtClean="0">
              <a:solidFill>
                <a:schemeClr val="tx1"/>
              </a:solidFill>
            </a:endParaRPr>
          </a:p>
          <a:p>
            <a:r>
              <a:rPr lang="cs-CZ" sz="2400" dirty="0" smtClean="0">
                <a:solidFill>
                  <a:schemeClr val="tx1"/>
                </a:solidFill>
              </a:rPr>
              <a:t>London </a:t>
            </a:r>
            <a:r>
              <a:rPr lang="cs-CZ" sz="2400" dirty="0" err="1" smtClean="0">
                <a:solidFill>
                  <a:schemeClr val="tx1"/>
                </a:solidFill>
              </a:rPr>
              <a:t>Eye</a:t>
            </a:r>
            <a:endParaRPr lang="cs-CZ" sz="2400" dirty="0" smtClean="0">
              <a:solidFill>
                <a:schemeClr val="tx1"/>
              </a:solidFill>
            </a:endParaRPr>
          </a:p>
          <a:p>
            <a:r>
              <a:rPr lang="cs-CZ" sz="2400" dirty="0" err="1" smtClean="0">
                <a:solidFill>
                  <a:schemeClr val="tx1"/>
                </a:solidFill>
              </a:rPr>
              <a:t>Red</a:t>
            </a:r>
            <a:r>
              <a:rPr lang="cs-CZ" sz="2400" dirty="0" smtClean="0">
                <a:solidFill>
                  <a:schemeClr val="tx1"/>
                </a:solidFill>
              </a:rPr>
              <a:t> post </a:t>
            </a:r>
            <a:r>
              <a:rPr lang="cs-CZ" sz="2400" dirty="0" err="1" smtClean="0">
                <a:solidFill>
                  <a:schemeClr val="tx1"/>
                </a:solidFill>
              </a:rPr>
              <a:t>boxes</a:t>
            </a:r>
            <a:endParaRPr lang="cs-CZ" sz="2400" dirty="0" smtClean="0">
              <a:solidFill>
                <a:schemeClr val="tx1"/>
              </a:solidFill>
            </a:endParaRPr>
          </a:p>
          <a:p>
            <a:r>
              <a:rPr lang="cs-CZ" sz="2400" dirty="0" err="1" smtClean="0">
                <a:solidFill>
                  <a:schemeClr val="tx1"/>
                </a:solidFill>
              </a:rPr>
              <a:t>Phoneboxes</a:t>
            </a:r>
            <a:endParaRPr lang="cs-CZ" sz="2400" dirty="0" smtClean="0">
              <a:solidFill>
                <a:schemeClr val="tx1"/>
              </a:solidFill>
            </a:endParaRPr>
          </a:p>
          <a:p>
            <a:r>
              <a:rPr lang="cs-CZ" sz="2400" dirty="0" smtClean="0">
                <a:solidFill>
                  <a:schemeClr val="tx1"/>
                </a:solidFill>
              </a:rPr>
              <a:t>Black </a:t>
            </a:r>
            <a:r>
              <a:rPr lang="cs-CZ" sz="2400" dirty="0" err="1" smtClean="0">
                <a:solidFill>
                  <a:schemeClr val="tx1"/>
                </a:solidFill>
              </a:rPr>
              <a:t>cabs</a:t>
            </a:r>
            <a:endParaRPr lang="cs-CZ" sz="2400" dirty="0" smtClean="0">
              <a:solidFill>
                <a:schemeClr val="tx1"/>
              </a:solidFill>
            </a:endParaRPr>
          </a:p>
          <a:p>
            <a:r>
              <a:rPr lang="cs-CZ" sz="2400" dirty="0" smtClean="0">
                <a:solidFill>
                  <a:schemeClr val="tx1"/>
                </a:solidFill>
              </a:rPr>
              <a:t>Big Ben</a:t>
            </a:r>
          </a:p>
          <a:p>
            <a:r>
              <a:rPr lang="cs-CZ" sz="2400" dirty="0" err="1" smtClean="0">
                <a:solidFill>
                  <a:schemeClr val="tx1"/>
                </a:solidFill>
              </a:rPr>
              <a:t>Swiss</a:t>
            </a:r>
            <a:r>
              <a:rPr lang="cs-CZ" sz="2400" dirty="0" smtClean="0">
                <a:solidFill>
                  <a:schemeClr val="tx1"/>
                </a:solidFill>
              </a:rPr>
              <a:t> Re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Tower </a:t>
            </a:r>
            <a:r>
              <a:rPr lang="cs-CZ" sz="2400" dirty="0" err="1" smtClean="0">
                <a:solidFill>
                  <a:schemeClr val="tx1"/>
                </a:solidFill>
              </a:rPr>
              <a:t>Bridge</a:t>
            </a:r>
            <a:endParaRPr lang="cs-CZ" sz="2400" dirty="0" smtClean="0">
              <a:solidFill>
                <a:schemeClr val="tx1"/>
              </a:solidFill>
            </a:endParaRPr>
          </a:p>
          <a:p>
            <a:r>
              <a:rPr lang="cs-CZ" sz="2400" dirty="0" err="1" smtClean="0">
                <a:solidFill>
                  <a:schemeClr val="tx1"/>
                </a:solidFill>
              </a:rPr>
              <a:t>Beefeaters</a:t>
            </a:r>
            <a:endParaRPr lang="cs-CZ" sz="2400" dirty="0" smtClean="0">
              <a:solidFill>
                <a:schemeClr val="tx1"/>
              </a:solidFill>
            </a:endParaRP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>
          <a:xfrm>
            <a:off x="4644008" y="2276872"/>
            <a:ext cx="3922768" cy="2880320"/>
          </a:xfrm>
        </p:spPr>
        <p:txBody>
          <a:bodyPr>
            <a:normAutofit/>
          </a:bodyPr>
          <a:lstStyle/>
          <a:p>
            <a:pPr algn="just"/>
            <a:r>
              <a:rPr lang="cs-CZ" sz="2400" dirty="0" err="1" smtClean="0">
                <a:solidFill>
                  <a:schemeClr val="tx1"/>
                </a:solidFill>
              </a:rPr>
              <a:t>Can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you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name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others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famous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places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or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symbols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of</a:t>
            </a:r>
            <a:r>
              <a:rPr lang="cs-CZ" sz="2400" dirty="0" smtClean="0">
                <a:solidFill>
                  <a:schemeClr val="tx1"/>
                </a:solidFill>
              </a:rPr>
              <a:t> London</a:t>
            </a:r>
            <a:r>
              <a:rPr lang="cs-CZ" sz="2400" dirty="0" smtClean="0"/>
              <a:t>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13992847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196752"/>
            <a:ext cx="2682045" cy="4752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1143000" y="476672"/>
            <a:ext cx="6957392" cy="720080"/>
          </a:xfrm>
        </p:spPr>
        <p:txBody>
          <a:bodyPr/>
          <a:lstStyle/>
          <a:p>
            <a:r>
              <a:rPr lang="cs-CZ" sz="3200" dirty="0" smtClean="0">
                <a:solidFill>
                  <a:schemeClr val="tx1"/>
                </a:solidFill>
              </a:rPr>
              <a:t>Transport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395536" y="1267233"/>
            <a:ext cx="6912768" cy="4548953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London transport </a:t>
            </a:r>
            <a:r>
              <a:rPr lang="cs-CZ" sz="2400" dirty="0" err="1" smtClean="0">
                <a:solidFill>
                  <a:schemeClr val="tx1"/>
                </a:solidFill>
              </a:rPr>
              <a:t>is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one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of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quite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high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en-US" sz="2400" dirty="0" smtClean="0">
                <a:solidFill>
                  <a:schemeClr val="tx1"/>
                </a:solidFill>
              </a:rPr>
              <a:t>quality.</a:t>
            </a:r>
          </a:p>
          <a:p>
            <a:r>
              <a:rPr lang="en-US" sz="2400" dirty="0" smtClean="0">
                <a:solidFill>
                  <a:schemeClr val="tx1"/>
                </a:solidFill>
              </a:rPr>
              <a:t>The most important airports:</a:t>
            </a:r>
          </a:p>
          <a:p>
            <a:r>
              <a:rPr lang="en-US" sz="2400" dirty="0" smtClean="0">
                <a:solidFill>
                  <a:schemeClr val="tx1"/>
                </a:solidFill>
              </a:rPr>
              <a:t>Heathrow</a:t>
            </a:r>
            <a:endParaRPr lang="en-US" sz="2400" dirty="0">
              <a:solidFill>
                <a:schemeClr val="tx1"/>
              </a:solidFill>
            </a:endParaRPr>
          </a:p>
          <a:p>
            <a:r>
              <a:rPr lang="en-US" sz="2400" dirty="0" smtClean="0">
                <a:solidFill>
                  <a:schemeClr val="tx1"/>
                </a:solidFill>
              </a:rPr>
              <a:t>Gatwick</a:t>
            </a:r>
          </a:p>
          <a:p>
            <a:r>
              <a:rPr lang="en-US" sz="2400" dirty="0" smtClean="0">
                <a:solidFill>
                  <a:schemeClr val="tx1"/>
                </a:solidFill>
              </a:rPr>
              <a:t>You can take one of the means of transport:	</a:t>
            </a:r>
          </a:p>
          <a:p>
            <a:r>
              <a:rPr lang="en-US" sz="2400" dirty="0" smtClean="0">
                <a:solidFill>
                  <a:schemeClr val="tx1"/>
                </a:solidFill>
              </a:rPr>
              <a:t>Red double/decker buses</a:t>
            </a:r>
            <a:r>
              <a:rPr lang="en-US" sz="2400" i="1" dirty="0" smtClean="0">
                <a:solidFill>
                  <a:schemeClr val="tx1"/>
                </a:solidFill>
              </a:rPr>
              <a:t>		</a:t>
            </a:r>
            <a:r>
              <a:rPr lang="en-US" sz="2400" dirty="0" smtClean="0">
                <a:solidFill>
                  <a:schemeClr val="tx1"/>
                </a:solidFill>
              </a:rPr>
              <a:t>    </a:t>
            </a:r>
          </a:p>
          <a:p>
            <a:r>
              <a:rPr lang="en-US" sz="2400" dirty="0" smtClean="0">
                <a:solidFill>
                  <a:schemeClr val="tx1"/>
                </a:solidFill>
              </a:rPr>
              <a:t>Tube – the oldest underground in the world</a:t>
            </a:r>
          </a:p>
          <a:p>
            <a:r>
              <a:rPr lang="en-US" sz="2400" dirty="0" smtClean="0">
                <a:solidFill>
                  <a:schemeClr val="tx1"/>
                </a:solidFill>
              </a:rPr>
              <a:t>Black taxis, they are also called cabs	</a:t>
            </a:r>
            <a:r>
              <a:rPr lang="en-US" sz="2400" dirty="0" smtClean="0"/>
              <a:t>	</a:t>
            </a:r>
            <a:r>
              <a:rPr lang="en-US" sz="1400" dirty="0" smtClean="0"/>
              <a:t>	</a:t>
            </a:r>
            <a:endParaRPr lang="en-US" sz="2400" dirty="0"/>
          </a:p>
          <a:p>
            <a:pPr marL="365760" lvl="1" indent="0">
              <a:buNone/>
            </a:pP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378531707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573016"/>
            <a:ext cx="3599681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1115616" y="548680"/>
            <a:ext cx="7101408" cy="576064"/>
          </a:xfrm>
        </p:spPr>
        <p:txBody>
          <a:bodyPr>
            <a:noAutofit/>
          </a:bodyPr>
          <a:lstStyle/>
          <a:p>
            <a:r>
              <a:rPr lang="en-US" sz="3200" dirty="0" smtClean="0">
                <a:solidFill>
                  <a:schemeClr val="tx1"/>
                </a:solidFill>
              </a:rPr>
              <a:t>S</a:t>
            </a:r>
            <a:r>
              <a:rPr lang="cs-CZ" sz="3200" dirty="0" err="1" smtClean="0">
                <a:solidFill>
                  <a:schemeClr val="tx1"/>
                </a:solidFill>
              </a:rPr>
              <a:t>ightseeing</a:t>
            </a:r>
            <a:r>
              <a:rPr lang="en-US" sz="3200" dirty="0" smtClean="0">
                <a:solidFill>
                  <a:schemeClr val="tx1"/>
                </a:solidFill>
              </a:rPr>
              <a:t> in London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1043608" y="1448780"/>
            <a:ext cx="7087961" cy="4248472"/>
          </a:xfrm>
        </p:spPr>
        <p:txBody>
          <a:bodyPr>
            <a:normAutofit/>
          </a:bodyPr>
          <a:lstStyle/>
          <a:p>
            <a:endParaRPr lang="en-US" sz="2400" dirty="0" smtClean="0">
              <a:solidFill>
                <a:schemeClr val="tx1"/>
              </a:solidFill>
            </a:endParaRPr>
          </a:p>
          <a:p>
            <a:r>
              <a:rPr lang="en-US" sz="2400" dirty="0" smtClean="0">
                <a:solidFill>
                  <a:schemeClr val="tx1"/>
                </a:solidFill>
              </a:rPr>
              <a:t>There are many places of interests:</a:t>
            </a:r>
            <a:endParaRPr lang="en-US" sz="2400" dirty="0">
              <a:solidFill>
                <a:schemeClr val="tx1"/>
              </a:solidFill>
            </a:endParaRPr>
          </a:p>
          <a:p>
            <a:r>
              <a:rPr lang="en-US" sz="2400" dirty="0" smtClean="0">
                <a:solidFill>
                  <a:schemeClr val="tx1"/>
                </a:solidFill>
              </a:rPr>
              <a:t>Tower </a:t>
            </a:r>
            <a:r>
              <a:rPr lang="en-US" sz="2400" dirty="0">
                <a:solidFill>
                  <a:schemeClr val="tx1"/>
                </a:solidFill>
              </a:rPr>
              <a:t>of </a:t>
            </a:r>
            <a:r>
              <a:rPr lang="en-US" sz="2400" dirty="0" smtClean="0">
                <a:solidFill>
                  <a:schemeClr val="tx1"/>
                </a:solidFill>
              </a:rPr>
              <a:t>London</a:t>
            </a:r>
          </a:p>
          <a:p>
            <a:r>
              <a:rPr lang="en-US" sz="2400" dirty="0">
                <a:solidFill>
                  <a:schemeClr val="tx1"/>
                </a:solidFill>
              </a:rPr>
              <a:t>I</a:t>
            </a:r>
            <a:r>
              <a:rPr lang="en-US" sz="2400" dirty="0" smtClean="0">
                <a:solidFill>
                  <a:schemeClr val="tx1"/>
                </a:solidFill>
              </a:rPr>
              <a:t>t </a:t>
            </a:r>
            <a:r>
              <a:rPr lang="en-US" sz="2400" dirty="0">
                <a:solidFill>
                  <a:schemeClr val="tx1"/>
                </a:solidFill>
              </a:rPr>
              <a:t>was built by W. the Conqueror. It was once a royal palace, then a prison and fortress. It's a museum now. The Crown Jewels are kept there. </a:t>
            </a:r>
            <a:endParaRPr lang="en-US" sz="2400" dirty="0" smtClean="0">
              <a:solidFill>
                <a:schemeClr val="tx1"/>
              </a:solidFill>
            </a:endParaRPr>
          </a:p>
          <a:p>
            <a:r>
              <a:rPr lang="en-US" sz="2400" dirty="0" smtClean="0">
                <a:solidFill>
                  <a:schemeClr val="tx1"/>
                </a:solidFill>
              </a:rPr>
              <a:t>It is guarded by Beefeaters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238880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151" r="17922"/>
          <a:stretch/>
        </p:blipFill>
        <p:spPr bwMode="auto">
          <a:xfrm>
            <a:off x="5349922" y="620688"/>
            <a:ext cx="1978926" cy="237626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1187624" y="764704"/>
            <a:ext cx="3346704" cy="639762"/>
          </a:xfrm>
        </p:spPr>
        <p:txBody>
          <a:bodyPr/>
          <a:lstStyle/>
          <a:p>
            <a:r>
              <a:rPr lang="en-US" sz="3200" dirty="0" smtClean="0">
                <a:solidFill>
                  <a:schemeClr val="tx1"/>
                </a:solidFill>
              </a:rPr>
              <a:t>Tower Bridge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1156447" y="1400326"/>
            <a:ext cx="3346704" cy="4912781"/>
          </a:xfrm>
        </p:spPr>
        <p:txBody>
          <a:bodyPr>
            <a:normAutofit/>
          </a:bodyPr>
          <a:lstStyle/>
          <a:p>
            <a:r>
              <a:rPr lang="en-US" sz="2400" dirty="0" smtClean="0">
                <a:solidFill>
                  <a:schemeClr val="tx1"/>
                </a:solidFill>
              </a:rPr>
              <a:t>The Tower Bridge is a great symbol of London.</a:t>
            </a:r>
          </a:p>
          <a:p>
            <a:r>
              <a:rPr lang="en-US" sz="2400" dirty="0" smtClean="0">
                <a:solidFill>
                  <a:schemeClr val="tx1"/>
                </a:solidFill>
              </a:rPr>
              <a:t>It is the best known of all the bridges spanning the Thames.</a:t>
            </a:r>
          </a:p>
          <a:p>
            <a:r>
              <a:rPr lang="en-US" sz="2400" dirty="0" smtClean="0">
                <a:solidFill>
                  <a:schemeClr val="tx1"/>
                </a:solidFill>
              </a:rPr>
              <a:t>The bridge opens in the middle and goes up when huge ships want to pass through.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217483"/>
            <a:ext cx="3095625" cy="309562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5614736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683568" y="731520"/>
            <a:ext cx="3806136" cy="639762"/>
          </a:xfrm>
        </p:spPr>
        <p:txBody>
          <a:bodyPr/>
          <a:lstStyle/>
          <a:p>
            <a:r>
              <a:rPr lang="en-US" sz="3200" dirty="0" smtClean="0">
                <a:solidFill>
                  <a:schemeClr val="tx1"/>
                </a:solidFill>
              </a:rPr>
              <a:t>St. Paul‘s Cathedral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323528" y="1400326"/>
            <a:ext cx="4179623" cy="4981002"/>
          </a:xfrm>
        </p:spPr>
        <p:txBody>
          <a:bodyPr>
            <a:normAutofit lnSpcReduction="10000"/>
          </a:bodyPr>
          <a:lstStyle/>
          <a:p>
            <a:r>
              <a:rPr lang="en-US" sz="2600" dirty="0" smtClean="0">
                <a:solidFill>
                  <a:schemeClr val="tx1"/>
                </a:solidFill>
              </a:rPr>
              <a:t>Is one of the largest in the world.</a:t>
            </a:r>
          </a:p>
          <a:p>
            <a:r>
              <a:rPr lang="en-US" sz="2600" dirty="0" smtClean="0">
                <a:solidFill>
                  <a:schemeClr val="tx1"/>
                </a:solidFill>
              </a:rPr>
              <a:t>It was built by Sir Christopher Wren after the Great fire of London.</a:t>
            </a:r>
          </a:p>
          <a:p>
            <a:r>
              <a:rPr lang="en-US" sz="2600" dirty="0" smtClean="0">
                <a:solidFill>
                  <a:schemeClr val="tx1"/>
                </a:solidFill>
              </a:rPr>
              <a:t>The royal wedding ceremonies are held there. For example: Prince William and Kate Middleton had their wedding there.</a:t>
            </a:r>
          </a:p>
          <a:p>
            <a:r>
              <a:rPr lang="en-US" sz="2600" dirty="0" smtClean="0">
                <a:solidFill>
                  <a:schemeClr val="tx1"/>
                </a:solidFill>
              </a:rPr>
              <a:t>Many famous people are buried there</a:t>
            </a:r>
          </a:p>
          <a:p>
            <a:endParaRPr lang="en-US" sz="2400" dirty="0" smtClean="0"/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>
          <a:xfrm>
            <a:off x="4572000" y="692696"/>
            <a:ext cx="3822192" cy="639762"/>
          </a:xfrm>
        </p:spPr>
        <p:txBody>
          <a:bodyPr/>
          <a:lstStyle/>
          <a:p>
            <a:r>
              <a:rPr lang="en-US" sz="3200" dirty="0" smtClean="0">
                <a:solidFill>
                  <a:schemeClr val="tx1"/>
                </a:solidFill>
              </a:rPr>
              <a:t>Westminster Abbey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4766272"/>
          </a:xfrm>
        </p:spPr>
        <p:txBody>
          <a:bodyPr>
            <a:normAutofit/>
          </a:bodyPr>
          <a:lstStyle/>
          <a:p>
            <a:r>
              <a:rPr lang="en-US" sz="2400" dirty="0">
                <a:solidFill>
                  <a:schemeClr val="tx1"/>
                </a:solidFill>
              </a:rPr>
              <a:t>English kings and queens have been crowned here and many of them are buried here</a:t>
            </a:r>
            <a:r>
              <a:rPr lang="en-US" sz="2400" dirty="0" smtClean="0">
                <a:solidFill>
                  <a:schemeClr val="tx1"/>
                </a:solidFill>
              </a:rPr>
              <a:t>.</a:t>
            </a:r>
          </a:p>
          <a:p>
            <a:r>
              <a:rPr lang="en-US" sz="2400" dirty="0" smtClean="0">
                <a:solidFill>
                  <a:schemeClr val="tx1"/>
                </a:solidFill>
              </a:rPr>
              <a:t>Inside </a:t>
            </a:r>
            <a:r>
              <a:rPr lang="en-US" sz="2400" dirty="0">
                <a:solidFill>
                  <a:schemeClr val="tx1"/>
                </a:solidFill>
              </a:rPr>
              <a:t>there is the well known Poets Corner. </a:t>
            </a:r>
            <a:endParaRPr lang="en-US" sz="24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993688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581128"/>
            <a:ext cx="2301004" cy="199937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323528" y="476672"/>
            <a:ext cx="3822192" cy="639762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tx1"/>
                </a:solidFill>
              </a:rPr>
              <a:t>The Houses of </a:t>
            </a:r>
            <a:r>
              <a:rPr lang="en-US" sz="3200" dirty="0" smtClean="0">
                <a:solidFill>
                  <a:schemeClr val="tx1"/>
                </a:solidFill>
              </a:rPr>
              <a:t>Parliament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251520" y="1484784"/>
            <a:ext cx="4176464" cy="4464496"/>
          </a:xfrm>
        </p:spPr>
        <p:txBody>
          <a:bodyPr>
            <a:noAutofit/>
          </a:bodyPr>
          <a:lstStyle/>
          <a:p>
            <a:r>
              <a:rPr lang="en-US" sz="2400" dirty="0" smtClean="0">
                <a:solidFill>
                  <a:schemeClr val="tx1"/>
                </a:solidFill>
              </a:rPr>
              <a:t>The Houses of Parliament are </a:t>
            </a:r>
            <a:r>
              <a:rPr lang="en-US" sz="2400" dirty="0">
                <a:solidFill>
                  <a:schemeClr val="tx1"/>
                </a:solidFill>
              </a:rPr>
              <a:t>the seat of Parliament</a:t>
            </a:r>
            <a:r>
              <a:rPr lang="en-US" sz="2400" dirty="0" smtClean="0">
                <a:solidFill>
                  <a:schemeClr val="tx1"/>
                </a:solidFill>
              </a:rPr>
              <a:t>.</a:t>
            </a:r>
          </a:p>
          <a:p>
            <a:r>
              <a:rPr lang="en-US" sz="2400" dirty="0">
                <a:solidFill>
                  <a:schemeClr val="tx1"/>
                </a:solidFill>
              </a:rPr>
              <a:t>The business of Parliament takes place in two places, the House of Commons and the House of Lords. </a:t>
            </a:r>
            <a:endParaRPr lang="en-US" sz="2400" dirty="0" smtClean="0">
              <a:solidFill>
                <a:schemeClr val="tx1"/>
              </a:solidFill>
            </a:endParaRPr>
          </a:p>
          <a:p>
            <a:r>
              <a:rPr lang="en-US" sz="2400" dirty="0" smtClean="0">
                <a:solidFill>
                  <a:schemeClr val="tx1"/>
                </a:solidFill>
              </a:rPr>
              <a:t>Parliament </a:t>
            </a:r>
            <a:r>
              <a:rPr lang="en-US" sz="2400" dirty="0">
                <a:solidFill>
                  <a:schemeClr val="tx1"/>
                </a:solidFill>
              </a:rPr>
              <a:t>exists to challenge the work of government, approve new laws and debate government policy and current issues.</a:t>
            </a:r>
            <a:r>
              <a:rPr lang="en-US" sz="2000" dirty="0"/>
              <a:t/>
            </a:r>
            <a:br>
              <a:rPr lang="en-US" sz="2000" dirty="0"/>
            </a:br>
            <a:endParaRPr lang="en-US" sz="200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>
          <a:xfrm>
            <a:off x="4788024" y="476672"/>
            <a:ext cx="3822192" cy="639762"/>
          </a:xfrm>
        </p:spPr>
        <p:txBody>
          <a:bodyPr/>
          <a:lstStyle/>
          <a:p>
            <a:r>
              <a:rPr lang="en-US" sz="3200" dirty="0" smtClean="0">
                <a:solidFill>
                  <a:schemeClr val="tx1"/>
                </a:solidFill>
              </a:rPr>
              <a:t>Big Ben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>
          <a:xfrm>
            <a:off x="4640863" y="1124744"/>
            <a:ext cx="4175447" cy="3672408"/>
          </a:xfrm>
        </p:spPr>
        <p:txBody>
          <a:bodyPr>
            <a:normAutofit fontScale="92500" lnSpcReduction="20000"/>
          </a:bodyPr>
          <a:lstStyle/>
          <a:p>
            <a:r>
              <a:rPr lang="en-US" sz="2600" dirty="0" smtClean="0">
                <a:solidFill>
                  <a:schemeClr val="tx1"/>
                </a:solidFill>
              </a:rPr>
              <a:t>It is the </a:t>
            </a:r>
            <a:r>
              <a:rPr lang="en-US" sz="2600" dirty="0">
                <a:solidFill>
                  <a:schemeClr val="tx1"/>
                </a:solidFill>
              </a:rPr>
              <a:t>famous clock tower </a:t>
            </a:r>
            <a:r>
              <a:rPr lang="en-US" sz="2600" dirty="0" smtClean="0">
                <a:solidFill>
                  <a:schemeClr val="tx1"/>
                </a:solidFill>
              </a:rPr>
              <a:t>and </a:t>
            </a:r>
            <a:r>
              <a:rPr lang="en-US" sz="2600" dirty="0">
                <a:solidFill>
                  <a:schemeClr val="tx1"/>
                </a:solidFill>
              </a:rPr>
              <a:t>its characteristic bell ringing</a:t>
            </a:r>
            <a:r>
              <a:rPr lang="en-US" sz="2600" dirty="0" smtClean="0">
                <a:solidFill>
                  <a:schemeClr val="tx1"/>
                </a:solidFill>
              </a:rPr>
              <a:t>.</a:t>
            </a:r>
          </a:p>
          <a:p>
            <a:r>
              <a:rPr lang="en-US" sz="2600" dirty="0" smtClean="0">
                <a:solidFill>
                  <a:schemeClr val="tx1"/>
                </a:solidFill>
              </a:rPr>
              <a:t> </a:t>
            </a:r>
            <a:r>
              <a:rPr lang="en-US" sz="2600" dirty="0">
                <a:solidFill>
                  <a:schemeClr val="tx1"/>
                </a:solidFill>
              </a:rPr>
              <a:t>It is called after Sir Benjamin Hall, one of the ministers. </a:t>
            </a:r>
            <a:endParaRPr lang="en-US" sz="2600" dirty="0" smtClean="0">
              <a:solidFill>
                <a:schemeClr val="tx1"/>
              </a:solidFill>
            </a:endParaRPr>
          </a:p>
          <a:p>
            <a:r>
              <a:rPr lang="en-US" sz="2600" dirty="0" smtClean="0">
                <a:solidFill>
                  <a:schemeClr val="tx1"/>
                </a:solidFill>
              </a:rPr>
              <a:t>He </a:t>
            </a:r>
            <a:r>
              <a:rPr lang="en-US" sz="2600" dirty="0">
                <a:solidFill>
                  <a:schemeClr val="tx1"/>
                </a:solidFill>
              </a:rPr>
              <a:t>was called Big Ben by people. </a:t>
            </a:r>
            <a:endParaRPr lang="en-US" sz="2600" dirty="0" smtClean="0">
              <a:solidFill>
                <a:schemeClr val="tx1"/>
              </a:solidFill>
            </a:endParaRPr>
          </a:p>
          <a:p>
            <a:r>
              <a:rPr lang="en-US" sz="2600" dirty="0" smtClean="0">
                <a:solidFill>
                  <a:schemeClr val="tx1"/>
                </a:solidFill>
              </a:rPr>
              <a:t>The </a:t>
            </a:r>
            <a:r>
              <a:rPr lang="en-US" sz="2600" dirty="0">
                <a:solidFill>
                  <a:schemeClr val="tx1"/>
                </a:solidFill>
              </a:rPr>
              <a:t>strike of Big Ben is used by BBC as a time </a:t>
            </a:r>
            <a:r>
              <a:rPr lang="en-US" sz="2600" dirty="0" smtClean="0">
                <a:solidFill>
                  <a:schemeClr val="tx1"/>
                </a:solidFill>
              </a:rPr>
              <a:t>signal.</a:t>
            </a:r>
            <a:endParaRPr lang="cs-CZ" sz="2600" dirty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754780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645024"/>
            <a:ext cx="3095625" cy="295232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005064"/>
            <a:ext cx="2448272" cy="271647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1187624" y="764704"/>
            <a:ext cx="3346704" cy="639762"/>
          </a:xfrm>
        </p:spPr>
        <p:txBody>
          <a:bodyPr/>
          <a:lstStyle/>
          <a:p>
            <a:r>
              <a:rPr lang="cs-CZ" sz="3200" dirty="0" err="1" smtClean="0">
                <a:solidFill>
                  <a:schemeClr val="tx1"/>
                </a:solidFill>
              </a:rPr>
              <a:t>Trafalgar</a:t>
            </a:r>
            <a:r>
              <a:rPr lang="cs-CZ" sz="3200" dirty="0" smtClean="0">
                <a:solidFill>
                  <a:schemeClr val="tx1"/>
                </a:solidFill>
              </a:rPr>
              <a:t> Square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67544" y="1412776"/>
            <a:ext cx="3888432" cy="4824536"/>
          </a:xfrm>
        </p:spPr>
        <p:txBody>
          <a:bodyPr>
            <a:normAutofit/>
          </a:bodyPr>
          <a:lstStyle/>
          <a:p>
            <a:r>
              <a:rPr lang="en-US" sz="2400" dirty="0">
                <a:solidFill>
                  <a:schemeClr val="tx1"/>
                </a:solidFill>
              </a:rPr>
              <a:t>A high column with Nelsons statue stands in the middle of the square</a:t>
            </a:r>
            <a:r>
              <a:rPr lang="en-US" sz="2400" dirty="0" smtClean="0">
                <a:solidFill>
                  <a:schemeClr val="tx1"/>
                </a:solidFill>
              </a:rPr>
              <a:t>.</a:t>
            </a:r>
          </a:p>
          <a:p>
            <a:r>
              <a:rPr lang="en-US" sz="2400" dirty="0" smtClean="0">
                <a:solidFill>
                  <a:schemeClr val="tx1"/>
                </a:solidFill>
              </a:rPr>
              <a:t> </a:t>
            </a:r>
            <a:r>
              <a:rPr lang="en-US" sz="2400" dirty="0">
                <a:solidFill>
                  <a:schemeClr val="tx1"/>
                </a:solidFill>
              </a:rPr>
              <a:t>It is also very popular place for demonstrations and meetings</a:t>
            </a:r>
            <a:r>
              <a:rPr lang="en-US" sz="2400" dirty="0" smtClean="0">
                <a:solidFill>
                  <a:schemeClr val="tx1"/>
                </a:solidFill>
              </a:rPr>
              <a:t>.</a:t>
            </a:r>
          </a:p>
          <a:p>
            <a:r>
              <a:rPr lang="en-US" sz="2400" dirty="0" smtClean="0">
                <a:solidFill>
                  <a:schemeClr val="tx1"/>
                </a:solidFill>
              </a:rPr>
              <a:t> </a:t>
            </a:r>
            <a:r>
              <a:rPr lang="en-US" sz="2400" dirty="0">
                <a:solidFill>
                  <a:schemeClr val="tx1"/>
                </a:solidFill>
              </a:rPr>
              <a:t>At Christmas time a big decorated Christmas tree stands there. 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>
          <a:xfrm>
            <a:off x="5029661" y="692696"/>
            <a:ext cx="3822192" cy="639762"/>
          </a:xfrm>
        </p:spPr>
        <p:txBody>
          <a:bodyPr/>
          <a:lstStyle/>
          <a:p>
            <a:r>
              <a:rPr lang="cs-CZ" sz="3200" dirty="0" smtClean="0">
                <a:solidFill>
                  <a:schemeClr val="tx1"/>
                </a:solidFill>
              </a:rPr>
              <a:t>Piccadilly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</a:rPr>
              <a:t>Circus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>
          <a:xfrm>
            <a:off x="4932040" y="1412776"/>
            <a:ext cx="3678176" cy="2697163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en-US" sz="2600" dirty="0">
                <a:solidFill>
                  <a:schemeClr val="tx1"/>
                </a:solidFill>
              </a:rPr>
              <a:t>There are London best known theatres and cinemas, the most famous restaurant and night-clubs</a:t>
            </a:r>
            <a:r>
              <a:rPr lang="en-US" sz="2600" dirty="0" smtClean="0">
                <a:solidFill>
                  <a:schemeClr val="tx1"/>
                </a:solidFill>
              </a:rPr>
              <a:t>.</a:t>
            </a:r>
          </a:p>
          <a:p>
            <a:r>
              <a:rPr lang="en-US" sz="2600" dirty="0" smtClean="0">
                <a:solidFill>
                  <a:schemeClr val="tx1"/>
                </a:solidFill>
              </a:rPr>
              <a:t> </a:t>
            </a:r>
            <a:r>
              <a:rPr lang="en-US" sz="2600" dirty="0">
                <a:solidFill>
                  <a:schemeClr val="tx1"/>
                </a:solidFill>
              </a:rPr>
              <a:t>There is a statue of Eros, the Greek </a:t>
            </a:r>
            <a:r>
              <a:rPr lang="en-US" sz="2600" dirty="0" smtClean="0">
                <a:solidFill>
                  <a:schemeClr val="tx1"/>
                </a:solidFill>
              </a:rPr>
              <a:t>god </a:t>
            </a:r>
            <a:r>
              <a:rPr lang="en-US" sz="2600" dirty="0">
                <a:solidFill>
                  <a:schemeClr val="tx1"/>
                </a:solidFill>
              </a:rPr>
              <a:t>of </a:t>
            </a:r>
            <a:r>
              <a:rPr lang="en-US" sz="2600" dirty="0" smtClean="0">
                <a:solidFill>
                  <a:schemeClr val="tx1"/>
                </a:solidFill>
              </a:rPr>
              <a:t>Love</a:t>
            </a:r>
            <a:r>
              <a:rPr lang="en-US" sz="2600" dirty="0">
                <a:solidFill>
                  <a:schemeClr val="tx1"/>
                </a:solidFill>
              </a:rPr>
              <a:t>. </a:t>
            </a:r>
            <a:endParaRPr lang="en-US" sz="2600" dirty="0" smtClean="0">
              <a:solidFill>
                <a:schemeClr val="tx1"/>
              </a:solidFill>
            </a:endParaRPr>
          </a:p>
          <a:p>
            <a:endParaRPr lang="en-US" dirty="0"/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564146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5287" y="3754211"/>
            <a:ext cx="3095625" cy="309562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899592" y="404664"/>
            <a:ext cx="4176464" cy="639762"/>
          </a:xfrm>
        </p:spPr>
        <p:txBody>
          <a:bodyPr/>
          <a:lstStyle/>
          <a:p>
            <a:r>
              <a:rPr lang="en-US" sz="3200" dirty="0" smtClean="0">
                <a:solidFill>
                  <a:schemeClr val="tx1"/>
                </a:solidFill>
              </a:rPr>
              <a:t>Buckingham Palace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1134092" y="1340768"/>
            <a:ext cx="3346704" cy="3751312"/>
          </a:xfrm>
        </p:spPr>
        <p:txBody>
          <a:bodyPr>
            <a:normAutofit/>
          </a:bodyPr>
          <a:lstStyle/>
          <a:p>
            <a:r>
              <a:rPr lang="en-US" sz="2400" dirty="0" smtClean="0">
                <a:solidFill>
                  <a:schemeClr val="tx1"/>
                </a:solidFill>
              </a:rPr>
              <a:t>Has </a:t>
            </a:r>
            <a:r>
              <a:rPr lang="en-US" sz="2400" dirty="0">
                <a:solidFill>
                  <a:schemeClr val="tx1"/>
                </a:solidFill>
              </a:rPr>
              <a:t>become the official royal residence. </a:t>
            </a:r>
            <a:endParaRPr lang="en-US" sz="2400" dirty="0" smtClean="0">
              <a:solidFill>
                <a:schemeClr val="tx1"/>
              </a:solidFill>
            </a:endParaRPr>
          </a:p>
          <a:p>
            <a:r>
              <a:rPr lang="en-US" sz="2400" dirty="0" smtClean="0">
                <a:solidFill>
                  <a:schemeClr val="tx1"/>
                </a:solidFill>
              </a:rPr>
              <a:t>Every </a:t>
            </a:r>
            <a:r>
              <a:rPr lang="en-US" sz="2400" dirty="0">
                <a:solidFill>
                  <a:schemeClr val="tx1"/>
                </a:solidFill>
              </a:rPr>
              <a:t>midday the Changing of the Guard takes place. 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052737"/>
            <a:ext cx="3095625" cy="280831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776344"/>
            <a:ext cx="3095625" cy="266357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5370073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1259632" y="332656"/>
            <a:ext cx="6885384" cy="639762"/>
          </a:xfrm>
        </p:spPr>
        <p:txBody>
          <a:bodyPr/>
          <a:lstStyle/>
          <a:p>
            <a:r>
              <a:rPr lang="en-US" sz="3200" dirty="0" smtClean="0">
                <a:solidFill>
                  <a:schemeClr val="tx1"/>
                </a:solidFill>
              </a:rPr>
              <a:t>Parks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611560" y="1052736"/>
            <a:ext cx="8136904" cy="5184576"/>
          </a:xfrm>
        </p:spPr>
        <p:txBody>
          <a:bodyPr>
            <a:normAutofit lnSpcReduction="10000"/>
          </a:bodyPr>
          <a:lstStyle/>
          <a:p>
            <a:r>
              <a:rPr lang="en-US" sz="2400" dirty="0" smtClean="0">
                <a:solidFill>
                  <a:schemeClr val="tx1"/>
                </a:solidFill>
              </a:rPr>
              <a:t>Hyde </a:t>
            </a:r>
            <a:r>
              <a:rPr lang="cs-CZ" sz="2400" dirty="0" smtClean="0">
                <a:solidFill>
                  <a:schemeClr val="tx1"/>
                </a:solidFill>
              </a:rPr>
              <a:t>P</a:t>
            </a:r>
            <a:r>
              <a:rPr lang="en-US" sz="2400" dirty="0" smtClean="0">
                <a:solidFill>
                  <a:schemeClr val="tx1"/>
                </a:solidFill>
              </a:rPr>
              <a:t>ark- </a:t>
            </a:r>
            <a:r>
              <a:rPr lang="en-US" sz="2400" dirty="0" smtClean="0">
                <a:solidFill>
                  <a:schemeClr val="tx1"/>
                </a:solidFill>
              </a:rPr>
              <a:t>is </a:t>
            </a:r>
            <a:r>
              <a:rPr lang="en-US" sz="2400" dirty="0">
                <a:solidFill>
                  <a:schemeClr val="tx1"/>
                </a:solidFill>
              </a:rPr>
              <a:t>one of the largest parks in </a:t>
            </a:r>
            <a:r>
              <a:rPr lang="en-US" sz="2400" dirty="0" smtClean="0">
                <a:solidFill>
                  <a:schemeClr val="tx1"/>
                </a:solidFill>
              </a:rPr>
              <a:t>central London, </a:t>
            </a:r>
            <a:r>
              <a:rPr lang="en-US" sz="2400" dirty="0">
                <a:solidFill>
                  <a:schemeClr val="tx1"/>
                </a:solidFill>
              </a:rPr>
              <a:t>United Kingdom, and one of </a:t>
            </a:r>
            <a:r>
              <a:rPr lang="en-US" sz="2400" dirty="0" smtClean="0">
                <a:solidFill>
                  <a:schemeClr val="tx1"/>
                </a:solidFill>
              </a:rPr>
              <a:t>the Royal park of London, </a:t>
            </a:r>
            <a:r>
              <a:rPr lang="en-US" sz="2400" dirty="0">
                <a:solidFill>
                  <a:schemeClr val="tx1"/>
                </a:solidFill>
              </a:rPr>
              <a:t>famous for </a:t>
            </a:r>
            <a:r>
              <a:rPr lang="en-US" sz="2400" dirty="0" smtClean="0">
                <a:solidFill>
                  <a:schemeClr val="tx1"/>
                </a:solidFill>
              </a:rPr>
              <a:t>its Speakers‘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smtClean="0">
                <a:solidFill>
                  <a:schemeClr val="tx1"/>
                </a:solidFill>
              </a:rPr>
              <a:t>Corner.</a:t>
            </a:r>
            <a:endParaRPr lang="cs-CZ" sz="2400" dirty="0" smtClean="0">
              <a:solidFill>
                <a:schemeClr val="tx1"/>
              </a:solidFill>
            </a:endParaRPr>
          </a:p>
          <a:p>
            <a:pPr lvl="1"/>
            <a:r>
              <a:rPr lang="en-US" sz="2400" dirty="0">
                <a:solidFill>
                  <a:schemeClr val="tx1"/>
                </a:solidFill>
                <a:hlinkClick r:id="rId2"/>
              </a:rPr>
              <a:t>http://cs.wikipedia.org/wiki/Hyde_Park_%</a:t>
            </a:r>
            <a:r>
              <a:rPr lang="en-US" sz="2400" dirty="0" smtClean="0">
                <a:solidFill>
                  <a:schemeClr val="tx1"/>
                </a:solidFill>
                <a:hlinkClick r:id="rId2"/>
              </a:rPr>
              <a:t>28Lond%C3%BDn%29</a:t>
            </a:r>
            <a:endParaRPr lang="en-US" sz="2200" dirty="0" smtClean="0">
              <a:solidFill>
                <a:schemeClr val="tx1"/>
              </a:solidFill>
            </a:endParaRPr>
          </a:p>
          <a:p>
            <a:r>
              <a:rPr lang="en-US" sz="2400" dirty="0" smtClean="0">
                <a:solidFill>
                  <a:schemeClr val="tx1"/>
                </a:solidFill>
              </a:rPr>
              <a:t>St. James‘s Park </a:t>
            </a:r>
            <a:r>
              <a:rPr lang="en-US" sz="2400" dirty="0">
                <a:solidFill>
                  <a:schemeClr val="tx1"/>
                </a:solidFill>
              </a:rPr>
              <a:t>-  park in </a:t>
            </a:r>
            <a:r>
              <a:rPr lang="en-US" sz="2400" dirty="0" smtClean="0">
                <a:solidFill>
                  <a:schemeClr val="tx1"/>
                </a:solidFill>
              </a:rPr>
              <a:t>the City </a:t>
            </a:r>
            <a:r>
              <a:rPr lang="en-US" sz="2400" dirty="0">
                <a:solidFill>
                  <a:schemeClr val="tx1"/>
                </a:solidFill>
              </a:rPr>
              <a:t>of Westminster, central London - the oldest of the Royal Parks of London</a:t>
            </a:r>
            <a:r>
              <a:rPr lang="en-US" sz="2400" dirty="0" smtClean="0">
                <a:solidFill>
                  <a:schemeClr val="tx1"/>
                </a:solidFill>
              </a:rPr>
              <a:t>. </a:t>
            </a:r>
            <a:endParaRPr lang="cs-CZ" sz="2400" dirty="0" smtClean="0">
              <a:solidFill>
                <a:schemeClr val="tx1"/>
              </a:solidFill>
            </a:endParaRPr>
          </a:p>
          <a:p>
            <a:pPr lvl="1"/>
            <a:r>
              <a:rPr lang="en-US" sz="2400" dirty="0">
                <a:solidFill>
                  <a:schemeClr val="tx1"/>
                </a:solidFill>
                <a:hlinkClick r:id="rId3"/>
              </a:rPr>
              <a:t>http://cs.wikipedia.org/wiki/St._</a:t>
            </a:r>
            <a:r>
              <a:rPr lang="en-US" sz="2400" dirty="0" smtClean="0">
                <a:solidFill>
                  <a:schemeClr val="tx1"/>
                </a:solidFill>
                <a:hlinkClick r:id="rId3"/>
              </a:rPr>
              <a:t>James%27s_Park</a:t>
            </a:r>
            <a:endParaRPr lang="en-US" sz="2400" dirty="0" smtClean="0">
              <a:solidFill>
                <a:schemeClr val="tx1"/>
              </a:solidFill>
            </a:endParaRPr>
          </a:p>
          <a:p>
            <a:r>
              <a:rPr lang="en-US" sz="2400" dirty="0" smtClean="0">
                <a:solidFill>
                  <a:schemeClr val="tx1"/>
                </a:solidFill>
              </a:rPr>
              <a:t>Regent's </a:t>
            </a:r>
            <a:r>
              <a:rPr lang="en-US" sz="2400" dirty="0">
                <a:solidFill>
                  <a:schemeClr val="tx1"/>
                </a:solidFill>
              </a:rPr>
              <a:t>park - is one of the Royal Parks of London. It is in the </a:t>
            </a:r>
            <a:r>
              <a:rPr lang="en-US" sz="2400" dirty="0" smtClean="0">
                <a:solidFill>
                  <a:schemeClr val="tx1"/>
                </a:solidFill>
              </a:rPr>
              <a:t>central </a:t>
            </a:r>
            <a:r>
              <a:rPr lang="en-US" sz="2400" dirty="0">
                <a:solidFill>
                  <a:schemeClr val="tx1"/>
                </a:solidFill>
              </a:rPr>
              <a:t>London, partly in the City of </a:t>
            </a:r>
            <a:r>
              <a:rPr lang="en-US" sz="2400" dirty="0" smtClean="0">
                <a:solidFill>
                  <a:schemeClr val="tx1"/>
                </a:solidFill>
              </a:rPr>
              <a:t>Westminster. It </a:t>
            </a:r>
            <a:r>
              <a:rPr lang="en-US" sz="2400" dirty="0">
                <a:solidFill>
                  <a:schemeClr val="tx1"/>
                </a:solidFill>
              </a:rPr>
              <a:t>contains Regent's College and the London Zoo</a:t>
            </a:r>
            <a:r>
              <a:rPr lang="en-US" sz="2400" dirty="0" smtClean="0">
                <a:solidFill>
                  <a:schemeClr val="tx1"/>
                </a:solidFill>
              </a:rPr>
              <a:t>.</a:t>
            </a:r>
          </a:p>
          <a:p>
            <a:pPr lvl="1"/>
            <a:r>
              <a:rPr lang="en-US" sz="2400" dirty="0">
                <a:solidFill>
                  <a:schemeClr val="tx1"/>
                </a:solidFill>
                <a:hlinkClick r:id="rId4"/>
              </a:rPr>
              <a:t>http://</a:t>
            </a:r>
            <a:r>
              <a:rPr lang="en-US" sz="2400" dirty="0" smtClean="0">
                <a:solidFill>
                  <a:schemeClr val="tx1"/>
                </a:solidFill>
                <a:hlinkClick r:id="rId4"/>
              </a:rPr>
              <a:t>cs.wikipedia.org/wiki/Regent%27s_Park</a:t>
            </a:r>
            <a:endParaRPr lang="cs-CZ" sz="2400" dirty="0" smtClean="0">
              <a:solidFill>
                <a:schemeClr val="tx1"/>
              </a:solidFill>
            </a:endParaRPr>
          </a:p>
          <a:p>
            <a:pPr lvl="1"/>
            <a:endParaRPr lang="en-US" sz="2400" dirty="0">
              <a:solidFill>
                <a:schemeClr val="tx1"/>
              </a:solidFill>
            </a:endParaRPr>
          </a:p>
          <a:p>
            <a:endParaRPr lang="en-US" dirty="0" smtClean="0"/>
          </a:p>
          <a:p>
            <a:pPr marL="45720" indent="0">
              <a:buNone/>
            </a:pPr>
            <a:endParaRPr lang="en-US" dirty="0" smtClean="0"/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79119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539552" y="731520"/>
            <a:ext cx="3950152" cy="639762"/>
          </a:xfrm>
        </p:spPr>
        <p:txBody>
          <a:bodyPr/>
          <a:lstStyle/>
          <a:p>
            <a:r>
              <a:rPr lang="en-US" sz="3200" dirty="0" smtClean="0">
                <a:solidFill>
                  <a:schemeClr val="tx1"/>
                </a:solidFill>
              </a:rPr>
              <a:t>Downing </a:t>
            </a:r>
            <a:r>
              <a:rPr lang="cs-CZ" sz="3200" dirty="0" smtClean="0">
                <a:solidFill>
                  <a:schemeClr val="tx1"/>
                </a:solidFill>
              </a:rPr>
              <a:t>S</a:t>
            </a:r>
            <a:r>
              <a:rPr lang="en-US" sz="3200" dirty="0" err="1" smtClean="0">
                <a:solidFill>
                  <a:schemeClr val="tx1"/>
                </a:solidFill>
              </a:rPr>
              <a:t>treet</a:t>
            </a:r>
            <a:r>
              <a:rPr lang="en-US" sz="3200" dirty="0" smtClean="0">
                <a:solidFill>
                  <a:schemeClr val="tx1"/>
                </a:solidFill>
              </a:rPr>
              <a:t> </a:t>
            </a:r>
            <a:r>
              <a:rPr lang="en-US" sz="3200" dirty="0" smtClean="0">
                <a:solidFill>
                  <a:schemeClr val="tx1"/>
                </a:solidFill>
              </a:rPr>
              <a:t>10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323528" y="1400326"/>
            <a:ext cx="4179623" cy="4836985"/>
          </a:xfrm>
        </p:spPr>
        <p:txBody>
          <a:bodyPr>
            <a:noAutofit/>
          </a:bodyPr>
          <a:lstStyle/>
          <a:p>
            <a:r>
              <a:rPr lang="en-US" sz="2400" dirty="0" smtClean="0">
                <a:solidFill>
                  <a:schemeClr val="tx1"/>
                </a:solidFill>
              </a:rPr>
              <a:t>Is </a:t>
            </a:r>
            <a:r>
              <a:rPr lang="en-US" sz="2400" dirty="0">
                <a:solidFill>
                  <a:schemeClr val="tx1"/>
                </a:solidFill>
              </a:rPr>
              <a:t>the residence of British Prime </a:t>
            </a:r>
            <a:r>
              <a:rPr lang="en-US" sz="2400" dirty="0" smtClean="0">
                <a:solidFill>
                  <a:schemeClr val="tx1"/>
                </a:solidFill>
              </a:rPr>
              <a:t>Minister.</a:t>
            </a:r>
          </a:p>
          <a:p>
            <a:r>
              <a:rPr lang="en-US" sz="2400" dirty="0">
                <a:solidFill>
                  <a:schemeClr val="tx1"/>
                </a:solidFill>
              </a:rPr>
              <a:t>The Prime Minister of the United Kingdom of Great Britain and Northern Ireland </a:t>
            </a:r>
            <a:r>
              <a:rPr lang="en-US" sz="2400" dirty="0" smtClean="0">
                <a:solidFill>
                  <a:schemeClr val="tx1"/>
                </a:solidFill>
              </a:rPr>
              <a:t>is David Cameron.</a:t>
            </a:r>
          </a:p>
          <a:p>
            <a:r>
              <a:rPr lang="cs-CZ" sz="2400" dirty="0">
                <a:solidFill>
                  <a:schemeClr val="tx1"/>
                </a:solidFill>
                <a:hlinkClick r:id="rId2"/>
              </a:rPr>
              <a:t>http://</a:t>
            </a:r>
            <a:r>
              <a:rPr lang="cs-CZ" sz="2400" dirty="0" smtClean="0">
                <a:solidFill>
                  <a:schemeClr val="tx1"/>
                </a:solidFill>
                <a:hlinkClick r:id="rId2"/>
              </a:rPr>
              <a:t>cs.wikipedia.org/w/index.php?title=Speci%C3%A1ln%C3%AD:Citovat&amp;page=Downing_Street&amp;id=7481765</a:t>
            </a:r>
            <a:endParaRPr lang="cs-CZ" sz="2400" dirty="0" smtClean="0">
              <a:solidFill>
                <a:schemeClr val="tx1"/>
              </a:solidFill>
            </a:endParaRPr>
          </a:p>
          <a:p>
            <a:endParaRPr lang="cs-CZ" sz="24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>
          <a:xfrm>
            <a:off x="4716016" y="692696"/>
            <a:ext cx="3346704" cy="639762"/>
          </a:xfrm>
        </p:spPr>
        <p:txBody>
          <a:bodyPr/>
          <a:lstStyle/>
          <a:p>
            <a:r>
              <a:rPr lang="en-US" sz="3200" dirty="0" smtClean="0">
                <a:solidFill>
                  <a:schemeClr val="tx1"/>
                </a:solidFill>
              </a:rPr>
              <a:t>Greenwich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>
          <a:xfrm>
            <a:off x="5076056" y="1484784"/>
            <a:ext cx="3346704" cy="4824536"/>
          </a:xfrm>
        </p:spPr>
        <p:txBody>
          <a:bodyPr>
            <a:normAutofit fontScale="85000" lnSpcReduction="20000"/>
          </a:bodyPr>
          <a:lstStyle/>
          <a:p>
            <a:r>
              <a:rPr lang="en-US" sz="2800" dirty="0">
                <a:solidFill>
                  <a:schemeClr val="tx1"/>
                </a:solidFill>
              </a:rPr>
              <a:t>Greenwich is best known for its </a:t>
            </a:r>
            <a:r>
              <a:rPr lang="en-US" sz="2800" dirty="0" smtClean="0">
                <a:solidFill>
                  <a:schemeClr val="tx1"/>
                </a:solidFill>
              </a:rPr>
              <a:t>maritime history and </a:t>
            </a:r>
            <a:r>
              <a:rPr lang="en-US" sz="2800" dirty="0">
                <a:solidFill>
                  <a:schemeClr val="tx1"/>
                </a:solidFill>
              </a:rPr>
              <a:t>for giving its name to the </a:t>
            </a:r>
            <a:r>
              <a:rPr lang="en-US" sz="2800" dirty="0" smtClean="0">
                <a:solidFill>
                  <a:schemeClr val="tx1"/>
                </a:solidFill>
              </a:rPr>
              <a:t>Greenwich (</a:t>
            </a:r>
            <a:r>
              <a:rPr lang="en-US" sz="2800" dirty="0">
                <a:solidFill>
                  <a:schemeClr val="tx1"/>
                </a:solidFill>
              </a:rPr>
              <a:t>0° longitude) </a:t>
            </a:r>
            <a:r>
              <a:rPr lang="en-US" sz="2800" dirty="0" smtClean="0">
                <a:solidFill>
                  <a:schemeClr val="tx1"/>
                </a:solidFill>
              </a:rPr>
              <a:t>and Greenwich Mean Time.</a:t>
            </a:r>
          </a:p>
          <a:p>
            <a:r>
              <a:rPr lang="en-US" sz="2800" dirty="0" smtClean="0">
                <a:solidFill>
                  <a:schemeClr val="tx1"/>
                </a:solidFill>
              </a:rPr>
              <a:t>It is the Old Royal Observatory.</a:t>
            </a:r>
          </a:p>
          <a:p>
            <a:r>
              <a:rPr lang="en-US" sz="2800" dirty="0">
                <a:hlinkClick r:id="rId3"/>
              </a:rPr>
              <a:t>http</a:t>
            </a:r>
            <a:r>
              <a:rPr lang="en-US" sz="2800" dirty="0" smtClean="0">
                <a:hlinkClick r:id="rId3"/>
              </a:rPr>
              <a:t>://cs.wikipedia.org/wiki/Kr%C3%A1lovsk%C3%A1_greenvichsk%C3%A1_observato%C5%99</a:t>
            </a:r>
            <a:endParaRPr lang="cs-CZ" sz="2800" dirty="0" smtClean="0"/>
          </a:p>
          <a:p>
            <a:endParaRPr lang="en-US" sz="2600" dirty="0" smtClean="0"/>
          </a:p>
        </p:txBody>
      </p:sp>
    </p:spTree>
    <p:extLst>
      <p:ext uri="{BB962C8B-B14F-4D97-AF65-F5344CB8AC3E}">
        <p14:creationId xmlns:p14="http://schemas.microsoft.com/office/powerpoint/2010/main" val="271032733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1115616" y="332656"/>
            <a:ext cx="7029400" cy="639762"/>
          </a:xfrm>
        </p:spPr>
        <p:txBody>
          <a:bodyPr/>
          <a:lstStyle/>
          <a:p>
            <a:r>
              <a:rPr lang="en-US" sz="3200" dirty="0" smtClean="0">
                <a:solidFill>
                  <a:schemeClr val="tx1"/>
                </a:solidFill>
              </a:rPr>
              <a:t>Places of interest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1156446" y="1400326"/>
            <a:ext cx="7015953" cy="4332929"/>
          </a:xfrm>
        </p:spPr>
        <p:txBody>
          <a:bodyPr>
            <a:normAutofit lnSpcReduction="10000"/>
          </a:bodyPr>
          <a:lstStyle/>
          <a:p>
            <a:r>
              <a:rPr lang="en-US" sz="2400" dirty="0" smtClean="0">
                <a:solidFill>
                  <a:schemeClr val="tx1"/>
                </a:solidFill>
              </a:rPr>
              <a:t>London Eye – the largest observation wheel in the world</a:t>
            </a:r>
          </a:p>
          <a:p>
            <a:r>
              <a:rPr lang="en-US" sz="2400" dirty="0" smtClean="0">
                <a:solidFill>
                  <a:schemeClr val="tx1"/>
                </a:solidFill>
              </a:rPr>
              <a:t>The Globe – William Shakespeare‘s Theatre</a:t>
            </a:r>
          </a:p>
          <a:p>
            <a:r>
              <a:rPr lang="en-US" sz="2400" dirty="0" smtClean="0">
                <a:solidFill>
                  <a:schemeClr val="tx1"/>
                </a:solidFill>
              </a:rPr>
              <a:t>Madame </a:t>
            </a:r>
            <a:r>
              <a:rPr lang="en-US" sz="2400" dirty="0" err="1" smtClean="0">
                <a:solidFill>
                  <a:schemeClr val="tx1"/>
                </a:solidFill>
              </a:rPr>
              <a:t>Tussaud‘s</a:t>
            </a:r>
            <a:r>
              <a:rPr lang="en-US" sz="2400" dirty="0" smtClean="0">
                <a:solidFill>
                  <a:schemeClr val="tx1"/>
                </a:solidFill>
              </a:rPr>
              <a:t> Museum – famous for its collection of wax figures</a:t>
            </a:r>
          </a:p>
          <a:p>
            <a:r>
              <a:rPr lang="en-US" sz="2400" dirty="0" smtClean="0">
                <a:solidFill>
                  <a:schemeClr val="tx1"/>
                </a:solidFill>
              </a:rPr>
              <a:t>The British </a:t>
            </a:r>
            <a:r>
              <a:rPr lang="en-US" sz="2400" dirty="0" err="1" smtClean="0">
                <a:solidFill>
                  <a:schemeClr val="tx1"/>
                </a:solidFill>
              </a:rPr>
              <a:t>Musem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smtClean="0">
                <a:solidFill>
                  <a:schemeClr val="tx1"/>
                </a:solidFill>
              </a:rPr>
              <a:t>– the biggest in the world, contains world-famous collections.</a:t>
            </a:r>
          </a:p>
          <a:p>
            <a:r>
              <a:rPr lang="en-US" sz="2400" dirty="0" smtClean="0">
                <a:solidFill>
                  <a:schemeClr val="tx1"/>
                </a:solidFill>
              </a:rPr>
              <a:t>Windsor Castle – the oldest inhabited royal residence in London</a:t>
            </a:r>
          </a:p>
          <a:p>
            <a:r>
              <a:rPr lang="en-US" sz="2400" dirty="0" err="1" smtClean="0">
                <a:solidFill>
                  <a:schemeClr val="tx1"/>
                </a:solidFill>
              </a:rPr>
              <a:t>Harrod‘s</a:t>
            </a:r>
            <a:r>
              <a:rPr lang="en-US" sz="2400" dirty="0" smtClean="0">
                <a:solidFill>
                  <a:schemeClr val="tx1"/>
                </a:solidFill>
              </a:rPr>
              <a:t> – shopping </a:t>
            </a:r>
            <a:r>
              <a:rPr lang="en-US" sz="2400" dirty="0" err="1" smtClean="0">
                <a:solidFill>
                  <a:schemeClr val="tx1"/>
                </a:solidFill>
              </a:rPr>
              <a:t>centre</a:t>
            </a:r>
            <a:r>
              <a:rPr lang="en-US" sz="2400" dirty="0" smtClean="0">
                <a:solidFill>
                  <a:schemeClr val="tx1"/>
                </a:solidFill>
              </a:rPr>
              <a:t> of the Royal Family</a:t>
            </a:r>
          </a:p>
          <a:p>
            <a:r>
              <a:rPr lang="en-US" sz="2400" dirty="0" smtClean="0">
                <a:solidFill>
                  <a:schemeClr val="tx1"/>
                </a:solidFill>
              </a:rPr>
              <a:t>Oxford </a:t>
            </a:r>
            <a:r>
              <a:rPr lang="cs-CZ" sz="2400" smtClean="0">
                <a:solidFill>
                  <a:schemeClr val="tx1"/>
                </a:solidFill>
              </a:rPr>
              <a:t>S</a:t>
            </a:r>
            <a:r>
              <a:rPr lang="en-US" sz="2400" smtClean="0">
                <a:solidFill>
                  <a:schemeClr val="tx1"/>
                </a:solidFill>
              </a:rPr>
              <a:t>treet</a:t>
            </a:r>
            <a:r>
              <a:rPr lang="en-US" sz="2400" dirty="0" smtClean="0">
                <a:solidFill>
                  <a:schemeClr val="tx1"/>
                </a:solidFill>
              </a:rPr>
              <a:t> </a:t>
            </a:r>
            <a:r>
              <a:rPr lang="en-US" sz="2400" dirty="0" smtClean="0">
                <a:solidFill>
                  <a:schemeClr val="tx1"/>
                </a:solidFill>
              </a:rPr>
              <a:t>– shopping street etc</a:t>
            </a:r>
            <a:r>
              <a:rPr lang="en-US" sz="2400" dirty="0" smtClean="0"/>
              <a:t>.</a:t>
            </a:r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15579257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6885384" cy="639762"/>
          </a:xfrm>
        </p:spPr>
        <p:txBody>
          <a:bodyPr/>
          <a:lstStyle/>
          <a:p>
            <a:r>
              <a:rPr lang="en-US" sz="3200" dirty="0" smtClean="0">
                <a:solidFill>
                  <a:schemeClr val="tx1"/>
                </a:solidFill>
              </a:rPr>
              <a:t>REVIEW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755576" y="1484784"/>
            <a:ext cx="3778752" cy="4824536"/>
          </a:xfrm>
        </p:spPr>
        <p:txBody>
          <a:bodyPr>
            <a:normAutofit lnSpcReduction="10000"/>
          </a:bodyPr>
          <a:lstStyle/>
          <a:p>
            <a:r>
              <a:rPr lang="en-US" sz="2400" dirty="0">
                <a:solidFill>
                  <a:schemeClr val="tx1"/>
                </a:solidFill>
              </a:rPr>
              <a:t>Have you ever been to London?</a:t>
            </a:r>
          </a:p>
          <a:p>
            <a:r>
              <a:rPr lang="en-US" sz="2400" dirty="0">
                <a:solidFill>
                  <a:schemeClr val="tx1"/>
                </a:solidFill>
              </a:rPr>
              <a:t>Which places would you like to visit?</a:t>
            </a:r>
          </a:p>
          <a:p>
            <a:r>
              <a:rPr lang="en-US" sz="2400" dirty="0">
                <a:solidFill>
                  <a:schemeClr val="tx1"/>
                </a:solidFill>
              </a:rPr>
              <a:t>What are the symbols of London?</a:t>
            </a:r>
          </a:p>
          <a:p>
            <a:r>
              <a:rPr lang="en-US" sz="2400" dirty="0">
                <a:solidFill>
                  <a:schemeClr val="tx1"/>
                </a:solidFill>
              </a:rPr>
              <a:t>Can you name the royal residences?</a:t>
            </a:r>
          </a:p>
          <a:p>
            <a:r>
              <a:rPr lang="en-US" sz="2400" dirty="0">
                <a:solidFill>
                  <a:schemeClr val="tx1"/>
                </a:solidFill>
              </a:rPr>
              <a:t>Where is the Speaker's Corner?</a:t>
            </a:r>
          </a:p>
          <a:p>
            <a:r>
              <a:rPr lang="en-US" sz="2400" dirty="0">
                <a:solidFill>
                  <a:schemeClr val="tx1"/>
                </a:solidFill>
              </a:rPr>
              <a:t>What‘s the name of the Shakespeare‘s theatre?</a:t>
            </a:r>
          </a:p>
          <a:p>
            <a:endParaRPr lang="en-US" dirty="0" smtClean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4622256"/>
          </a:xfrm>
        </p:spPr>
        <p:txBody>
          <a:bodyPr>
            <a:normAutofit/>
          </a:bodyPr>
          <a:lstStyle/>
          <a:p>
            <a:r>
              <a:rPr lang="en-US" sz="2400" dirty="0" smtClean="0">
                <a:solidFill>
                  <a:schemeClr val="tx1"/>
                </a:solidFill>
              </a:rPr>
              <a:t>When was the Great Fire of London?</a:t>
            </a:r>
          </a:p>
          <a:p>
            <a:r>
              <a:rPr lang="en-US" sz="2400" dirty="0" smtClean="0">
                <a:solidFill>
                  <a:schemeClr val="tx1"/>
                </a:solidFill>
              </a:rPr>
              <a:t>Which river flows through London?</a:t>
            </a:r>
          </a:p>
          <a:p>
            <a:r>
              <a:rPr lang="en-US" sz="2400" dirty="0" smtClean="0">
                <a:solidFill>
                  <a:schemeClr val="tx1"/>
                </a:solidFill>
              </a:rPr>
              <a:t>Tell me three basic facts about London.</a:t>
            </a:r>
            <a:endParaRPr lang="en-US" sz="2400" dirty="0">
              <a:solidFill>
                <a:schemeClr val="tx1"/>
              </a:solidFill>
            </a:endParaRPr>
          </a:p>
          <a:p>
            <a:r>
              <a:rPr lang="en-US" sz="2400" dirty="0" smtClean="0">
                <a:solidFill>
                  <a:schemeClr val="tx1"/>
                </a:solidFill>
              </a:rPr>
              <a:t>Name five places of interest in London.</a:t>
            </a:r>
          </a:p>
          <a:p>
            <a:r>
              <a:rPr lang="en-US" sz="2400" dirty="0" smtClean="0">
                <a:solidFill>
                  <a:schemeClr val="tx1"/>
                </a:solidFill>
              </a:rPr>
              <a:t>What about the means of transport?</a:t>
            </a:r>
          </a:p>
        </p:txBody>
      </p:sp>
    </p:spTree>
    <p:extLst>
      <p:ext uri="{BB962C8B-B14F-4D97-AF65-F5344CB8AC3E}">
        <p14:creationId xmlns:p14="http://schemas.microsoft.com/office/powerpoint/2010/main" val="221611025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404664"/>
            <a:ext cx="8208912" cy="5040560"/>
          </a:xfrm>
        </p:spPr>
        <p:txBody>
          <a:bodyPr>
            <a:normAutofit fontScale="62500" lnSpcReduction="20000"/>
          </a:bodyPr>
          <a:lstStyle/>
          <a:p>
            <a:pPr marL="45720" indent="0">
              <a:buClr>
                <a:schemeClr val="accent6">
                  <a:lumMod val="50000"/>
                </a:schemeClr>
              </a:buClr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Použité zdroje</a:t>
            </a:r>
            <a:r>
              <a:rPr lang="cs-CZ" dirty="0" smtClean="0">
                <a:solidFill>
                  <a:schemeClr val="tx1"/>
                </a:solidFill>
              </a:rPr>
              <a:t>:</a:t>
            </a:r>
          </a:p>
          <a:p>
            <a:pPr marL="45720" indent="0">
              <a:lnSpc>
                <a:spcPct val="120000"/>
              </a:lnSpc>
              <a:buClr>
                <a:schemeClr val="accent6">
                  <a:lumMod val="50000"/>
                </a:schemeClr>
              </a:buClr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>
              <a:lnSpc>
                <a:spcPct val="120000"/>
              </a:lnSpc>
              <a:buClr>
                <a:schemeClr val="accent6">
                  <a:lumMod val="50000"/>
                </a:schemeClr>
              </a:buClr>
              <a:buFont typeface="Wingdings" pitchFamily="2" charset="2"/>
              <a:buChar char="§"/>
            </a:pPr>
            <a:r>
              <a:rPr lang="cs-CZ" dirty="0" smtClean="0">
                <a:solidFill>
                  <a:schemeClr val="tx1"/>
                </a:solidFill>
              </a:rPr>
              <a:t>Obrázky Londýna použity z galerie Office.microsoft.com, citováno 14.10.2011</a:t>
            </a:r>
          </a:p>
          <a:p>
            <a:pPr>
              <a:lnSpc>
                <a:spcPct val="120000"/>
              </a:lnSpc>
              <a:buClr>
                <a:schemeClr val="accent6">
                  <a:lumMod val="50000"/>
                </a:schemeClr>
              </a:buClr>
              <a:buFont typeface="Wingdings" pitchFamily="2" charset="2"/>
              <a:buChar char="§"/>
            </a:pPr>
            <a:r>
              <a:rPr lang="cs-CZ" dirty="0">
                <a:solidFill>
                  <a:schemeClr val="tx1"/>
                </a:solidFill>
              </a:rPr>
              <a:t>Wikipedie: Otevřená encyklopedie: Hyde Park (Londýn) [online]. c2011 [citováno </a:t>
            </a:r>
            <a:r>
              <a:rPr lang="cs-CZ" dirty="0" smtClean="0">
                <a:solidFill>
                  <a:schemeClr val="tx1"/>
                </a:solidFill>
              </a:rPr>
              <a:t>14.</a:t>
            </a:r>
            <a:r>
              <a:rPr lang="cs-CZ" dirty="0">
                <a:solidFill>
                  <a:schemeClr val="tx1"/>
                </a:solidFill>
              </a:rPr>
              <a:t> 10. 2011]. Dostupný z WWW:&lt;//cs.wikipedia.org/w/</a:t>
            </a:r>
            <a:r>
              <a:rPr lang="cs-CZ" dirty="0" err="1">
                <a:solidFill>
                  <a:schemeClr val="tx1"/>
                </a:solidFill>
              </a:rPr>
              <a:t>index.php?title</a:t>
            </a:r>
            <a:r>
              <a:rPr lang="cs-CZ" dirty="0">
                <a:solidFill>
                  <a:schemeClr val="tx1"/>
                </a:solidFill>
              </a:rPr>
              <a:t>=</a:t>
            </a:r>
            <a:r>
              <a:rPr lang="cs-CZ" dirty="0" err="1">
                <a:solidFill>
                  <a:schemeClr val="tx1"/>
                </a:solidFill>
              </a:rPr>
              <a:t>Hyde_Park</a:t>
            </a:r>
            <a:r>
              <a:rPr lang="cs-CZ" dirty="0">
                <a:solidFill>
                  <a:schemeClr val="tx1"/>
                </a:solidFill>
              </a:rPr>
              <a:t>_(Lond%C3%BDn)&amp;</a:t>
            </a:r>
            <a:r>
              <a:rPr lang="cs-CZ" dirty="0" err="1">
                <a:solidFill>
                  <a:schemeClr val="tx1"/>
                </a:solidFill>
              </a:rPr>
              <a:t>oldid</a:t>
            </a:r>
            <a:r>
              <a:rPr lang="cs-CZ" dirty="0">
                <a:solidFill>
                  <a:schemeClr val="tx1"/>
                </a:solidFill>
              </a:rPr>
              <a:t>=7330349&gt; </a:t>
            </a:r>
            <a:endParaRPr lang="cs-CZ" dirty="0" smtClean="0">
              <a:solidFill>
                <a:schemeClr val="tx1"/>
              </a:solidFill>
            </a:endParaRPr>
          </a:p>
          <a:p>
            <a:pPr>
              <a:lnSpc>
                <a:spcPct val="120000"/>
              </a:lnSpc>
              <a:buClr>
                <a:schemeClr val="accent6">
                  <a:lumMod val="50000"/>
                </a:schemeClr>
              </a:buClr>
              <a:buFont typeface="Wingdings" pitchFamily="2" charset="2"/>
              <a:buChar char="§"/>
            </a:pPr>
            <a:r>
              <a:rPr lang="cs-CZ" dirty="0">
                <a:solidFill>
                  <a:schemeClr val="tx1"/>
                </a:solidFill>
              </a:rPr>
              <a:t>Wikipedie: Otevřená encyklopedie: St. </a:t>
            </a:r>
            <a:r>
              <a:rPr lang="cs-CZ" dirty="0" err="1">
                <a:solidFill>
                  <a:schemeClr val="tx1"/>
                </a:solidFill>
              </a:rPr>
              <a:t>James's</a:t>
            </a:r>
            <a:r>
              <a:rPr lang="cs-CZ" dirty="0">
                <a:solidFill>
                  <a:schemeClr val="tx1"/>
                </a:solidFill>
              </a:rPr>
              <a:t> Park [online]. c2011 [citováno </a:t>
            </a:r>
            <a:r>
              <a:rPr lang="cs-CZ" dirty="0" smtClean="0">
                <a:solidFill>
                  <a:schemeClr val="tx1"/>
                </a:solidFill>
              </a:rPr>
              <a:t>14.</a:t>
            </a:r>
            <a:r>
              <a:rPr lang="cs-CZ" dirty="0">
                <a:solidFill>
                  <a:schemeClr val="tx1"/>
                </a:solidFill>
              </a:rPr>
              <a:t> 10. 2011]. Dostupný z WWW: &lt;//cs.wikipedia.org/w/</a:t>
            </a:r>
            <a:r>
              <a:rPr lang="cs-CZ" dirty="0" err="1">
                <a:solidFill>
                  <a:schemeClr val="tx1"/>
                </a:solidFill>
              </a:rPr>
              <a:t>index.php?title</a:t>
            </a:r>
            <a:r>
              <a:rPr lang="cs-CZ" dirty="0">
                <a:solidFill>
                  <a:schemeClr val="tx1"/>
                </a:solidFill>
              </a:rPr>
              <a:t>=St._James%27s_Park&amp;oldid=7382630&gt; </a:t>
            </a:r>
            <a:endParaRPr lang="cs-CZ" dirty="0" smtClean="0">
              <a:solidFill>
                <a:schemeClr val="tx1"/>
              </a:solidFill>
            </a:endParaRPr>
          </a:p>
          <a:p>
            <a:pPr>
              <a:lnSpc>
                <a:spcPct val="120000"/>
              </a:lnSpc>
              <a:buClr>
                <a:schemeClr val="accent6">
                  <a:lumMod val="50000"/>
                </a:schemeClr>
              </a:buClr>
              <a:buFont typeface="Wingdings" pitchFamily="2" charset="2"/>
              <a:buChar char="§"/>
            </a:pPr>
            <a:r>
              <a:rPr lang="cs-CZ" dirty="0">
                <a:solidFill>
                  <a:schemeClr val="tx1"/>
                </a:solidFill>
              </a:rPr>
              <a:t>Wikipedie: Otevřená encyklopedie: </a:t>
            </a:r>
            <a:r>
              <a:rPr lang="cs-CZ" dirty="0" err="1">
                <a:solidFill>
                  <a:schemeClr val="tx1"/>
                </a:solidFill>
              </a:rPr>
              <a:t>Regent's</a:t>
            </a:r>
            <a:r>
              <a:rPr lang="cs-CZ" dirty="0">
                <a:solidFill>
                  <a:schemeClr val="tx1"/>
                </a:solidFill>
              </a:rPr>
              <a:t> Park [online]. c2011 [citováno </a:t>
            </a:r>
            <a:r>
              <a:rPr lang="cs-CZ" dirty="0" smtClean="0">
                <a:solidFill>
                  <a:schemeClr val="tx1"/>
                </a:solidFill>
              </a:rPr>
              <a:t>14.</a:t>
            </a:r>
            <a:r>
              <a:rPr lang="cs-CZ" dirty="0">
                <a:solidFill>
                  <a:schemeClr val="tx1"/>
                </a:solidFill>
              </a:rPr>
              <a:t> 10. 2011]. Dostupný z WWW: &lt;//cs.wikipedia.org/w/</a:t>
            </a:r>
            <a:r>
              <a:rPr lang="cs-CZ" dirty="0" err="1">
                <a:solidFill>
                  <a:schemeClr val="tx1"/>
                </a:solidFill>
              </a:rPr>
              <a:t>index.php?title</a:t>
            </a:r>
            <a:r>
              <a:rPr lang="cs-CZ" dirty="0">
                <a:solidFill>
                  <a:schemeClr val="tx1"/>
                </a:solidFill>
              </a:rPr>
              <a:t>=Regent%27s_Park&amp;oldid=7382640&gt; </a:t>
            </a:r>
            <a:endParaRPr lang="cs-CZ" dirty="0" smtClean="0">
              <a:solidFill>
                <a:schemeClr val="tx1"/>
              </a:solidFill>
            </a:endParaRPr>
          </a:p>
          <a:p>
            <a:pPr>
              <a:lnSpc>
                <a:spcPct val="120000"/>
              </a:lnSpc>
              <a:buClr>
                <a:schemeClr val="accent6">
                  <a:lumMod val="50000"/>
                </a:schemeClr>
              </a:buClr>
              <a:buFont typeface="Wingdings" pitchFamily="2" charset="2"/>
              <a:buChar char="§"/>
            </a:pPr>
            <a:r>
              <a:rPr lang="cs-CZ" dirty="0">
                <a:solidFill>
                  <a:schemeClr val="tx1"/>
                </a:solidFill>
              </a:rPr>
              <a:t>Wikipedie: Otevřená encyklopedie: </a:t>
            </a:r>
            <a:r>
              <a:rPr lang="cs-CZ" dirty="0" err="1">
                <a:solidFill>
                  <a:schemeClr val="tx1"/>
                </a:solidFill>
              </a:rPr>
              <a:t>Downing</a:t>
            </a:r>
            <a:r>
              <a:rPr lang="cs-CZ" dirty="0">
                <a:solidFill>
                  <a:schemeClr val="tx1"/>
                </a:solidFill>
              </a:rPr>
              <a:t> Street [online]. c2011 [citováno 14. 10. 2011]. Dostupný z WWW</a:t>
            </a:r>
            <a:r>
              <a:rPr lang="cs-CZ" dirty="0" smtClean="0">
                <a:solidFill>
                  <a:schemeClr val="tx1"/>
                </a:solidFill>
              </a:rPr>
              <a:t>: &lt;//</a:t>
            </a:r>
            <a:r>
              <a:rPr lang="cs-CZ" dirty="0">
                <a:solidFill>
                  <a:schemeClr val="tx1"/>
                </a:solidFill>
              </a:rPr>
              <a:t>cs.wikipedia.org/w/</a:t>
            </a:r>
            <a:r>
              <a:rPr lang="cs-CZ" dirty="0" err="1">
                <a:solidFill>
                  <a:schemeClr val="tx1"/>
                </a:solidFill>
              </a:rPr>
              <a:t>index.php?title</a:t>
            </a:r>
            <a:r>
              <a:rPr lang="cs-CZ" dirty="0">
                <a:solidFill>
                  <a:schemeClr val="tx1"/>
                </a:solidFill>
              </a:rPr>
              <a:t>=</a:t>
            </a:r>
            <a:r>
              <a:rPr lang="cs-CZ" dirty="0" err="1">
                <a:solidFill>
                  <a:schemeClr val="tx1"/>
                </a:solidFill>
              </a:rPr>
              <a:t>Downing_Street&amp;oldid</a:t>
            </a:r>
            <a:r>
              <a:rPr lang="cs-CZ" dirty="0">
                <a:solidFill>
                  <a:schemeClr val="tx1"/>
                </a:solidFill>
              </a:rPr>
              <a:t>=7481765&gt; </a:t>
            </a:r>
          </a:p>
          <a:p>
            <a:pPr>
              <a:lnSpc>
                <a:spcPct val="120000"/>
              </a:lnSpc>
              <a:buClr>
                <a:schemeClr val="accent6">
                  <a:lumMod val="50000"/>
                </a:schemeClr>
              </a:buClr>
              <a:buFont typeface="Wingdings" pitchFamily="2" charset="2"/>
              <a:buChar char="§"/>
            </a:pPr>
            <a:r>
              <a:rPr lang="cs-CZ" dirty="0">
                <a:solidFill>
                  <a:schemeClr val="tx1"/>
                </a:solidFill>
              </a:rPr>
              <a:t>Wikipedie: Otevřená encyklopedie: Královská greenwichská observatoř [online]. c2011 [citováno </a:t>
            </a:r>
            <a:r>
              <a:rPr lang="cs-CZ" dirty="0" smtClean="0">
                <a:solidFill>
                  <a:schemeClr val="tx1"/>
                </a:solidFill>
              </a:rPr>
              <a:t>14.</a:t>
            </a:r>
            <a:r>
              <a:rPr lang="cs-CZ" dirty="0">
                <a:solidFill>
                  <a:schemeClr val="tx1"/>
                </a:solidFill>
              </a:rPr>
              <a:t> 10. 2011]. Dostupný z WWW: &lt;//cs.wikipedia.org/w/</a:t>
            </a:r>
            <a:r>
              <a:rPr lang="cs-CZ" dirty="0" err="1">
                <a:solidFill>
                  <a:schemeClr val="tx1"/>
                </a:solidFill>
              </a:rPr>
              <a:t>index.php?title</a:t>
            </a:r>
            <a:r>
              <a:rPr lang="cs-CZ" dirty="0">
                <a:solidFill>
                  <a:schemeClr val="tx1"/>
                </a:solidFill>
              </a:rPr>
              <a:t>=Kr%C3%A1lovsk%C3%A1_greenwichsk%C3%A1_observato%C5%99&amp;oldid=7321647&gt; </a:t>
            </a:r>
          </a:p>
          <a:p>
            <a:pPr>
              <a:buClr>
                <a:schemeClr val="accent6">
                  <a:lumMod val="50000"/>
                </a:schemeClr>
              </a:buClr>
              <a:buFont typeface="Wingdings" pitchFamily="2" charset="2"/>
              <a:buChar char="§"/>
            </a:pPr>
            <a:endParaRPr lang="cs-CZ" dirty="0">
              <a:solidFill>
                <a:schemeClr val="tx1"/>
              </a:solidFill>
            </a:endParaRPr>
          </a:p>
          <a:p>
            <a:pPr>
              <a:buClr>
                <a:schemeClr val="accent6">
                  <a:lumMod val="50000"/>
                </a:schemeClr>
              </a:buClr>
              <a:buFont typeface="Wingdings" pitchFamily="2" charset="2"/>
              <a:buChar char="§"/>
            </a:pPr>
            <a:endParaRPr lang="cs-CZ" dirty="0" smtClean="0">
              <a:solidFill>
                <a:schemeClr val="tx1"/>
              </a:solidFill>
            </a:endParaRPr>
          </a:p>
          <a:p>
            <a:pPr>
              <a:buClr>
                <a:schemeClr val="accent6">
                  <a:lumMod val="50000"/>
                </a:schemeClr>
              </a:buClr>
              <a:buFont typeface="Wingdings" pitchFamily="2" charset="2"/>
              <a:buChar char="§"/>
            </a:pPr>
            <a:endParaRPr lang="cs-CZ" dirty="0"/>
          </a:p>
          <a:p>
            <a:pPr>
              <a:buClr>
                <a:schemeClr val="accent6">
                  <a:lumMod val="50000"/>
                </a:schemeClr>
              </a:buClr>
              <a:buFont typeface="Wingdings" pitchFamily="2" charset="2"/>
              <a:buChar char="§"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0224" y="528436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2188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237</TotalTime>
  <Words>931</Words>
  <Application>Microsoft Office PowerPoint</Application>
  <PresentationFormat>Předvádění na obrazovce (4:3)</PresentationFormat>
  <Paragraphs>127</Paragraphs>
  <Slides>17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Vlnění</vt:lpstr>
      <vt:lpstr>Název školy: ZŠ Varnsdorf, Edisonova 2821, okres Děčín, příspěvková organizace Jazyk a jazyková komunikace, Anglický jazyk, Londýn Autor: Michaela Galbavá, DiS. Název materiálu:VY_22_INOVACE_22/I.SADA  Anotace: Prezentace je určena pro žáky II.stupně ZŠ, slouží k výkladu a opakování učiva LONDÝN Období: září – prosinec 2011</vt:lpstr>
      <vt:lpstr>  LONDON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Edisonova 2821, Varnsdorf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LONDON</dc:title>
  <dc:creator>Michaela Galbavá, DiS.</dc:creator>
  <cp:lastModifiedBy>dana</cp:lastModifiedBy>
  <cp:revision>30</cp:revision>
  <dcterms:created xsi:type="dcterms:W3CDTF">2011-10-14T13:22:45Z</dcterms:created>
  <dcterms:modified xsi:type="dcterms:W3CDTF">2012-03-10T11:56:30Z</dcterms:modified>
</cp:coreProperties>
</file>