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56" r:id="rId2"/>
    <p:sldId id="265" r:id="rId3"/>
    <p:sldId id="262" r:id="rId4"/>
    <p:sldId id="263" r:id="rId5"/>
    <p:sldId id="264" r:id="rId6"/>
    <p:sldId id="258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94" y="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  </a:t>
          </a:r>
          <a:r>
            <a:rPr lang="cs-CZ" dirty="0" smtClean="0"/>
            <a:t>Základní škola Dobříč</a:t>
          </a:r>
          <a:r>
            <a:rPr lang="cs-CZ" smtClean="0"/>
            <a:t>, </a:t>
          </a:r>
          <a:br>
            <a:rPr lang="cs-CZ" smtClean="0"/>
          </a:br>
          <a:r>
            <a:rPr lang="cs-CZ" smtClean="0"/>
            <a:t>okres </a:t>
          </a:r>
          <a:r>
            <a:rPr lang="cs-CZ" dirty="0" smtClean="0"/>
            <a:t>Plzeň - sever, příspěvková organizace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</a:t>
          </a:r>
          <a:r>
            <a:rPr lang="cs-CZ" smtClean="0"/>
            <a:t>Eva Procházková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 smtClean="0"/>
            <a:t>Název: </a:t>
          </a:r>
          <a:r>
            <a:rPr lang="cs-CZ" dirty="0" smtClean="0"/>
            <a:t>VY_32_INOVACE_16_Obiloviny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Obiloviny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/>
            <a:t>Číslo projektu</a:t>
          </a:r>
          <a:r>
            <a:rPr lang="cs-CZ" smtClean="0"/>
            <a:t>: CZ.1.07/1.4.00/21.2649</a:t>
          </a:r>
          <a:endParaRPr lang="cs-CZ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  </a:t>
          </a:r>
          <a:r>
            <a:rPr lang="cs-CZ" sz="1800" kern="1200" dirty="0" smtClean="0"/>
            <a:t>Základní škola Dobříč</a:t>
          </a:r>
          <a:r>
            <a:rPr lang="cs-CZ" sz="1800" kern="1200" smtClean="0"/>
            <a:t>, </a:t>
          </a:r>
          <a:br>
            <a:rPr lang="cs-CZ" sz="1800" kern="1200" smtClean="0"/>
          </a:br>
          <a:r>
            <a:rPr lang="cs-CZ" sz="1800" kern="1200" smtClean="0"/>
            <a:t>okres </a:t>
          </a:r>
          <a:r>
            <a:rPr lang="cs-CZ" sz="1800" kern="1200" dirty="0" smtClean="0"/>
            <a:t>Plzeň - sever, příspěvková organizace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</a:t>
          </a:r>
          <a:r>
            <a:rPr lang="cs-CZ" sz="1800" kern="1200" smtClean="0"/>
            <a:t>Eva Procházková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Název: </a:t>
          </a:r>
          <a:r>
            <a:rPr lang="cs-CZ" sz="1800" kern="1200" dirty="0" smtClean="0"/>
            <a:t>VY_32_INOVACE_16_Obiloviny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Obiloviny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/>
            <a:t>Číslo projektu</a:t>
          </a:r>
          <a:r>
            <a:rPr lang="cs-CZ" sz="1800" kern="1200" smtClean="0"/>
            <a:t>: CZ.1.07/1.4.00/21.2649</a:t>
          </a:r>
          <a:endParaRPr lang="cs-CZ" sz="1800" kern="120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90CEA8C-4BCE-4ED7-9B69-E970A9D800B4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2EAC327-D8D9-4144-9BF6-F3177C8DF0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5642141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Slouží k výkladu nového učiva.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EAC327-D8D9-4144-9BF6-F3177C8DF079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552256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Slouží k výkladu nového učiva.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EAC327-D8D9-4144-9BF6-F3177C8DF079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6983595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Slouží jako</a:t>
            </a:r>
            <a:r>
              <a:rPr lang="cs-CZ" baseline="0" dirty="0" smtClean="0"/>
              <a:t> společná práce žáků s učitelem </a:t>
            </a:r>
            <a:r>
              <a:rPr lang="cs-CZ" dirty="0" smtClean="0"/>
              <a:t>nebo</a:t>
            </a:r>
            <a:r>
              <a:rPr lang="cs-CZ" baseline="0" dirty="0" smtClean="0"/>
              <a:t> jako samostatná práce do sešitů.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EAC327-D8D9-4144-9BF6-F3177C8DF079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296497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12985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99991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85963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59324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94511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26339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1801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19038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91372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35312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70189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883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wmf"/><Relationship Id="rId5" Type="http://schemas.openxmlformats.org/officeDocument/2006/relationships/image" Target="../media/image4.jpeg"/><Relationship Id="rId4" Type="http://schemas.openxmlformats.org/officeDocument/2006/relationships/image" Target="../media/image3.wmf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wmf"/><Relationship Id="rId13" Type="http://schemas.openxmlformats.org/officeDocument/2006/relationships/image" Target="../media/image16.wmf"/><Relationship Id="rId3" Type="http://schemas.openxmlformats.org/officeDocument/2006/relationships/image" Target="../media/image6.wmf"/><Relationship Id="rId7" Type="http://schemas.openxmlformats.org/officeDocument/2006/relationships/image" Target="../media/image10.wmf"/><Relationship Id="rId12" Type="http://schemas.openxmlformats.org/officeDocument/2006/relationships/image" Target="../media/image15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wmf"/><Relationship Id="rId11" Type="http://schemas.openxmlformats.org/officeDocument/2006/relationships/image" Target="../media/image14.wmf"/><Relationship Id="rId5" Type="http://schemas.openxmlformats.org/officeDocument/2006/relationships/image" Target="../media/image8.wmf"/><Relationship Id="rId15" Type="http://schemas.openxmlformats.org/officeDocument/2006/relationships/image" Target="../media/image18.wmf"/><Relationship Id="rId10" Type="http://schemas.openxmlformats.org/officeDocument/2006/relationships/image" Target="../media/image13.wmf"/><Relationship Id="rId4" Type="http://schemas.openxmlformats.org/officeDocument/2006/relationships/image" Target="../media/image7.wmf"/><Relationship Id="rId9" Type="http://schemas.openxmlformats.org/officeDocument/2006/relationships/image" Target="../media/image12.wmf"/><Relationship Id="rId14" Type="http://schemas.openxmlformats.org/officeDocument/2006/relationships/image" Target="../media/image17.wmf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68464968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Zástupný symbol pro obsah 2"/>
          <p:cNvSpPr>
            <a:spLocks noGrp="1"/>
          </p:cNvSpPr>
          <p:nvPr/>
        </p:nvSpPr>
        <p:spPr>
          <a:xfrm>
            <a:off x="457200" y="1166019"/>
            <a:ext cx="8229600" cy="507129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dirty="0" smtClean="0"/>
              <a:t>  </a:t>
            </a:r>
            <a:endParaRPr lang="cs-CZ" dirty="0"/>
          </a:p>
          <a:p>
            <a:endParaRPr lang="cs-CZ" dirty="0"/>
          </a:p>
        </p:txBody>
      </p:sp>
      <p:sp>
        <p:nvSpPr>
          <p:cNvPr id="6" name="Zástupný symbol pro obsah 2"/>
          <p:cNvSpPr>
            <a:spLocks noGrp="1"/>
          </p:cNvSpPr>
          <p:nvPr/>
        </p:nvSpPr>
        <p:spPr>
          <a:xfrm>
            <a:off x="611560" y="1556792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Materiál je určený pro žáky 4. ročníku, pro výuku </a:t>
            </a:r>
            <a:r>
              <a:rPr lang="cs-CZ" sz="2800" dirty="0" smtClean="0"/>
              <a:t>přírodovědy.</a:t>
            </a:r>
            <a:endParaRPr lang="cs-CZ" sz="2800" dirty="0" smtClean="0"/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Prezentace na interaktivní </a:t>
            </a:r>
            <a:r>
              <a:rPr lang="cs-CZ" sz="2800" dirty="0" smtClean="0"/>
              <a:t>tabuli.</a:t>
            </a:r>
            <a:endParaRPr lang="cs-CZ" sz="2800" dirty="0" smtClean="0"/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První část je určena pro opakování učiva , další část lze využít pro samostatnou práci </a:t>
            </a:r>
            <a:r>
              <a:rPr lang="cs-CZ" sz="2800" dirty="0" smtClean="0"/>
              <a:t>žáků.</a:t>
            </a:r>
            <a:endParaRPr lang="cs-CZ" sz="2800" dirty="0" smtClean="0"/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Pomůcky: interaktivní pero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Inovace: </a:t>
            </a:r>
            <a:r>
              <a:rPr lang="cs-CZ" sz="2800" dirty="0" smtClean="0"/>
              <a:t>Interaktivní </a:t>
            </a:r>
            <a:r>
              <a:rPr lang="cs-CZ" sz="2800" dirty="0" smtClean="0"/>
              <a:t>způsob </a:t>
            </a:r>
            <a:r>
              <a:rPr lang="cs-CZ" sz="2800" dirty="0" smtClean="0"/>
              <a:t>učení.</a:t>
            </a:r>
            <a:endParaRPr lang="cs-CZ" sz="2800" dirty="0" smtClean="0"/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Metodické pokyny: </a:t>
            </a:r>
            <a:r>
              <a:rPr lang="cs-CZ" sz="2800" dirty="0" smtClean="0"/>
              <a:t>Žáci </a:t>
            </a:r>
            <a:r>
              <a:rPr lang="cs-CZ" sz="2800" dirty="0" smtClean="0"/>
              <a:t>jmenují výrobky z </a:t>
            </a:r>
            <a:r>
              <a:rPr lang="cs-CZ" sz="2800" dirty="0" smtClean="0"/>
              <a:t>obilovin.</a:t>
            </a:r>
            <a:endParaRPr lang="cs-CZ" sz="2800" dirty="0"/>
          </a:p>
          <a:p>
            <a:endParaRPr lang="cs-CZ" sz="280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30714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OBILOVINY</a:t>
            </a:r>
            <a:endParaRPr lang="cs-CZ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246" y="1556792"/>
            <a:ext cx="8229600" cy="4525963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000" dirty="0" smtClean="0"/>
              <a:t>Obiloviny byly původně trávy. Postupně je člověk začal pěstovat pro zrno.</a:t>
            </a:r>
          </a:p>
          <a:p>
            <a:pPr>
              <a:buFont typeface="Wingdings" pitchFamily="2" charset="2"/>
              <a:buChar char="Ø"/>
            </a:pPr>
            <a:r>
              <a:rPr lang="cs-CZ" sz="2000" dirty="0" smtClean="0"/>
              <a:t>U nás se pěstují tyto obiloviny: pšenice, žito, ječmen, oves a kukuřice.</a:t>
            </a:r>
          </a:p>
          <a:p>
            <a:pPr>
              <a:buFont typeface="Wingdings" pitchFamily="2" charset="2"/>
              <a:buChar char="Ø"/>
            </a:pPr>
            <a:r>
              <a:rPr lang="cs-CZ" sz="2000" dirty="0" smtClean="0"/>
              <a:t>Obilná zrna obsahují škrob, který je důležitou složkou naší potravy.</a:t>
            </a:r>
          </a:p>
          <a:p>
            <a:pPr>
              <a:buFont typeface="Wingdings" pitchFamily="2" charset="2"/>
              <a:buChar char="Ø"/>
            </a:pPr>
            <a:r>
              <a:rPr lang="cs-CZ" sz="2000" dirty="0" smtClean="0"/>
              <a:t>Obilí vyrůstá na stéble, které je zpevněné kolínky.</a:t>
            </a:r>
          </a:p>
          <a:p>
            <a:pPr>
              <a:buFont typeface="Wingdings" pitchFamily="2" charset="2"/>
              <a:buChar char="Ø"/>
            </a:pPr>
            <a:r>
              <a:rPr lang="cs-CZ" sz="2000" dirty="0" smtClean="0"/>
              <a:t>Obilí kvete na konci jara a na jeho konci vyrůstá klas.</a:t>
            </a:r>
          </a:p>
          <a:p>
            <a:pPr>
              <a:buFont typeface="Wingdings" pitchFamily="2" charset="2"/>
              <a:buChar char="Ø"/>
            </a:pPr>
            <a:r>
              <a:rPr lang="cs-CZ" sz="2000" dirty="0" smtClean="0"/>
              <a:t>Opylování neobstarává hmyz, ale vítr.</a:t>
            </a:r>
          </a:p>
          <a:p>
            <a:pPr>
              <a:buFont typeface="Wingdings" pitchFamily="2" charset="2"/>
              <a:buChar char="Ø"/>
            </a:pPr>
            <a:r>
              <a:rPr lang="cs-CZ" sz="2000" dirty="0" smtClean="0"/>
              <a:t>Zralé obilné klasy suše praskají.</a:t>
            </a:r>
          </a:p>
          <a:p>
            <a:pPr>
              <a:buFont typeface="Wingdings" pitchFamily="2" charset="2"/>
              <a:buChar char="Ø"/>
            </a:pPr>
            <a:r>
              <a:rPr lang="cs-CZ" sz="2000" dirty="0" smtClean="0"/>
              <a:t>Sklizeň obilí se nazývá žně .</a:t>
            </a:r>
          </a:p>
          <a:p>
            <a:pPr>
              <a:buFont typeface="Wingdings" pitchFamily="2" charset="2"/>
              <a:buChar char="Ø"/>
            </a:pPr>
            <a:r>
              <a:rPr lang="cs-CZ" sz="2000" dirty="0" smtClean="0"/>
              <a:t>Dnes se obilí sklízí kombajny.</a:t>
            </a:r>
            <a:endParaRPr lang="cs-CZ" sz="2000" dirty="0"/>
          </a:p>
        </p:txBody>
      </p:sp>
      <p:pic>
        <p:nvPicPr>
          <p:cNvPr id="1026" name="Picture 2" descr="C:\Users\ProchazkovaE\AppData\Local\Microsoft\Windows\Temporary Internet Files\Content.IE5\OJV14C8I\MP900227703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11153" y="4631921"/>
            <a:ext cx="3106974" cy="20298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ProchazkovaE\AppData\Local\Microsoft\Windows\Temporary Internet Files\Content.IE5\JDMGALS6\MC90023119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72427" y="4932598"/>
            <a:ext cx="1647061" cy="17292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ProchazkovaE\AppData\Local\Microsoft\Windows\Temporary Internet Files\Content.IE5\O5OWQL3P\MP900427755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7541" y="4260125"/>
            <a:ext cx="1595582" cy="23922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ProchazkovaE\AppData\Local\Microsoft\Windows\Temporary Internet Files\Content.IE5\O5OWQL3P\MC900149870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5143289"/>
            <a:ext cx="1688115" cy="14278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132140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2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7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2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4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Užitek z obilovin</a:t>
            </a:r>
            <a:endParaRPr lang="cs-CZ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Ø"/>
            </a:pPr>
            <a:r>
              <a:rPr lang="cs-CZ" sz="2400" dirty="0" smtClean="0"/>
              <a:t>Mouka : </a:t>
            </a:r>
            <a:r>
              <a:rPr lang="cs-CZ" sz="2400" dirty="0" smtClean="0">
                <a:solidFill>
                  <a:schemeClr val="accent4">
                    <a:lumMod val="60000"/>
                    <a:lumOff val="40000"/>
                  </a:schemeClr>
                </a:solidFill>
              </a:rPr>
              <a:t>pšeničná</a:t>
            </a: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>
                <a:solidFill>
                  <a:schemeClr val="accent4">
                    <a:lumMod val="60000"/>
                    <a:lumOff val="40000"/>
                  </a:schemeClr>
                </a:solidFill>
              </a:rPr>
              <a:t>                žitná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/>
              <a:t>Pšeničná mouka: </a:t>
            </a:r>
            <a:r>
              <a:rPr lang="cs-CZ" sz="2400" dirty="0" smtClean="0">
                <a:solidFill>
                  <a:schemeClr val="accent4">
                    <a:lumMod val="60000"/>
                    <a:lumOff val="40000"/>
                  </a:schemeClr>
                </a:solidFill>
              </a:rPr>
              <a:t>hladká</a:t>
            </a:r>
            <a:r>
              <a:rPr lang="cs-CZ" sz="2400" dirty="0" smtClean="0"/>
              <a:t> ( pečivo,  chleba, sušenky, oplatky …)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                             </a:t>
            </a:r>
            <a:r>
              <a:rPr lang="cs-CZ" sz="2400" dirty="0" smtClean="0">
                <a:solidFill>
                  <a:schemeClr val="accent4">
                    <a:lumMod val="60000"/>
                    <a:lumOff val="40000"/>
                  </a:schemeClr>
                </a:solidFill>
              </a:rPr>
              <a:t>polohrubá 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                             </a:t>
            </a:r>
            <a:r>
              <a:rPr lang="cs-CZ" sz="2400" dirty="0" smtClean="0">
                <a:solidFill>
                  <a:schemeClr val="accent4">
                    <a:lumMod val="60000"/>
                    <a:lumOff val="40000"/>
                  </a:schemeClr>
                </a:solidFill>
              </a:rPr>
              <a:t>hrubá </a:t>
            </a:r>
            <a:r>
              <a:rPr lang="cs-CZ" sz="2400" dirty="0" smtClean="0"/>
              <a:t>( vaření )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/>
              <a:t>Žitná mouka : </a:t>
            </a:r>
            <a:r>
              <a:rPr lang="cs-CZ" sz="2400" dirty="0" smtClean="0">
                <a:solidFill>
                  <a:schemeClr val="accent4">
                    <a:lumMod val="60000"/>
                    <a:lumOff val="40000"/>
                  </a:schemeClr>
                </a:solidFill>
              </a:rPr>
              <a:t>chleba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/>
              <a:t>Další obilné výrobky : </a:t>
            </a:r>
            <a:r>
              <a:rPr lang="cs-CZ" sz="2400" dirty="0" smtClean="0">
                <a:solidFill>
                  <a:schemeClr val="accent4">
                    <a:lumMod val="60000"/>
                    <a:lumOff val="40000"/>
                  </a:schemeClr>
                </a:solidFill>
              </a:rPr>
              <a:t>kroupy, krupice, dětská krupička, </a:t>
            </a:r>
            <a:r>
              <a:rPr lang="cs-CZ" sz="2400" dirty="0" err="1" smtClean="0">
                <a:solidFill>
                  <a:schemeClr val="accent4">
                    <a:lumMod val="60000"/>
                    <a:lumOff val="40000"/>
                  </a:schemeClr>
                </a:solidFill>
              </a:rPr>
              <a:t>jáhly</a:t>
            </a:r>
            <a:r>
              <a:rPr lang="cs-CZ" sz="2400" dirty="0" smtClean="0">
                <a:solidFill>
                  <a:schemeClr val="accent4">
                    <a:lumMod val="60000"/>
                    <a:lumOff val="40000"/>
                  </a:schemeClr>
                </a:solidFill>
              </a:rPr>
              <a:t> (oloupané proso), ovesné vločky, kukuřičné lupínky, popcorn,..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 </a:t>
            </a:r>
          </a:p>
          <a:p>
            <a:pPr marL="0" indent="0">
              <a:buNone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1038585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dirty="0" smtClean="0"/>
              <a:t>Pojmenuj tyto výrobky</a:t>
            </a:r>
            <a:endParaRPr lang="cs-CZ" dirty="0"/>
          </a:p>
        </p:txBody>
      </p:sp>
      <p:pic>
        <p:nvPicPr>
          <p:cNvPr id="3075" name="Picture 3" descr="C:\Users\ProchazkovaE\AppData\Local\Microsoft\Windows\Temporary Internet Files\Content.IE5\MMHF5AC4\MC90021552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9567" y="2887561"/>
            <a:ext cx="2082715" cy="9238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ProchazkovaE\AppData\Local\Microsoft\Windows\Temporary Internet Files\Content.IE5\JDMGALS6\MC90041295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3161" y="2610698"/>
            <a:ext cx="2701450" cy="20575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ProchazkovaE\AppData\Local\Microsoft\Windows\Temporary Internet Files\Content.IE5\TLWFA20Q\MC90035143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68344" y="4738390"/>
            <a:ext cx="1278048" cy="17850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ProchazkovaE\AppData\Local\Microsoft\Windows\Temporary Internet Files\Content.IE5\OJV14C8I\MC90019896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4976702"/>
            <a:ext cx="1767320" cy="15218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C:\Users\ProchazkovaE\AppData\Local\Microsoft\Windows\Temporary Internet Files\Content.IE5\JDMGALS6\MC900290043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97033" y="5415163"/>
            <a:ext cx="1225236" cy="10833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1" name="Picture 9" descr="C:\Users\ProchazkovaE\AppData\Local\Microsoft\Windows\Temporary Internet Files\Content.IE5\TN3PGN12\MC900344009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09142" y="3363370"/>
            <a:ext cx="1714500" cy="13048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2" name="Picture 10" descr="C:\Users\ProchazkovaE\AppData\Local\Microsoft\Windows\Temporary Internet Files\Content.IE5\OJV14C8I\MC900412434[1].wmf"/>
          <p:cNvPicPr>
            <a:picLocks noGrp="1" noChangeAspect="1" noChangeArrowheads="1"/>
          </p:cNvPicPr>
          <p:nvPr>
            <p:ph idx="1"/>
          </p:nvPr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9567" y="582584"/>
            <a:ext cx="1996194" cy="16885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3" name="Picture 11" descr="C:\Users\ProchazkovaE\AppData\Local\Microsoft\Windows\Temporary Internet Files\Content.IE5\TLWFA20Q\MC900112786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58568" y="5095616"/>
            <a:ext cx="1935803" cy="15266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4" name="Picture 12" descr="C:\Users\ProchazkovaE\AppData\Local\Microsoft\Windows\Temporary Internet Files\Content.IE5\OJV14C8I\MC900348857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08946" y="1515869"/>
            <a:ext cx="1502612" cy="14854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5" name="Picture 13" descr="C:\Users\ProchazkovaE\AppData\Local\Microsoft\Windows\Temporary Internet Files\Content.IE5\TN3PGN12\MP900431257[1].jpg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13145" y="808597"/>
            <a:ext cx="1257176" cy="16420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6" name="Picture 14" descr="C:\Users\ProchazkovaE\AppData\Local\Microsoft\Windows\Temporary Internet Files\Content.IE5\R6TMH8UR\MC900290270[1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221" y="4407566"/>
            <a:ext cx="1394173" cy="17360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7" name="Picture 15" descr="C:\Users\ProchazkovaE\AppData\Local\Microsoft\Windows\Temporary Internet Files\Content.IE5\O5OWQL3P\MC900215949[1].wmf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6313" y="1629610"/>
            <a:ext cx="1699959" cy="12579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8" name="Picture 16" descr="C:\Users\ProchazkovaE\AppData\Local\Microsoft\Windows\Temporary Internet Files\Content.IE5\O5OWQL3P\MC900346809[1].wmf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05996" y="3633983"/>
            <a:ext cx="1547165" cy="15471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166524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0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0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08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0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0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0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0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0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0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0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308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0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308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308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308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30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http://microsoft.com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210</TotalTime>
  <Words>211</Words>
  <Application>Microsoft Office PowerPoint</Application>
  <PresentationFormat>Předvádění na obrazovce (4:3)</PresentationFormat>
  <Paragraphs>42</Paragraphs>
  <Slides>6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Anotace</vt:lpstr>
      <vt:lpstr>OBILOVINY</vt:lpstr>
      <vt:lpstr>Užitek z obilovin</vt:lpstr>
      <vt:lpstr>Pojmenuj tyto výrobky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Učitel</cp:lastModifiedBy>
  <cp:revision>36</cp:revision>
  <dcterms:created xsi:type="dcterms:W3CDTF">2011-08-21T15:31:45Z</dcterms:created>
  <dcterms:modified xsi:type="dcterms:W3CDTF">2012-03-09T19:45:31Z</dcterms:modified>
</cp:coreProperties>
</file>