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1" r:id="rId4"/>
    <p:sldId id="273" r:id="rId5"/>
    <p:sldId id="272" r:id="rId6"/>
    <p:sldId id="27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Činný, jalový a zdánlivý výkon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měřením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3888432" cy="561662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cs-CZ" sz="16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Zadání</a:t>
            </a:r>
          </a:p>
          <a:p>
            <a:pPr algn="just">
              <a:lnSpc>
                <a:spcPct val="220000"/>
              </a:lnSpc>
            </a:pPr>
            <a:r>
              <a:rPr lang="cs-CZ" sz="1400" dirty="0">
                <a:solidFill>
                  <a:srgbClr val="002060"/>
                </a:solidFill>
                <a:latin typeface="+mj-lt"/>
              </a:rPr>
              <a:t>Na sériovém obvodu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RL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a zjistěte hodnoty zdánlivého, činného a jalového výkonu. Proveďte teoretický rozbor úlohy a výpočtem ověřte naměřené hodnoty. Měření proveďte při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frekvencích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v rozsahu od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10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Hz do </a:t>
            </a: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1000 </a:t>
            </a:r>
            <a:r>
              <a:rPr lang="cs-CZ" sz="1400" dirty="0">
                <a:solidFill>
                  <a:srgbClr val="002060"/>
                </a:solidFill>
                <a:latin typeface="+mj-lt"/>
              </a:rPr>
              <a:t>Hz a úlohu doplňte vhodnými grafy. </a:t>
            </a:r>
            <a:endParaRPr lang="cs-CZ" sz="1400" dirty="0" smtClean="0">
              <a:solidFill>
                <a:srgbClr val="002060"/>
              </a:solidFill>
              <a:latin typeface="+mj-lt"/>
            </a:endParaRPr>
          </a:p>
          <a:p>
            <a:pPr algn="just">
              <a:lnSpc>
                <a:spcPct val="22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Hodnota rezistoru je </a:t>
            </a:r>
            <a:r>
              <a:rPr lang="cs-CZ" sz="1400" dirty="0" smtClean="0">
                <a:solidFill>
                  <a:srgbClr val="002060"/>
                </a:solidFill>
              </a:rPr>
              <a:t>1000 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,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indukčnost cívky je 1 H, </a:t>
            </a:r>
            <a:r>
              <a:rPr lang="cs-CZ" sz="1400" dirty="0" smtClean="0">
                <a:solidFill>
                  <a:srgbClr val="002060"/>
                </a:solidFill>
              </a:rPr>
              <a:t>zdroj nastavte amplitudu napětí na hodnotu 5 V.  </a:t>
            </a:r>
          </a:p>
          <a:p>
            <a:pPr algn="just">
              <a:lnSpc>
                <a:spcPct val="22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Vypočtěte velikost odporu, </a:t>
            </a:r>
            <a:r>
              <a:rPr lang="cs-CZ" sz="1400" dirty="0" smtClean="0">
                <a:solidFill>
                  <a:srgbClr val="002060"/>
                </a:solidFill>
              </a:rPr>
              <a:t>indukční </a:t>
            </a:r>
            <a:r>
              <a:rPr lang="cs-CZ" sz="1400" dirty="0" smtClean="0">
                <a:solidFill>
                  <a:srgbClr val="002060"/>
                </a:solidFill>
              </a:rPr>
              <a:t>reaktance a impedance pro všechny hodnoty frekvence a z těchto hodnot vypočtěte požadované  hodnoty výkonů podle následujících vztahů: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latin typeface="+mj-lt"/>
              </a:rPr>
              <a:t>	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P = R.I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	Q = 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X</a:t>
            </a:r>
            <a:r>
              <a:rPr lang="cs-CZ" sz="1400" b="1" baseline="-25000" dirty="0" smtClean="0">
                <a:solidFill>
                  <a:srgbClr val="002060"/>
                </a:solidFill>
                <a:latin typeface="+mj-lt"/>
              </a:rPr>
              <a:t>L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  <a:r>
              <a:rPr lang="cs-CZ" sz="1400" b="1" dirty="0" smtClean="0">
                <a:solidFill>
                  <a:srgbClr val="002060"/>
                </a:solidFill>
                <a:latin typeface="+mj-lt"/>
              </a:rPr>
              <a:t>	Z = Z.I</a:t>
            </a:r>
            <a:r>
              <a:rPr lang="cs-CZ" sz="1400" b="1" baseline="30000" dirty="0" smtClean="0">
                <a:solidFill>
                  <a:srgbClr val="002060"/>
                </a:solidFill>
                <a:latin typeface="+mj-lt"/>
              </a:rPr>
              <a:t>2</a:t>
            </a:r>
          </a:p>
          <a:p>
            <a:pPr algn="just">
              <a:lnSpc>
                <a:spcPct val="150000"/>
              </a:lnSpc>
            </a:pPr>
            <a:r>
              <a:rPr lang="cs-CZ" sz="1400" dirty="0">
                <a:solidFill>
                  <a:srgbClr val="002060"/>
                </a:solidFill>
              </a:rPr>
              <a:t>Výsledky sestavte do přehledné tabulky.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1400" b="1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539552" y="692696"/>
                <a:ext cx="3024337" cy="56968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Řešení</a:t>
                </a:r>
              </a:p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r>
                  <a:rPr lang="cs-CZ" sz="1100" dirty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Výsledky výpočtu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sestavíme do tabulky, kde postupně vypočteme hodnoty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X</a:t>
                </a:r>
                <a:r>
                  <a:rPr lang="cs-CZ" sz="1100" baseline="-250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L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a Z, velikost odporu rezistoru je stejná – není závislá na frekvenci. Pro výpočet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indukční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reaktance a impedance použijeme vztahy:</a:t>
                </a: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𝑿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𝑪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.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𝝅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.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𝒇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.</m:t>
                      </m:r>
                      <m:r>
                        <a:rPr lang="cs-CZ" sz="14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𝑳</m:t>
                      </m:r>
                    </m:oMath>
                  </m:oMathPara>
                </a14:m>
                <a:endParaRPr lang="cs-CZ" sz="1400" b="1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𝒁</m:t>
                      </m:r>
                      <m:r>
                        <a:rPr lang="cs-CZ" sz="1600" b="1" i="1" smtClean="0">
                          <a:solidFill>
                            <a:srgbClr val="002060"/>
                          </a:solidFill>
                          <a:latin typeface="Cambria Math"/>
                          <a:cs typeface="Arial" pitchFamily="34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16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 smtClean="0">
                              <a:solidFill>
                                <a:srgbClr val="002060"/>
                              </a:solidFill>
                              <a:latin typeface="Cambria Math"/>
                              <a:cs typeface="Arial" pitchFamily="34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SupPr>
                            <m:e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𝑿</m:t>
                              </m:r>
                              <m:r>
                                <a:rPr lang="cs-CZ" sz="1600" b="1" i="1" baseline="-2500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𝑪</m:t>
                              </m:r>
                            </m:e>
                            <m:sub/>
                            <m:sup>
                              <m:r>
                                <a:rPr lang="cs-CZ" sz="1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cs-CZ" sz="1600" b="1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marL="171450" indent="-171450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Arial" pitchFamily="34" charset="0"/>
                  <a:buChar char="•"/>
                </a:pP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 výsledků sestavíme grafy, které ukazují závislost výkonů střídavého proudu  P, Q a S na frekvenci.</a:t>
                </a:r>
              </a:p>
              <a:p>
                <a:pPr marL="171450" indent="-171450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Arial" pitchFamily="34" charset="0"/>
                  <a:buChar char="•"/>
                </a:pP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 těchto grafů vidíme, že činný a zdánlivý výkon mají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opačnou – klesající tendenci. </a:t>
                </a:r>
                <a:r>
                  <a:rPr lang="cs-CZ" sz="1100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Jalový výkon roste do maxima a pak se snižuje a při rostoucí frekvenci se bude blížit nule.</a:t>
                </a:r>
              </a:p>
              <a:p>
                <a:pPr marL="265176" indent="-265176"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</a:pPr>
                <a:endParaRPr lang="cs-CZ" sz="1200" dirty="0" smtClean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  <a:p>
                <a:pPr algn="just">
                  <a:lnSpc>
                    <a:spcPct val="150000"/>
                  </a:lnSpc>
                  <a:spcBef>
                    <a:spcPts val="250"/>
                  </a:spcBef>
                  <a:buClr>
                    <a:schemeClr val="accent1"/>
                  </a:buClr>
                  <a:buSzPct val="80000"/>
                </a:pPr>
                <a:endParaRPr lang="cs-CZ" sz="1200" dirty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692696"/>
                <a:ext cx="3024337" cy="569688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716016" y="440949"/>
            <a:ext cx="26613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Tabulka vypočtených hodnot</a:t>
            </a:r>
            <a:endParaRPr lang="cs-CZ" sz="1200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717948"/>
            <a:ext cx="4451984" cy="5258847"/>
          </a:xfrm>
        </p:spPr>
      </p:pic>
    </p:spTree>
    <p:extLst>
      <p:ext uri="{BB962C8B-B14F-4D97-AF65-F5344CB8AC3E}">
        <p14:creationId xmlns:p14="http://schemas.microsoft.com/office/powerpoint/2010/main" val="179792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20688"/>
            <a:ext cx="8138313" cy="5201522"/>
          </a:xfrm>
        </p:spPr>
      </p:pic>
    </p:spTree>
    <p:extLst>
      <p:ext uri="{BB962C8B-B14F-4D97-AF65-F5344CB8AC3E}">
        <p14:creationId xmlns:p14="http://schemas.microsoft.com/office/powerpoint/2010/main" val="226166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7584" y="836712"/>
            <a:ext cx="7362463" cy="472440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200" b="1" dirty="0">
                <a:solidFill>
                  <a:srgbClr val="002060"/>
                </a:solidFill>
                <a:latin typeface="+mj-lt"/>
                <a:cs typeface="Arial" pitchFamily="34" charset="0"/>
              </a:rPr>
              <a:t>Měření obvodu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Výsledky, které byly zjištěny teoretickými výpočty ověřte měřením na daném obvodu, který je tvořen sériovým spojením rezistoru a </a:t>
            </a:r>
            <a:r>
              <a:rPr lang="cs-CZ" sz="1100" dirty="0" smtClean="0">
                <a:solidFill>
                  <a:srgbClr val="002060"/>
                </a:solidFill>
              </a:rPr>
              <a:t>cívky.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Měření činného, jalového i zdánlivého proveďte nepřímou metodou, měřením napětí na jednotlivých obvodových součástkách a proudu v obvodu při konstantní hodnotě napětí zdroje a při různých frekvencích.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Porovnejte naměřené hodnoty s teoretickými výpočty, výsledky sestavte do přehledných grafů.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Zjistěte při jaké frekvenci má daný obvod maximální hodnotu jalového výkonu.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>
                <a:solidFill>
                  <a:srgbClr val="002060"/>
                </a:solidFill>
              </a:rPr>
              <a:t>Porovnejte výsledky měření sériového obvodu RL s výsledky měření na sériovém obvodu RC.</a:t>
            </a:r>
            <a:endParaRPr lang="cs-CZ" sz="11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61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81642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jako </a:t>
            </a:r>
            <a:r>
              <a:rPr lang="cs-CZ" sz="2200" b="1" dirty="0" smtClean="0">
                <a:solidFill>
                  <a:srgbClr val="002060"/>
                </a:solidFill>
              </a:rPr>
              <a:t>praktické ověření teoretických poznatků kapitoly činný, jalový a zdánlivý výkon střídavého proudu, </a:t>
            </a:r>
            <a:r>
              <a:rPr lang="cs-CZ" sz="2200" b="1" dirty="0" smtClean="0">
                <a:solidFill>
                  <a:srgbClr val="002060"/>
                </a:solidFill>
              </a:rPr>
              <a:t>kde žáci využijí předchozích znalostí řešení obvodů střídavého proudu.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a naměřené hodnoty žáci zapíší do </a:t>
            </a:r>
            <a:r>
              <a:rPr lang="cs-CZ" sz="2200" b="1" dirty="0" smtClean="0">
                <a:solidFill>
                  <a:srgbClr val="002060"/>
                </a:solidFill>
              </a:rPr>
              <a:t>tabulky a zpracují do přehledných grafů. Výpočty a grafy provádějí v </a:t>
            </a:r>
            <a:r>
              <a:rPr lang="cs-CZ" sz="2200" b="1" smtClean="0">
                <a:solidFill>
                  <a:srgbClr val="002060"/>
                </a:solidFill>
              </a:rPr>
              <a:t>programu Excel. </a:t>
            </a:r>
            <a:r>
              <a:rPr lang="cs-CZ" sz="2200" b="1" dirty="0" smtClean="0">
                <a:solidFill>
                  <a:srgbClr val="002060"/>
                </a:solidFill>
              </a:rPr>
              <a:t>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Diagramy proudů si žáci zobrazí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2165</TotalTime>
  <Words>447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Činný, jalový a zdánlivý výkon střídavého proudu 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163</cp:revision>
  <dcterms:created xsi:type="dcterms:W3CDTF">2012-04-15T15:58:10Z</dcterms:created>
  <dcterms:modified xsi:type="dcterms:W3CDTF">2012-11-29T18:28:40Z</dcterms:modified>
</cp:coreProperties>
</file>