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174" y="8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AA67B-AE2B-4103-9F8D-F3A2A7E05C47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A297D-D3EC-48C1-9B54-E677F83723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5BF9D-44A6-4AB3-88D0-24701CC16470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529FB-6369-403B-B33C-B8F7F5AD2B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2D162-DA36-41A4-B627-451B093A3D36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6ECE4-1C2D-47FD-AB07-DF7A3DD07A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100CCB-2601-4E47-A549-C015FEB3F770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C85DA7-5AAF-472C-8B89-33755489EF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E6C86F-7D53-4512-A92D-C42207C1132D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195D4-0EC9-4F3A-A7C2-3B03018583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1478E9-653A-4100-8C5A-124E0F4562B1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6CC15-2FE6-4AB2-B864-AA3001062F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1313A-47E3-4728-B770-AB1ADB3D2B8B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554894-94DD-4756-8475-0C66B205B7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C8C77-3C4B-4FAD-9C8A-60BA830D7802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185C8-DA8E-44CB-AB92-3192795C3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A18B2-6FBA-453F-AD82-19986C929CEC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73FF6-A4FD-4952-ABDB-B4E336FBB5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D44C4-173E-440C-A8D1-2F33F9D57273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51379-66A1-41D8-A9C5-46EFA5B66B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D5958-E4A2-4E70-85AD-80F5CF75E143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D1F97-E6E3-435E-A989-4871AAF434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34B0DD5-850C-4728-8967-342D053D7A36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F7BB958-8187-4386-B1AB-0DB32A99B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Název </a:t>
            </a:r>
            <a:r>
              <a:rPr lang="cs-CZ" sz="2000" dirty="0" err="1" smtClean="0"/>
              <a:t>DUMu</a:t>
            </a:r>
            <a:r>
              <a:rPr lang="cs-CZ" sz="2000" dirty="0" smtClean="0"/>
              <a:t>:</a:t>
            </a:r>
            <a:r>
              <a:rPr lang="cs-CZ" sz="1800" dirty="0" smtClean="0"/>
              <a:t>VY_22_INOVACE_04_6_HS 2 FOOD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Číslo skupiny: 1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</a:t>
            </a:r>
            <a:r>
              <a:rPr lang="cs-CZ" sz="1600" dirty="0" smtClean="0"/>
              <a:t>Jazyk a jazyková komunikace/ Anglický jazyk/  FOOD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učebního materiálu: interaktivní tabule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na interaktivní tabuli opakují slovní zásobu  FOOD. Přiřazují názvy k obrázkům. Odpovídají na zadanou otázku – nejdříve společně, pak ve dvojicích.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	Na závěr ústní překlad, následuje kontrola a společné čtení vět.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IV. A 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27. 11. 2012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 Sb.), tj. že k uvedeným účelům může být kýmkoliv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27. 11. 2012		Podpis: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fruit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24908" y="4225628"/>
            <a:ext cx="2410828" cy="38933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milan rejzl\Local Settings\Temporary Internet Files\Content.IE5\77NQ5SFJ\MP9004486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88840"/>
            <a:ext cx="2232248" cy="1674186"/>
          </a:xfrm>
          <a:prstGeom prst="rect">
            <a:avLst/>
          </a:prstGeom>
          <a:noFill/>
        </p:spPr>
      </p:pic>
      <p:pic>
        <p:nvPicPr>
          <p:cNvPr id="1027" name="Picture 3" descr="C:\Documents and Settings\milan rejzl\Local Settings\Temporary Internet Files\Content.IE5\AMN3OJ20\MP9004140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268760"/>
            <a:ext cx="1901953" cy="2664296"/>
          </a:xfrm>
          <a:prstGeom prst="rect">
            <a:avLst/>
          </a:prstGeom>
          <a:noFill/>
        </p:spPr>
      </p:pic>
      <p:pic>
        <p:nvPicPr>
          <p:cNvPr id="1028" name="Picture 4" descr="C:\Documents and Settings\milan rejzl\Local Settings\Temporary Internet Files\Content.IE5\77NQ5SFJ\MC90044172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628800"/>
            <a:ext cx="2235696" cy="2235696"/>
          </a:xfrm>
          <a:prstGeom prst="rect">
            <a:avLst/>
          </a:prstGeom>
          <a:noFill/>
        </p:spPr>
      </p:pic>
      <p:pic>
        <p:nvPicPr>
          <p:cNvPr id="1029" name="Picture 5" descr="C:\Documents and Settings\milan rejzl\Local Settings\Temporary Internet Files\Content.IE5\AMN3OJ20\MC90044171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789040"/>
            <a:ext cx="2160240" cy="2160240"/>
          </a:xfrm>
          <a:prstGeom prst="rect">
            <a:avLst/>
          </a:prstGeom>
          <a:noFill/>
        </p:spPr>
      </p:pic>
      <p:pic>
        <p:nvPicPr>
          <p:cNvPr id="1030" name="Picture 6" descr="C:\Documents and Settings\milan rejzl\Local Settings\Temporary Internet Files\Content.IE5\77NQ5SFJ\MC900441744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501008"/>
            <a:ext cx="2808312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Documents and Settings\milan rejzl\Local Settings\Temporary Internet Files\Content.IE5\L2DCD3WU\MC90044177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844824"/>
            <a:ext cx="2307704" cy="2307704"/>
          </a:xfrm>
          <a:prstGeom prst="rect">
            <a:avLst/>
          </a:prstGeom>
          <a:noFill/>
        </p:spPr>
      </p:pic>
      <p:pic>
        <p:nvPicPr>
          <p:cNvPr id="2052" name="Picture 4" descr="C:\Documents and Settings\milan rejzl\Local Settings\Temporary Internet Files\Content.IE5\SSEBVO22\MC9002321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204864"/>
            <a:ext cx="1848660" cy="1018534"/>
          </a:xfrm>
          <a:prstGeom prst="rect">
            <a:avLst/>
          </a:prstGeom>
          <a:noFill/>
        </p:spPr>
      </p:pic>
      <p:pic>
        <p:nvPicPr>
          <p:cNvPr id="2053" name="Picture 5" descr="C:\Documents and Settings\milan rejzl\Local Settings\Temporary Internet Files\Content.IE5\AMN3OJ20\MC900441776[1].pn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3933056"/>
            <a:ext cx="2235696" cy="2235696"/>
          </a:xfrm>
          <a:prstGeom prst="rect">
            <a:avLst/>
          </a:prstGeom>
          <a:noFill/>
        </p:spPr>
      </p:pic>
      <p:pic>
        <p:nvPicPr>
          <p:cNvPr id="2054" name="Picture 6" descr="C:\Documents and Settings\milan rejzl\Local Settings\Temporary Internet Files\Content.IE5\77NQ5SFJ\MP90044848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988840"/>
            <a:ext cx="2880320" cy="1920213"/>
          </a:xfrm>
          <a:prstGeom prst="rect">
            <a:avLst/>
          </a:prstGeom>
          <a:noFill/>
        </p:spPr>
      </p:pic>
      <p:pic>
        <p:nvPicPr>
          <p:cNvPr id="2055" name="Picture 7" descr="C:\Documents and Settings\milan rejzl\Local Settings\Temporary Internet Files\Content.IE5\L2DCD3WU\MP90044864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4005064"/>
            <a:ext cx="3672408" cy="23730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4" name="Picture 2" descr="C:\Documents and Settings\milan rejzl\Local Settings\Temporary Internet Files\Content.IE5\SSEBVO22\MC90008468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30229" y="1901327"/>
            <a:ext cx="3397755" cy="1527673"/>
          </a:xfrm>
          <a:prstGeom prst="rect">
            <a:avLst/>
          </a:prstGeom>
          <a:noFill/>
        </p:spPr>
      </p:pic>
      <p:pic>
        <p:nvPicPr>
          <p:cNvPr id="3076" name="Picture 4" descr="C:\Documents and Settings\milan rejzl\Local Settings\Temporary Internet Files\Content.IE5\AMN3OJ20\MC9002157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556792"/>
            <a:ext cx="2802048" cy="1896701"/>
          </a:xfrm>
          <a:prstGeom prst="rect">
            <a:avLst/>
          </a:prstGeom>
          <a:noFill/>
        </p:spPr>
      </p:pic>
      <p:pic>
        <p:nvPicPr>
          <p:cNvPr id="3077" name="Picture 5" descr="C:\Documents and Settings\milan rejzl\Local Settings\Temporary Internet Files\Content.IE5\AMN3OJ20\MP90043866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717032"/>
            <a:ext cx="3132348" cy="2088232"/>
          </a:xfrm>
          <a:prstGeom prst="rect">
            <a:avLst/>
          </a:prstGeom>
          <a:noFill/>
        </p:spPr>
      </p:pic>
      <p:pic>
        <p:nvPicPr>
          <p:cNvPr id="3079" name="Picture 7" descr="C:\Documents and Settings\milan rejzl\Local Settings\Temporary Internet Files\Content.IE5\SSEBVO22\MC90043627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3645024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YOU EAT THIS ?</a:t>
            </a:r>
            <a:endParaRPr lang="cs-CZ" dirty="0"/>
          </a:p>
        </p:txBody>
      </p:sp>
      <p:pic>
        <p:nvPicPr>
          <p:cNvPr id="4098" name="Picture 2" descr="C:\Documents and Settings\milan rejzl\Local Settings\Temporary Internet Files\Content.IE5\77NQ5SFJ\MP9004025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84784"/>
            <a:ext cx="2664296" cy="2664296"/>
          </a:xfrm>
          <a:prstGeom prst="rect">
            <a:avLst/>
          </a:prstGeom>
          <a:noFill/>
        </p:spPr>
      </p:pic>
      <p:pic>
        <p:nvPicPr>
          <p:cNvPr id="4099" name="Picture 3" descr="C:\Documents and Settings\milan rejzl\Local Settings\Temporary Internet Files\Content.IE5\77NQ5SFJ\MP90040060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340768"/>
            <a:ext cx="2113747" cy="2642829"/>
          </a:xfrm>
          <a:prstGeom prst="rect">
            <a:avLst/>
          </a:prstGeom>
          <a:noFill/>
        </p:spPr>
      </p:pic>
      <p:pic>
        <p:nvPicPr>
          <p:cNvPr id="4101" name="Picture 5" descr="C:\Documents and Settings\milan rejzl\Local Settings\Temporary Internet Files\Content.IE5\1BDXUBOG\MC9000883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340768"/>
            <a:ext cx="2804354" cy="1227358"/>
          </a:xfrm>
          <a:prstGeom prst="rect">
            <a:avLst/>
          </a:prstGeom>
          <a:noFill/>
        </p:spPr>
      </p:pic>
      <p:pic>
        <p:nvPicPr>
          <p:cNvPr id="4102" name="Picture 6" descr="C:\Documents and Settings\milan rejzl\Local Settings\Temporary Internet Files\Content.IE5\BB26OS7N\MP90044850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4221088"/>
            <a:ext cx="3767662" cy="2027513"/>
          </a:xfrm>
          <a:prstGeom prst="rect">
            <a:avLst/>
          </a:prstGeom>
          <a:noFill/>
        </p:spPr>
      </p:pic>
      <p:pic>
        <p:nvPicPr>
          <p:cNvPr id="4103" name="Picture 7" descr="C:\Documents and Settings\milan rejzl\Local Settings\Temporary Internet Files\Content.IE5\KFMPBPUM\MP90038789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444208" y="2564904"/>
            <a:ext cx="1944216" cy="1386874"/>
          </a:xfrm>
          <a:prstGeom prst="rect">
            <a:avLst/>
          </a:prstGeom>
          <a:noFill/>
        </p:spPr>
      </p:pic>
      <p:pic>
        <p:nvPicPr>
          <p:cNvPr id="4104" name="Picture 8" descr="C:\Documents and Settings\milan rejzl\Local Settings\Temporary Internet Files\Content.IE5\KFMPBPUM\MP90043047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4265712"/>
            <a:ext cx="2376264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Nějaká jablka, prosím.</a:t>
            </a:r>
          </a:p>
          <a:p>
            <a:r>
              <a:rPr lang="cs-CZ" dirty="0" smtClean="0"/>
              <a:t>Červená jablka nebo zelená jablka?</a:t>
            </a:r>
          </a:p>
          <a:p>
            <a:r>
              <a:rPr lang="cs-CZ" dirty="0" smtClean="0"/>
              <a:t>Já mám rád červená jablka.</a:t>
            </a:r>
          </a:p>
          <a:p>
            <a:r>
              <a:rPr lang="cs-CZ" dirty="0" smtClean="0"/>
              <a:t>On má nějaké pomeranče.</a:t>
            </a:r>
          </a:p>
          <a:p>
            <a:r>
              <a:rPr lang="cs-CZ" dirty="0" smtClean="0"/>
              <a:t>Ona nemá hrušky.</a:t>
            </a:r>
          </a:p>
          <a:p>
            <a:r>
              <a:rPr lang="cs-CZ" dirty="0" smtClean="0"/>
              <a:t>Mohu dostat sýrový sendvič, prosím?</a:t>
            </a:r>
          </a:p>
          <a:p>
            <a:r>
              <a:rPr lang="cs-CZ" dirty="0" smtClean="0"/>
              <a:t>Tady máte.</a:t>
            </a:r>
          </a:p>
          <a:p>
            <a:r>
              <a:rPr lang="cs-CZ" dirty="0" smtClean="0"/>
              <a:t>Velmi lituji.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Some apples, please.</a:t>
            </a:r>
          </a:p>
          <a:p>
            <a:r>
              <a:rPr lang="en-US" dirty="0" smtClean="0"/>
              <a:t>Red apples or green </a:t>
            </a:r>
            <a:r>
              <a:rPr lang="en-US" dirty="0" smtClean="0"/>
              <a:t>apples</a:t>
            </a:r>
            <a:r>
              <a:rPr lang="cs-CZ" dirty="0" smtClean="0"/>
              <a:t>?</a:t>
            </a:r>
            <a:endParaRPr lang="en-US" dirty="0" smtClean="0"/>
          </a:p>
          <a:p>
            <a:r>
              <a:rPr lang="en-US" dirty="0" smtClean="0"/>
              <a:t>I like red apples.</a:t>
            </a:r>
          </a:p>
          <a:p>
            <a:r>
              <a:rPr lang="en-US" dirty="0" smtClean="0"/>
              <a:t>He`s got some oranges.</a:t>
            </a:r>
          </a:p>
          <a:p>
            <a:r>
              <a:rPr lang="en-US" dirty="0" smtClean="0"/>
              <a:t>She hasn`t got any pears.</a:t>
            </a:r>
          </a:p>
          <a:p>
            <a:r>
              <a:rPr lang="en-US" dirty="0" smtClean="0"/>
              <a:t>Can I have a cheese sandwich, please?</a:t>
            </a:r>
          </a:p>
          <a:p>
            <a:r>
              <a:rPr lang="en-US" dirty="0" smtClean="0"/>
              <a:t>Here you are.</a:t>
            </a:r>
          </a:p>
          <a:p>
            <a:r>
              <a:rPr lang="en-US" dirty="0" smtClean="0"/>
              <a:t>I`m very sorry.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 	MAIDMENT, Stella, ROBERTS, </a:t>
            </a:r>
            <a:r>
              <a:rPr lang="cs-CZ" dirty="0" err="1" smtClean="0"/>
              <a:t>Lorena</a:t>
            </a:r>
            <a:r>
              <a:rPr lang="cs-CZ" dirty="0" smtClean="0"/>
              <a:t>. </a:t>
            </a:r>
            <a:r>
              <a:rPr lang="cs-CZ" i="1" dirty="0" smtClean="0"/>
              <a:t>HAPPY STREET New </a:t>
            </a:r>
            <a:r>
              <a:rPr lang="cs-CZ" i="1" dirty="0" err="1" smtClean="0"/>
              <a:t>Edition</a:t>
            </a:r>
            <a:r>
              <a:rPr lang="cs-CZ" i="1" dirty="0" smtClean="0"/>
              <a:t> 2 první vydání</a:t>
            </a:r>
            <a:r>
              <a:rPr lang="cs-CZ" dirty="0" smtClean="0"/>
              <a:t>. </a:t>
            </a:r>
            <a:r>
              <a:rPr lang="cs-CZ" dirty="0" err="1" smtClean="0"/>
              <a:t>Spain</a:t>
            </a:r>
            <a:r>
              <a:rPr lang="cs-CZ" dirty="0" smtClean="0"/>
              <a:t>: OXFORD, 2009,</a:t>
            </a:r>
          </a:p>
          <a:p>
            <a:r>
              <a:rPr lang="cs-CZ" dirty="0" smtClean="0"/>
              <a:t> str. 16, str. 19, ISBN 978-0-19-475107-9.</a:t>
            </a:r>
          </a:p>
          <a:p>
            <a:r>
              <a:rPr lang="cs-CZ" dirty="0" smtClean="0"/>
              <a:t>Obrázky použité v prezentaci jsou dostupné pod licencí Microsoft Office 2010 na www.office.</a:t>
            </a:r>
            <a:r>
              <a:rPr lang="cs-CZ" smtClean="0"/>
              <a:t>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146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What´s your favourite fruit?</vt:lpstr>
      <vt:lpstr>What do you eat for breakfast?</vt:lpstr>
      <vt:lpstr>Do you like this?</vt:lpstr>
      <vt:lpstr>DO YOU EAT THIS ?</vt:lpstr>
      <vt:lpstr>Přelož</vt:lpstr>
      <vt:lpstr>ŘEŠENÍ</vt:lpstr>
      <vt:lpstr>Zdroj: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Ing. Milan Rejzl</cp:lastModifiedBy>
  <cp:revision>27</cp:revision>
  <dcterms:created xsi:type="dcterms:W3CDTF">2012-02-01T08:51:03Z</dcterms:created>
  <dcterms:modified xsi:type="dcterms:W3CDTF">2012-12-02T21:05:58Z</dcterms:modified>
</cp:coreProperties>
</file>