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2" r:id="rId2"/>
    <p:sldId id="256" r:id="rId3"/>
    <p:sldId id="257" r:id="rId4"/>
    <p:sldId id="261" r:id="rId5"/>
    <p:sldId id="288" r:id="rId6"/>
    <p:sldId id="299" r:id="rId7"/>
    <p:sldId id="301" r:id="rId8"/>
    <p:sldId id="302" r:id="rId9"/>
    <p:sldId id="294" r:id="rId10"/>
    <p:sldId id="293"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46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8DA73F53-29FD-42D2-980B-7F82792FBFA1}"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DA73F53-29FD-42D2-980B-7F82792FBFA1}"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8DA73F53-29FD-42D2-980B-7F82792FBFA1}"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DA73F53-29FD-42D2-980B-7F82792FBFA1}" type="datetimeFigureOut">
              <a:rPr lang="cs-CZ" smtClean="0"/>
              <a:pPr/>
              <a:t>2.12.2012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DA73F53-29FD-42D2-980B-7F82792FBFA1}" type="datetimeFigureOut">
              <a:rPr lang="cs-CZ" smtClean="0"/>
              <a:pPr/>
              <a:t>2.12.2012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8DA73F53-29FD-42D2-980B-7F82792FBFA1}" type="datetimeFigureOut">
              <a:rPr lang="cs-CZ" smtClean="0"/>
              <a:pPr/>
              <a:t>2.12.2012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DA73F53-29FD-42D2-980B-7F82792FBFA1}" type="datetimeFigureOut">
              <a:rPr lang="cs-CZ" smtClean="0"/>
              <a:pPr/>
              <a:t>2.12.2012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DA73F53-29FD-42D2-980B-7F82792FBFA1}" type="datetimeFigureOut">
              <a:rPr lang="cs-CZ" smtClean="0"/>
              <a:pPr/>
              <a:t>2.12.2012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DA73F53-29FD-42D2-980B-7F82792FBFA1}" type="datetimeFigureOut">
              <a:rPr lang="cs-CZ" smtClean="0"/>
              <a:pPr/>
              <a:t>2.12.2012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DA73F53-29FD-42D2-980B-7F82792FBFA1}"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DA73F53-29FD-42D2-980B-7F82792FBFA1}"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35000"/>
            <a:lum/>
          </a:blip>
          <a:srcRect/>
          <a:tile tx="0" ty="0" sx="100000" sy="100000" flip="none" algn="tl"/>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A73F53-29FD-42D2-980B-7F82792FBFA1}" type="datetimeFigureOut">
              <a:rPr lang="cs-CZ" smtClean="0"/>
              <a:pPr/>
              <a:t>2.12.2012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B63F21-CB92-42B5-9040-AD2B2B05D0D1}"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endParaRPr lang="cs-CZ" dirty="0"/>
          </a:p>
        </p:txBody>
      </p:sp>
      <p:graphicFrame>
        <p:nvGraphicFramePr>
          <p:cNvPr id="4" name="Group 40"/>
          <p:cNvGraphicFramePr>
            <a:graphicFrameLocks/>
          </p:cNvGraphicFramePr>
          <p:nvPr>
            <p:extLst>
              <p:ext uri="{D42A27DB-BD31-4B8C-83A1-F6EECF244321}">
                <p14:modId xmlns:p14="http://schemas.microsoft.com/office/powerpoint/2010/main" xmlns="" val="779081242"/>
              </p:ext>
            </p:extLst>
          </p:nvPr>
        </p:nvGraphicFramePr>
        <p:xfrm>
          <a:off x="468313" y="1268413"/>
          <a:ext cx="8229600" cy="408019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Česká literatura 20. století – </a:t>
                      </a:r>
                      <a:r>
                        <a:rPr kumimoji="0" lang="cs-CZ" sz="1800" b="0" i="0" u="none" strike="noStrike" cap="none" normalizeH="0" baseline="0" dirty="0" smtClean="0">
                          <a:ln>
                            <a:noFill/>
                          </a:ln>
                          <a:solidFill>
                            <a:srgbClr val="000000"/>
                          </a:solidFill>
                          <a:effectLst/>
                          <a:latin typeface="Arial" charset="0"/>
                          <a:cs typeface="Arial" charset="0"/>
                        </a:rPr>
                        <a:t>Jaroslav </a:t>
                      </a:r>
                      <a:r>
                        <a:rPr kumimoji="0" lang="cs-CZ" sz="1800" b="0" i="0" u="none" strike="noStrike" cap="none" normalizeH="0" baseline="0" dirty="0" err="1" smtClean="0">
                          <a:ln>
                            <a:noFill/>
                          </a:ln>
                          <a:solidFill>
                            <a:srgbClr val="000000"/>
                          </a:solidFill>
                          <a:effectLst/>
                          <a:latin typeface="Arial" charset="0"/>
                          <a:cs typeface="Arial" charset="0"/>
                        </a:rPr>
                        <a:t>Durych</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Mgr. Lenka </a:t>
                      </a:r>
                      <a:r>
                        <a:rPr kumimoji="0" lang="cs-CZ" sz="1800" b="0" i="0" u="none" strike="noStrike" cap="none" normalizeH="0" baseline="0" dirty="0" err="1" smtClean="0">
                          <a:ln>
                            <a:noFill/>
                          </a:ln>
                          <a:solidFill>
                            <a:srgbClr val="000000"/>
                          </a:solidFill>
                          <a:effectLst/>
                          <a:latin typeface="Arial" charset="0"/>
                          <a:cs typeface="Arial" charset="0"/>
                        </a:rPr>
                        <a:t>Nečilová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Česká literatura 20. století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třetí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2. 12.2012</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Jaroslav </a:t>
                      </a:r>
                      <a:r>
                        <a:rPr kumimoji="0" lang="cs-CZ" sz="1200" b="0" i="0" u="none" strike="noStrike" cap="none" normalizeH="0" baseline="0" dirty="0" err="1" smtClean="0">
                          <a:ln>
                            <a:noFill/>
                          </a:ln>
                          <a:solidFill>
                            <a:schemeClr val="tx1"/>
                          </a:solidFill>
                          <a:effectLst/>
                          <a:latin typeface="Arial" charset="0"/>
                          <a:cs typeface="Arial" charset="0"/>
                        </a:rPr>
                        <a:t>Durych</a:t>
                      </a:r>
                      <a:r>
                        <a:rPr kumimoji="0" lang="cs-CZ" sz="1200" b="0" i="0" u="none" strike="noStrike" cap="none" normalizeH="0" baseline="0" dirty="0" smtClean="0">
                          <a:ln>
                            <a:noFill/>
                          </a:ln>
                          <a:solidFill>
                            <a:schemeClr val="tx1"/>
                          </a:solidFill>
                          <a:effectLst/>
                          <a:latin typeface="Arial" charset="0"/>
                          <a:cs typeface="Arial" charset="0"/>
                        </a:rPr>
                        <a:t>, katolický proud, historická próza</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Prezentace je určena jako výklad do hodiny i jako materiál k samostudiu. Procvičovací cvičení lze použít jako test .</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Možnosti využití: promítání ve třídě</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 při výkladu</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7200">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sp>
        <p:nvSpPr>
          <p:cNvPr id="5"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3713" y="5229225"/>
            <a:ext cx="6081712" cy="1485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5875"/>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 name="Picture 46" descr="logo_pruhl"/>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956550" y="260350"/>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4375408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effectLst>
            <a:glow rad="228600">
              <a:schemeClr val="accent2">
                <a:satMod val="175000"/>
                <a:alpha val="40000"/>
              </a:schemeClr>
            </a:glow>
          </a:effectLst>
        </p:spPr>
        <p:txBody>
          <a:bodyPr>
            <a:normAutofit/>
          </a:bodyPr>
          <a:lstStyle/>
          <a:p>
            <a:r>
              <a:rPr lang="cs-CZ" sz="7200" b="1" dirty="0" smtClean="0">
                <a:solidFill>
                  <a:schemeClr val="accent6">
                    <a:lumMod val="75000"/>
                  </a:schemeClr>
                </a:solidFill>
                <a:effectLst>
                  <a:outerShdw blurRad="38100" dist="38100" dir="2700000" algn="tl">
                    <a:srgbClr val="000000">
                      <a:alpha val="43137"/>
                    </a:srgbClr>
                  </a:outerShdw>
                </a:effectLst>
              </a:rPr>
              <a:t>Jaroslav </a:t>
            </a:r>
            <a:r>
              <a:rPr lang="cs-CZ" sz="7200" b="1" dirty="0" err="1" smtClean="0">
                <a:solidFill>
                  <a:schemeClr val="accent6">
                    <a:lumMod val="75000"/>
                  </a:schemeClr>
                </a:solidFill>
                <a:effectLst>
                  <a:outerShdw blurRad="38100" dist="38100" dir="2700000" algn="tl">
                    <a:srgbClr val="000000">
                      <a:alpha val="43137"/>
                    </a:srgbClr>
                  </a:outerShdw>
                </a:effectLst>
              </a:rPr>
              <a:t>Durych</a:t>
            </a:r>
            <a:endParaRPr lang="cs-CZ" sz="7200" b="1" dirty="0">
              <a:solidFill>
                <a:schemeClr val="accent6">
                  <a:lumMod val="75000"/>
                </a:schemeClr>
              </a:solidFill>
              <a:effectLst>
                <a:outerShdw blurRad="38100" dist="38100" dir="2700000" algn="tl">
                  <a:srgbClr val="000000">
                    <a:alpha val="43137"/>
                  </a:srgbClr>
                </a:outerShdw>
              </a:effectLst>
            </a:endParaRPr>
          </a:p>
        </p:txBody>
      </p:sp>
      <p:sp>
        <p:nvSpPr>
          <p:cNvPr id="3" name="Podnadpis 2"/>
          <p:cNvSpPr>
            <a:spLocks noGrp="1"/>
          </p:cNvSpPr>
          <p:nvPr>
            <p:ph type="subTitle" idx="1"/>
          </p:nvPr>
        </p:nvSpPr>
        <p:spPr/>
        <p:txBody>
          <a:bodyPr>
            <a:normAutofit/>
          </a:bodyPr>
          <a:lstStyle/>
          <a:p>
            <a:r>
              <a:rPr lang="cs-CZ" sz="4800" b="1" dirty="0">
                <a:solidFill>
                  <a:schemeClr val="accent6">
                    <a:lumMod val="75000"/>
                  </a:schemeClr>
                </a:solidFill>
                <a:effectLst>
                  <a:outerShdw blurRad="38100" dist="38100" dir="2700000" algn="tl">
                    <a:srgbClr val="000000">
                      <a:alpha val="43137"/>
                    </a:srgbClr>
                  </a:outerShdw>
                </a:effectLst>
                <a:latin typeface="+mj-lt"/>
                <a:ea typeface="+mj-ea"/>
                <a:cs typeface="+mj-cs"/>
              </a:rPr>
              <a:t>1886 – 1962</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cs-CZ" dirty="0" smtClean="0">
                <a:effectLst>
                  <a:outerShdw blurRad="38100" dist="38100" dir="2700000" algn="tl">
                    <a:srgbClr val="000000">
                      <a:alpha val="43137"/>
                    </a:srgbClr>
                  </a:outerShdw>
                </a:effectLst>
              </a:rPr>
              <a:t>Život</a:t>
            </a:r>
            <a:endParaRPr lang="cs-CZ"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67544" y="1700808"/>
            <a:ext cx="6120680" cy="4752528"/>
          </a:xfrm>
        </p:spPr>
        <p:txBody>
          <a:bodyPr>
            <a:normAutofit fontScale="62500" lnSpcReduction="20000"/>
          </a:bodyPr>
          <a:lstStyle/>
          <a:p>
            <a:r>
              <a:rPr lang="cs-CZ" dirty="0"/>
              <a:t>Narodil se v rodině novináře, brzy osiřel. Vyrůstal u příbuzných, studoval na arcibiskupském semináři v Příbrami, ale byl propuštěn kvůli šíření nedovolené literatury.</a:t>
            </a:r>
          </a:p>
          <a:p>
            <a:r>
              <a:rPr lang="cs-CZ" dirty="0"/>
              <a:t>vystudoval lékařskou fakultu, za 1. světové války byl odveden na frontu jako vojenský lékař. Sloužil na haličské a italské frontě.</a:t>
            </a:r>
          </a:p>
          <a:p>
            <a:r>
              <a:rPr lang="cs-CZ" dirty="0"/>
              <a:t>po válce redigoval katolické časopisy Akord a Rozmach. Mezi jeho nejbližší přátele patřil Deml a Březina. </a:t>
            </a:r>
          </a:p>
          <a:p>
            <a:r>
              <a:rPr lang="cs-CZ" dirty="0"/>
              <a:t>sympatizoval s autoritářskými režimy (Španělsko, Itálie). Těžce se vyrovnával s liberalismem a protikatolickými náladami ve společnosti, zaslepeně inklinoval k fašismu. Stanul na pozici krajní pravice, kritizoval liberální politiku Masaryka, Čapka.  Kriticky odmítal tvorbu Osvobozeného divadla. Za války se stáhl do ústraní, nekolaboroval, ale jeho předchozí výroky ho poškodily. Díla vyšla až posmrtně.</a:t>
            </a:r>
          </a:p>
        </p:txBody>
      </p:sp>
      <p:sp>
        <p:nvSpPr>
          <p:cNvPr id="5" name="Obdélník 4"/>
          <p:cNvSpPr/>
          <p:nvPr/>
        </p:nvSpPr>
        <p:spPr>
          <a:xfrm>
            <a:off x="7055093" y="5373216"/>
            <a:ext cx="1493912" cy="677108"/>
          </a:xfrm>
          <a:prstGeom prst="rect">
            <a:avLst/>
          </a:prstGeom>
        </p:spPr>
        <p:txBody>
          <a:bodyPr wrap="square">
            <a:spAutoFit/>
          </a:bodyPr>
          <a:lstStyle/>
          <a:p>
            <a:r>
              <a:rPr lang="cs-CZ" sz="800" dirty="0"/>
              <a:t>http://upload.wikimedia.org/wikipedia/commons/thumb/8/87/Jaroslav_Durych_1930.jpg/367px-Jaroslav_Durych_1930.jpg</a:t>
            </a:r>
          </a:p>
          <a:p>
            <a:endParaRPr lang="cs-CZ" sz="600" dirty="0"/>
          </a:p>
        </p:txBody>
      </p:sp>
      <p:pic>
        <p:nvPicPr>
          <p:cNvPr id="7" name="obrázek 4" descr="File:Jaroslav Durych 1930.jpg"/>
          <p:cNvPicPr>
            <a:picLocks noChangeAspect="1"/>
          </p:cNvPicPr>
          <p:nvPr/>
        </p:nvPicPr>
        <p:blipFill>
          <a:blip r:embed="rId2" cstate="print"/>
          <a:srcRect/>
          <a:stretch>
            <a:fillRect/>
          </a:stretch>
        </p:blipFill>
        <p:spPr bwMode="auto">
          <a:xfrm>
            <a:off x="6795994" y="1724381"/>
            <a:ext cx="2012107" cy="328954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cs-CZ" dirty="0" smtClean="0">
                <a:effectLst>
                  <a:outerShdw blurRad="38100" dist="38100" dir="2700000" algn="tl">
                    <a:srgbClr val="000000">
                      <a:alpha val="43137"/>
                    </a:srgbClr>
                  </a:outerShdw>
                </a:effectLst>
              </a:rPr>
              <a:t>Tvorba</a:t>
            </a:r>
            <a:endParaRPr lang="cs-CZ"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92500" lnSpcReduction="10000"/>
          </a:bodyPr>
          <a:lstStyle/>
          <a:p>
            <a:pPr marL="0" indent="0">
              <a:buNone/>
            </a:pPr>
            <a:r>
              <a:rPr lang="cs-CZ" b="1" dirty="0"/>
              <a:t>Rysy </a:t>
            </a:r>
          </a:p>
          <a:p>
            <a:pPr marL="896938" indent="-896938">
              <a:buNone/>
            </a:pPr>
            <a:r>
              <a:rPr lang="cs-CZ" dirty="0"/>
              <a:t>1.	jeho pohled na dějiny ovlivněn barokem, rekatolizaci nevidí negativně</a:t>
            </a:r>
          </a:p>
          <a:p>
            <a:pPr marL="896938" indent="-896938">
              <a:buNone/>
            </a:pPr>
            <a:r>
              <a:rPr lang="cs-CZ" dirty="0"/>
              <a:t>2.	nosným pilířem dějin nejsou masy, ale silní jedinci (např. Albrecht z Valdštejna)</a:t>
            </a:r>
          </a:p>
          <a:p>
            <a:pPr marL="896938" indent="-896938">
              <a:buNone/>
            </a:pPr>
            <a:r>
              <a:rPr lang="cs-CZ" dirty="0"/>
              <a:t>3.	nemoralizuje</a:t>
            </a:r>
          </a:p>
          <a:p>
            <a:pPr marL="896938" indent="-896938">
              <a:buNone/>
            </a:pPr>
            <a:r>
              <a:rPr lang="cs-CZ" dirty="0"/>
              <a:t>4.	výborná historická příprava děl, chybí „romantičtí“ hrdinové</a:t>
            </a:r>
          </a:p>
          <a:p>
            <a:pPr marL="896938" indent="-896938">
              <a:buNone/>
            </a:pPr>
            <a:r>
              <a:rPr lang="cs-CZ" dirty="0"/>
              <a:t>5.	sklon k mystice, expresivnosti, meditace</a:t>
            </a:r>
          </a:p>
          <a:p>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cs-CZ" b="1" dirty="0" smtClean="0">
                <a:effectLst>
                  <a:outerShdw blurRad="38100" dist="38100" dir="2700000" algn="tl">
                    <a:srgbClr val="000000">
                      <a:alpha val="43137"/>
                    </a:srgbClr>
                  </a:outerShdw>
                </a:effectLst>
              </a:rPr>
              <a:t>Bloudění</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1600200"/>
            <a:ext cx="8435280" cy="5069160"/>
          </a:xfrm>
        </p:spPr>
        <p:txBody>
          <a:bodyPr>
            <a:normAutofit fontScale="92500" lnSpcReduction="10000"/>
          </a:bodyPr>
          <a:lstStyle/>
          <a:p>
            <a:r>
              <a:rPr lang="cs-CZ" sz="2800" dirty="0"/>
              <a:t>tzv. </a:t>
            </a:r>
            <a:r>
              <a:rPr lang="cs-CZ" sz="2800" b="1" dirty="0"/>
              <a:t>Velká valdštejnská trilogie </a:t>
            </a:r>
            <a:r>
              <a:rPr lang="cs-CZ" sz="2800" dirty="0"/>
              <a:t>– </a:t>
            </a:r>
            <a:r>
              <a:rPr lang="cs-CZ" sz="2800" dirty="0" smtClean="0"/>
              <a:t/>
            </a:r>
            <a:br>
              <a:rPr lang="cs-CZ" sz="2800" dirty="0" smtClean="0"/>
            </a:br>
            <a:r>
              <a:rPr lang="cs-CZ" sz="2800" dirty="0" smtClean="0"/>
              <a:t>období </a:t>
            </a:r>
            <a:r>
              <a:rPr lang="cs-CZ" sz="2800" dirty="0"/>
              <a:t>30. leté války (mezi 1620 a </a:t>
            </a:r>
            <a:r>
              <a:rPr lang="cs-CZ" sz="2800" dirty="0" smtClean="0"/>
              <a:t/>
            </a:r>
            <a:br>
              <a:rPr lang="cs-CZ" sz="2800" dirty="0" smtClean="0"/>
            </a:br>
            <a:r>
              <a:rPr lang="cs-CZ" sz="2800" dirty="0" smtClean="0"/>
              <a:t>1634 </a:t>
            </a:r>
            <a:r>
              <a:rPr lang="cs-CZ" sz="2800" dirty="0"/>
              <a:t>– zavraždění Albrechta </a:t>
            </a:r>
            <a:r>
              <a:rPr lang="cs-CZ" sz="2800" dirty="0" smtClean="0"/>
              <a:t/>
            </a:r>
            <a:br>
              <a:rPr lang="cs-CZ" sz="2800" dirty="0" smtClean="0"/>
            </a:br>
            <a:r>
              <a:rPr lang="cs-CZ" sz="2800" dirty="0" smtClean="0"/>
              <a:t>z </a:t>
            </a:r>
            <a:r>
              <a:rPr lang="cs-CZ" sz="2800" dirty="0"/>
              <a:t>Valdštejna)</a:t>
            </a:r>
          </a:p>
          <a:p>
            <a:r>
              <a:rPr lang="cs-CZ" sz="2800" dirty="0"/>
              <a:t>Popisuje politickou, společenskou, </a:t>
            </a:r>
            <a:r>
              <a:rPr lang="cs-CZ" sz="2800" dirty="0" smtClean="0"/>
              <a:t/>
            </a:r>
            <a:br>
              <a:rPr lang="cs-CZ" sz="2800" dirty="0" smtClean="0"/>
            </a:br>
            <a:r>
              <a:rPr lang="cs-CZ" sz="2800" dirty="0" smtClean="0"/>
              <a:t>náboženskou </a:t>
            </a:r>
            <a:r>
              <a:rPr lang="cs-CZ" sz="2800" dirty="0"/>
              <a:t>situaci v Čechách. Věnuje </a:t>
            </a:r>
            <a:r>
              <a:rPr lang="cs-CZ" sz="2800" dirty="0" smtClean="0"/>
              <a:t/>
            </a:r>
            <a:br>
              <a:rPr lang="cs-CZ" sz="2800" dirty="0" smtClean="0"/>
            </a:br>
            <a:r>
              <a:rPr lang="cs-CZ" sz="2800" dirty="0" smtClean="0"/>
              <a:t>se </a:t>
            </a:r>
            <a:r>
              <a:rPr lang="cs-CZ" sz="2800" dirty="0"/>
              <a:t>ale i psychologii postav. Hlavními </a:t>
            </a:r>
            <a:r>
              <a:rPr lang="cs-CZ" sz="2800" dirty="0" smtClean="0"/>
              <a:t/>
            </a:r>
            <a:br>
              <a:rPr lang="cs-CZ" sz="2800" dirty="0" smtClean="0"/>
            </a:br>
            <a:r>
              <a:rPr lang="cs-CZ" sz="2800" dirty="0" smtClean="0"/>
              <a:t>hrdiny </a:t>
            </a:r>
            <a:r>
              <a:rPr lang="cs-CZ" sz="2800" dirty="0"/>
              <a:t>jsou španělská katolička Anděla </a:t>
            </a:r>
            <a:r>
              <a:rPr lang="cs-CZ" sz="2800" dirty="0" smtClean="0"/>
              <a:t/>
            </a:r>
            <a:br>
              <a:rPr lang="cs-CZ" sz="2800" dirty="0" smtClean="0"/>
            </a:br>
            <a:r>
              <a:rPr lang="cs-CZ" sz="2800" dirty="0" smtClean="0"/>
              <a:t>a </a:t>
            </a:r>
            <a:r>
              <a:rPr lang="cs-CZ" sz="2800" dirty="0"/>
              <a:t>český protestant Jiří.  Andělu popisuje </a:t>
            </a:r>
            <a:r>
              <a:rPr lang="cs-CZ" sz="2800" dirty="0" smtClean="0"/>
              <a:t/>
            </a:r>
            <a:br>
              <a:rPr lang="cs-CZ" sz="2800" dirty="0" smtClean="0"/>
            </a:br>
            <a:r>
              <a:rPr lang="cs-CZ" sz="2800" dirty="0" smtClean="0"/>
              <a:t>jako </a:t>
            </a:r>
            <a:r>
              <a:rPr lang="cs-CZ" sz="2800" dirty="0"/>
              <a:t>mravně čistou, Jiří je pyšný. Jejich </a:t>
            </a:r>
            <a:r>
              <a:rPr lang="cs-CZ" sz="2800" dirty="0" smtClean="0"/>
              <a:t/>
            </a:r>
            <a:br>
              <a:rPr lang="cs-CZ" sz="2800" dirty="0" smtClean="0"/>
            </a:br>
            <a:r>
              <a:rPr lang="cs-CZ" sz="2800" dirty="0" smtClean="0"/>
              <a:t>vztah je poznamenán válečnými útrapami a hrůzami. </a:t>
            </a:r>
            <a:r>
              <a:rPr lang="cs-CZ" sz="2800" dirty="0"/>
              <a:t>Román končí vítězstvím rekatolizace, která je </a:t>
            </a:r>
            <a:r>
              <a:rPr lang="cs-CZ" sz="2800" dirty="0" err="1"/>
              <a:t>Durychem</a:t>
            </a:r>
            <a:r>
              <a:rPr lang="cs-CZ" sz="2800" dirty="0"/>
              <a:t> nahlížena jako Boží záměr</a:t>
            </a:r>
            <a:r>
              <a:rPr lang="cs-CZ" sz="2800" dirty="0" smtClean="0"/>
              <a:t>.</a:t>
            </a:r>
            <a:endParaRPr lang="cs-CZ" dirty="0">
              <a:latin typeface="Segoe Print" pitchFamily="2" charset="0"/>
            </a:endParaRPr>
          </a:p>
        </p:txBody>
      </p:sp>
      <p:sp>
        <p:nvSpPr>
          <p:cNvPr id="8" name="Obdélník 7"/>
          <p:cNvSpPr/>
          <p:nvPr/>
        </p:nvSpPr>
        <p:spPr>
          <a:xfrm>
            <a:off x="6569936" y="1502592"/>
            <a:ext cx="1794136" cy="215444"/>
          </a:xfrm>
          <a:prstGeom prst="rect">
            <a:avLst/>
          </a:prstGeom>
        </p:spPr>
        <p:txBody>
          <a:bodyPr wrap="square">
            <a:spAutoFit/>
          </a:bodyPr>
          <a:lstStyle/>
          <a:p>
            <a:r>
              <a:rPr lang="cs-CZ" sz="800" dirty="0"/>
              <a:t>http://jarmik.pise.cz/img/187213.jpg</a:t>
            </a:r>
          </a:p>
        </p:txBody>
      </p:sp>
      <p:pic>
        <p:nvPicPr>
          <p:cNvPr id="6" name="obrázek 7" descr="http://jarmik.pise.cz/img/187213.jpg"/>
          <p:cNvPicPr/>
          <p:nvPr/>
        </p:nvPicPr>
        <p:blipFill>
          <a:blip r:embed="rId2" cstate="print"/>
          <a:srcRect/>
          <a:stretch>
            <a:fillRect/>
          </a:stretch>
        </p:blipFill>
        <p:spPr bwMode="auto">
          <a:xfrm>
            <a:off x="6347817" y="1762125"/>
            <a:ext cx="2238375" cy="3333750"/>
          </a:xfrm>
          <a:prstGeom prst="rect">
            <a:avLst/>
          </a:prstGeom>
          <a:noFill/>
          <a:ln w="9525">
            <a:noFill/>
            <a:miter lim="800000"/>
            <a:headEnd/>
            <a:tailEnd/>
          </a:ln>
        </p:spPr>
      </p:pic>
    </p:spTree>
    <p:extLst>
      <p:ext uri="{BB962C8B-B14F-4D97-AF65-F5344CB8AC3E}">
        <p14:creationId xmlns:p14="http://schemas.microsoft.com/office/powerpoint/2010/main" xmlns="" val="37452282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cs-CZ" b="1" dirty="0" smtClean="0">
                <a:effectLst>
                  <a:outerShdw blurRad="38100" dist="38100" dir="2700000" algn="tl">
                    <a:srgbClr val="000000">
                      <a:alpha val="43137"/>
                    </a:srgbClr>
                  </a:outerShdw>
                </a:effectLst>
              </a:rPr>
              <a:t>Rekviem a další tvorba</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3203848" y="1600200"/>
            <a:ext cx="5688632" cy="3484984"/>
          </a:xfrm>
        </p:spPr>
        <p:txBody>
          <a:bodyPr>
            <a:normAutofit lnSpcReduction="10000"/>
          </a:bodyPr>
          <a:lstStyle/>
          <a:p>
            <a:r>
              <a:rPr lang="cs-CZ" sz="2800" dirty="0" smtClean="0"/>
              <a:t>tzv</a:t>
            </a:r>
            <a:r>
              <a:rPr lang="cs-CZ" sz="2800" dirty="0"/>
              <a:t>. </a:t>
            </a:r>
            <a:r>
              <a:rPr lang="cs-CZ" sz="2800" b="1" dirty="0"/>
              <a:t>Malá valdštejnská trilogie </a:t>
            </a:r>
            <a:r>
              <a:rPr lang="cs-CZ" sz="2800" dirty="0"/>
              <a:t>– tři epizody dokreslující osud Albrechta z Valdštejna (Kurýr, Budějovické slavnosti, Valdice)</a:t>
            </a:r>
          </a:p>
          <a:p>
            <a:r>
              <a:rPr lang="cs-CZ" sz="2800" dirty="0" smtClean="0"/>
              <a:t>Povídky</a:t>
            </a:r>
            <a:r>
              <a:rPr lang="cs-CZ" sz="2800" dirty="0"/>
              <a:t>: </a:t>
            </a:r>
            <a:r>
              <a:rPr lang="cs-CZ" sz="2800" b="1" dirty="0"/>
              <a:t>Sedmikráska, Tři dukáty, </a:t>
            </a:r>
            <a:r>
              <a:rPr lang="cs-CZ" sz="2800" b="1" dirty="0" smtClean="0"/>
              <a:t>Tři </a:t>
            </a:r>
            <a:r>
              <a:rPr lang="cs-CZ" sz="2800" b="1" dirty="0" err="1"/>
              <a:t>troníčky</a:t>
            </a:r>
            <a:r>
              <a:rPr lang="cs-CZ" sz="2800" dirty="0"/>
              <a:t> – opakují se motivy chudoby, dívčí čistoty a krásy, mariánský </a:t>
            </a:r>
            <a:r>
              <a:rPr lang="cs-CZ" sz="2800" dirty="0" smtClean="0"/>
              <a:t>kult</a:t>
            </a:r>
          </a:p>
          <a:p>
            <a:pPr marL="0" indent="0">
              <a:buNone/>
            </a:pPr>
            <a:endParaRPr lang="cs-CZ" sz="2800" u="sng" dirty="0">
              <a:effectLst>
                <a:outerShdw blurRad="38100" dist="38100" dir="2700000" algn="tl">
                  <a:srgbClr val="000000">
                    <a:alpha val="43137"/>
                  </a:srgbClr>
                </a:outerShdw>
              </a:effectLst>
            </a:endParaRPr>
          </a:p>
        </p:txBody>
      </p:sp>
      <p:sp>
        <p:nvSpPr>
          <p:cNvPr id="8" name="Obdélník 7"/>
          <p:cNvSpPr/>
          <p:nvPr/>
        </p:nvSpPr>
        <p:spPr>
          <a:xfrm>
            <a:off x="474734" y="2996952"/>
            <a:ext cx="469386" cy="1077218"/>
          </a:xfrm>
          <a:prstGeom prst="rect">
            <a:avLst/>
          </a:prstGeom>
        </p:spPr>
        <p:txBody>
          <a:bodyPr wrap="square">
            <a:spAutoFit/>
          </a:bodyPr>
          <a:lstStyle/>
          <a:p>
            <a:r>
              <a:rPr lang="cs-CZ" sz="800" dirty="0"/>
              <a:t>http://www.antikopava.cz/upload/rekviem.jpg</a:t>
            </a:r>
          </a:p>
        </p:txBody>
      </p:sp>
      <p:pic>
        <p:nvPicPr>
          <p:cNvPr id="7" name="obrázek 10" descr="http://www.antikopava.cz/upload/rekviem.jpg"/>
          <p:cNvPicPr/>
          <p:nvPr/>
        </p:nvPicPr>
        <p:blipFill>
          <a:blip r:embed="rId2" cstate="print"/>
          <a:srcRect/>
          <a:stretch>
            <a:fillRect/>
          </a:stretch>
        </p:blipFill>
        <p:spPr bwMode="auto">
          <a:xfrm>
            <a:off x="1050345" y="1625303"/>
            <a:ext cx="2044830" cy="2997618"/>
          </a:xfrm>
          <a:prstGeom prst="rect">
            <a:avLst/>
          </a:prstGeom>
          <a:noFill/>
          <a:ln w="9525">
            <a:noFill/>
            <a:miter lim="800000"/>
            <a:headEnd/>
            <a:tailEnd/>
          </a:ln>
        </p:spPr>
      </p:pic>
      <p:cxnSp>
        <p:nvCxnSpPr>
          <p:cNvPr id="5" name="Přímá spojnice 4"/>
          <p:cNvCxnSpPr/>
          <p:nvPr/>
        </p:nvCxnSpPr>
        <p:spPr>
          <a:xfrm>
            <a:off x="539552" y="5085184"/>
            <a:ext cx="8064896" cy="0"/>
          </a:xfrm>
          <a:prstGeom prst="line">
            <a:avLst/>
          </a:prstGeom>
          <a:ln w="19050">
            <a:prstDash val="sysDash"/>
          </a:ln>
        </p:spPr>
        <p:style>
          <a:lnRef idx="1">
            <a:schemeClr val="dk1"/>
          </a:lnRef>
          <a:fillRef idx="0">
            <a:schemeClr val="dk1"/>
          </a:fillRef>
          <a:effectRef idx="0">
            <a:schemeClr val="dk1"/>
          </a:effectRef>
          <a:fontRef idx="minor">
            <a:schemeClr val="tx1"/>
          </a:fontRef>
        </p:style>
      </p:cxnSp>
      <p:sp>
        <p:nvSpPr>
          <p:cNvPr id="9" name="Obdélník 8"/>
          <p:cNvSpPr/>
          <p:nvPr/>
        </p:nvSpPr>
        <p:spPr>
          <a:xfrm>
            <a:off x="624489" y="5229200"/>
            <a:ext cx="7979959" cy="1384995"/>
          </a:xfrm>
          <a:prstGeom prst="rect">
            <a:avLst/>
          </a:prstGeom>
        </p:spPr>
        <p:txBody>
          <a:bodyPr wrap="square">
            <a:spAutoFit/>
          </a:bodyPr>
          <a:lstStyle/>
          <a:p>
            <a:r>
              <a:rPr lang="cs-CZ" sz="2800" b="1" u="sng" dirty="0">
                <a:effectLst>
                  <a:outerShdw blurRad="38100" dist="38100" dir="2700000" algn="tl">
                    <a:srgbClr val="000000">
                      <a:alpha val="43137"/>
                    </a:srgbClr>
                  </a:outerShdw>
                </a:effectLst>
              </a:rPr>
              <a:t>Další tvorba</a:t>
            </a:r>
          </a:p>
          <a:p>
            <a:r>
              <a:rPr lang="cs-CZ" sz="2800" b="1" dirty="0"/>
              <a:t>Služebníci neužiteční </a:t>
            </a:r>
            <a:r>
              <a:rPr lang="cs-CZ" sz="2800" dirty="0"/>
              <a:t>– román o  jezuitských misiích v Japonsku v 16. a 17. století</a:t>
            </a:r>
            <a:endParaRPr lang="cs-CZ" sz="2800" dirty="0">
              <a:latin typeface="Segoe Print" pitchFamily="2" charset="0"/>
            </a:endParaRPr>
          </a:p>
        </p:txBody>
      </p:sp>
    </p:spTree>
    <p:extLst>
      <p:ext uri="{BB962C8B-B14F-4D97-AF65-F5344CB8AC3E}">
        <p14:creationId xmlns:p14="http://schemas.microsoft.com/office/powerpoint/2010/main" xmlns="" val="30964778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normAutofit/>
          </a:bodyPr>
          <a:lstStyle/>
          <a:p>
            <a:r>
              <a:rPr lang="cs-CZ" b="1" dirty="0" smtClean="0">
                <a:effectLst>
                  <a:outerShdw blurRad="38100" dist="38100" dir="2700000" algn="tl">
                    <a:srgbClr val="000000">
                      <a:alpha val="43137"/>
                    </a:srgbClr>
                  </a:outerShdw>
                </a:effectLst>
              </a:rPr>
              <a:t>Sedmikráska </a:t>
            </a:r>
            <a:r>
              <a:rPr lang="cs-CZ" b="1" dirty="0">
                <a:effectLst>
                  <a:outerShdw blurRad="38100" dist="38100" dir="2700000" algn="tl">
                    <a:srgbClr val="000000">
                      <a:alpha val="43137"/>
                    </a:srgbClr>
                  </a:outerShdw>
                </a:effectLst>
              </a:rPr>
              <a:t>– úryvek</a:t>
            </a:r>
          </a:p>
        </p:txBody>
      </p:sp>
      <p:sp>
        <p:nvSpPr>
          <p:cNvPr id="3" name="Zástupný symbol pro obsah 2"/>
          <p:cNvSpPr>
            <a:spLocks noGrp="1"/>
          </p:cNvSpPr>
          <p:nvPr>
            <p:ph idx="1"/>
          </p:nvPr>
        </p:nvSpPr>
        <p:spPr>
          <a:xfrm>
            <a:off x="467544" y="1600200"/>
            <a:ext cx="8280920" cy="4925144"/>
          </a:xfrm>
        </p:spPr>
        <p:txBody>
          <a:bodyPr>
            <a:noAutofit/>
          </a:bodyPr>
          <a:lstStyle/>
          <a:p>
            <a:pPr marL="0" indent="268288">
              <a:buNone/>
            </a:pPr>
            <a:r>
              <a:rPr lang="cs-CZ" sz="1700" dirty="0">
                <a:latin typeface="Segoe Print" pitchFamily="2" charset="0"/>
              </a:rPr>
              <a:t>"Sedmikrásko moje! Sedmkrát milovaná, sedmkrát nalezená, sedmkrát spanilá, kdybych byl sedmkrát živ, ještě bych tě nemohl míti dost rád!"</a:t>
            </a:r>
          </a:p>
          <a:p>
            <a:pPr marL="0" indent="268288">
              <a:buNone/>
            </a:pPr>
            <a:r>
              <a:rPr lang="cs-CZ" sz="1700" dirty="0">
                <a:latin typeface="Segoe Print" pitchFamily="2" charset="0"/>
              </a:rPr>
              <a:t>A tu jí z očí vytryskly slzy, vrhla se mu do náručí a štkala na jeho šíji nejkrásnější přiznání lásky beze slov.</a:t>
            </a:r>
          </a:p>
          <a:p>
            <a:pPr marL="0" indent="268288">
              <a:buNone/>
            </a:pPr>
            <a:r>
              <a:rPr lang="cs-CZ" sz="1700" dirty="0">
                <a:latin typeface="Segoe Print" pitchFamily="2" charset="0"/>
              </a:rPr>
              <a:t>Pak seděli u stolu proti sobě a lampa stála na stole stranou. Vyprávěli si; mnoho o sobě nevěděl, jen o svém strachu, nejistotách a mukách, o svém úžasu, když ji potkával, nepoznávaje ji. Přivíral oči a viděl mezi řasami sedm obrazů; otevřel oči a viděl jen jednu. Myslil, že bude žasnouti, jak je to možno, že z této jediné jako z duhy vyšlo sedm tajemných září, sedm životů, sedmeré štěstí. A zatím seděla proti němu prostá, srdečná a ztichlá, čekající na každé slovo a šťastná z jeho blízkosti.</a:t>
            </a:r>
          </a:p>
          <a:p>
            <a:pPr marL="0" indent="268288">
              <a:buNone/>
            </a:pPr>
            <a:r>
              <a:rPr lang="cs-CZ" sz="1700" dirty="0">
                <a:latin typeface="Segoe Print" pitchFamily="2" charset="0"/>
              </a:rPr>
              <a:t>Pak vyprávěla sama o všem, co se stalo od té chvíle, kdy se s ní rozloučil po setkání na hřbitově. Čím tesknější a opuštěnější byly chvíle jejího života, tím větší ticho se hloubilo po hlasem jejího vyprávění, tím jasněji a živěji vystupoval obrys jejích modrých šatů z pozadí tmy, tím byli spolu samotnější a jistější, že se našli navždy. Vyprávěla o své službě, ve venkovském městě, kde ji potkal v šatech, které nyní má na sobě.</a:t>
            </a:r>
          </a:p>
        </p:txBody>
      </p:sp>
    </p:spTree>
    <p:extLst>
      <p:ext uri="{BB962C8B-B14F-4D97-AF65-F5344CB8AC3E}">
        <p14:creationId xmlns:p14="http://schemas.microsoft.com/office/powerpoint/2010/main" xmlns="" val="19484872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1" descr="Soubor:Jaroslav Durych.jpeg"/>
          <p:cNvPicPr>
            <a:picLocks noChangeAspect="1"/>
          </p:cNvPicPr>
          <p:nvPr/>
        </p:nvPicPr>
        <p:blipFill>
          <a:blip r:embed="rId2" cstate="print"/>
          <a:srcRect/>
          <a:stretch>
            <a:fillRect/>
          </a:stretch>
        </p:blipFill>
        <p:spPr bwMode="auto">
          <a:xfrm>
            <a:off x="5004048" y="405662"/>
            <a:ext cx="3473921" cy="5415230"/>
          </a:xfrm>
          <a:prstGeom prst="rect">
            <a:avLst/>
          </a:prstGeom>
          <a:noFill/>
          <a:ln w="9525">
            <a:noFill/>
            <a:miter lim="800000"/>
            <a:headEnd/>
            <a:tailEnd/>
          </a:ln>
        </p:spPr>
      </p:pic>
      <p:sp>
        <p:nvSpPr>
          <p:cNvPr id="5" name="Obdélník 4"/>
          <p:cNvSpPr/>
          <p:nvPr/>
        </p:nvSpPr>
        <p:spPr>
          <a:xfrm>
            <a:off x="539552" y="481787"/>
            <a:ext cx="4104456" cy="4893647"/>
          </a:xfrm>
          <a:prstGeom prst="rect">
            <a:avLst/>
          </a:prstGeom>
        </p:spPr>
        <p:txBody>
          <a:bodyPr wrap="square">
            <a:spAutoFit/>
          </a:bodyPr>
          <a:lstStyle/>
          <a:p>
            <a:r>
              <a:rPr lang="cs-CZ" sz="2400" dirty="0">
                <a:latin typeface="Signet Roundhand ATT" pitchFamily="66" charset="-18"/>
              </a:rPr>
              <a:t>Kořen mých omylů a chyb tkvěl v jakési myšlenkové svévoli, která mi zkreslovala obraz duše národa… Dokonce jsem považoval duši národa za něco, nač mám jakési </a:t>
            </a:r>
            <a:r>
              <a:rPr lang="cs-CZ" sz="2400" dirty="0" err="1">
                <a:latin typeface="Signet Roundhand ATT" pitchFamily="66" charset="-18"/>
              </a:rPr>
              <a:t>spolumajetnické</a:t>
            </a:r>
            <a:r>
              <a:rPr lang="cs-CZ" sz="2400" dirty="0">
                <a:latin typeface="Signet Roundhand ATT" pitchFamily="66" charset="-18"/>
              </a:rPr>
              <a:t> právo, a chtěl jsem toto domnělé právo rozšiřovat na úkor druhých. A bylo třeba dlouhé doby trpkých zkoušek, abych poznal, jaká to byla pošetilost… Přeji si, aby můj příklad byl poučením pro všechny, kteří chtějí předbíhat </a:t>
            </a:r>
            <a:r>
              <a:rPr lang="cs-CZ" sz="2400" dirty="0" err="1">
                <a:latin typeface="Signet Roundhand ATT" pitchFamily="66" charset="-18"/>
              </a:rPr>
              <a:t>úradky</a:t>
            </a:r>
            <a:r>
              <a:rPr lang="cs-CZ" sz="2400" dirty="0">
                <a:latin typeface="Signet Roundhand ATT" pitchFamily="66" charset="-18"/>
              </a:rPr>
              <a:t> Boží.</a:t>
            </a:r>
          </a:p>
        </p:txBody>
      </p:sp>
      <p:sp>
        <p:nvSpPr>
          <p:cNvPr id="6" name="Obdélník 5"/>
          <p:cNvSpPr/>
          <p:nvPr/>
        </p:nvSpPr>
        <p:spPr>
          <a:xfrm>
            <a:off x="539552" y="5636226"/>
            <a:ext cx="1501316" cy="369332"/>
          </a:xfrm>
          <a:prstGeom prst="rect">
            <a:avLst/>
          </a:prstGeom>
        </p:spPr>
        <p:txBody>
          <a:bodyPr wrap="square">
            <a:spAutoFit/>
          </a:bodyPr>
          <a:lstStyle/>
          <a:p>
            <a:r>
              <a:rPr lang="cs-CZ" sz="600" i="1" dirty="0"/>
              <a:t>PAULAS, Jan. Služebník bojovný i "neužitečný". katyd.cz [online]. 2012 [cit. 2012-05-04].</a:t>
            </a:r>
            <a:endParaRPr lang="cs-CZ" sz="600" dirty="0"/>
          </a:p>
        </p:txBody>
      </p:sp>
      <p:sp>
        <p:nvSpPr>
          <p:cNvPr id="7" name="Obdélník 6"/>
          <p:cNvSpPr/>
          <p:nvPr/>
        </p:nvSpPr>
        <p:spPr>
          <a:xfrm>
            <a:off x="5381984" y="6005558"/>
            <a:ext cx="2718048" cy="184666"/>
          </a:xfrm>
          <a:prstGeom prst="rect">
            <a:avLst/>
          </a:prstGeom>
        </p:spPr>
        <p:txBody>
          <a:bodyPr wrap="square">
            <a:spAutoFit/>
          </a:bodyPr>
          <a:lstStyle/>
          <a:p>
            <a:r>
              <a:rPr lang="cs-CZ" sz="600" dirty="0"/>
              <a:t>http://upload.wikimedia.org/wikipedia/commons/3/32/Jaroslav_Durych.jpeg</a:t>
            </a:r>
          </a:p>
        </p:txBody>
      </p:sp>
    </p:spTree>
    <p:extLst>
      <p:ext uri="{BB962C8B-B14F-4D97-AF65-F5344CB8AC3E}">
        <p14:creationId xmlns:p14="http://schemas.microsoft.com/office/powerpoint/2010/main" xmlns="" val="3574220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628800"/>
            <a:ext cx="8208912" cy="4525963"/>
          </a:xfrm>
        </p:spPr>
        <p:txBody>
          <a:bodyPr>
            <a:normAutofit/>
          </a:bodyPr>
          <a:lstStyle/>
          <a:p>
            <a:r>
              <a:rPr lang="cs-CZ" dirty="0" smtClean="0"/>
              <a:t>Jak hodnotí období rekatolizace?</a:t>
            </a:r>
          </a:p>
          <a:p>
            <a:r>
              <a:rPr lang="cs-CZ" dirty="0" smtClean="0"/>
              <a:t>V jaké době se odehrává děj většiny jeho děl?</a:t>
            </a:r>
          </a:p>
          <a:p>
            <a:r>
              <a:rPr lang="cs-CZ" dirty="0" smtClean="0"/>
              <a:t>Jaká historická postava je pro něj literární inspirací?</a:t>
            </a:r>
          </a:p>
          <a:p>
            <a:r>
              <a:rPr lang="cs-CZ" dirty="0" smtClean="0"/>
              <a:t>Jak se jmenuje tzv. Velká valdštejnská trilogie?</a:t>
            </a:r>
          </a:p>
          <a:p>
            <a:r>
              <a:rPr lang="cs-CZ" dirty="0" smtClean="0"/>
              <a:t>Jaké politické názory zastával?</a:t>
            </a:r>
          </a:p>
          <a:p>
            <a:endParaRPr lang="cs-CZ" dirty="0" smtClean="0"/>
          </a:p>
          <a:p>
            <a:endParaRPr lang="cs-CZ" dirty="0"/>
          </a:p>
        </p:txBody>
      </p:sp>
      <p:sp>
        <p:nvSpPr>
          <p:cNvPr id="4" name="Nadpis 1"/>
          <p:cNvSpPr>
            <a:spLocks noGrp="1"/>
          </p:cNvSpPr>
          <p:nvPr>
            <p:ph type="title"/>
          </p:nvPr>
        </p:nvSpPr>
        <p:spPr/>
        <p:style>
          <a:lnRef idx="1">
            <a:schemeClr val="accent3"/>
          </a:lnRef>
          <a:fillRef idx="2">
            <a:schemeClr val="accent3"/>
          </a:fillRef>
          <a:effectRef idx="1">
            <a:schemeClr val="accent3"/>
          </a:effectRef>
          <a:fontRef idx="minor">
            <a:schemeClr val="dk1"/>
          </a:fontRef>
        </p:style>
        <p:txBody>
          <a:bodyPr/>
          <a:lstStyle/>
          <a:p>
            <a:pPr lvl="0">
              <a:defRPr/>
            </a:pPr>
            <a:r>
              <a:rPr lang="cs-CZ" dirty="0" smtClean="0">
                <a:effectLst>
                  <a:outerShdw blurRad="38100" dist="38100" dir="2700000" algn="tl">
                    <a:srgbClr val="000000">
                      <a:alpha val="43137"/>
                    </a:srgbClr>
                  </a:outerShdw>
                </a:effectLst>
              </a:rPr>
              <a:t>Otázky</a:t>
            </a:r>
            <a:endParaRPr lang="cs-CZ"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16497818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Zástupný symbol pro obsah 2"/>
          <p:cNvSpPr txBox="1">
            <a:spLocks/>
          </p:cNvSpPr>
          <p:nvPr/>
        </p:nvSpPr>
        <p:spPr>
          <a:xfrm>
            <a:off x="452437" y="1700808"/>
            <a:ext cx="8229600" cy="4525963"/>
          </a:xfrm>
          <a:prstGeom prst="rect">
            <a:avLst/>
          </a:prstGeom>
        </p:spPr>
        <p:txBody>
          <a:bodyPr>
            <a:normAutofit fontScale="92500"/>
          </a:bodyPr>
          <a:lstStyle/>
          <a:p>
            <a:pPr marL="457200" lvl="0" indent="-457200">
              <a:spcBef>
                <a:spcPct val="20000"/>
              </a:spcBef>
              <a:buFont typeface="Arial" pitchFamily="34" charset="0"/>
              <a:buChar char="•"/>
            </a:pPr>
            <a:r>
              <a:rPr lang="cs-CZ" sz="3200" dirty="0" smtClean="0"/>
              <a:t>VLADIMÍR PROKOP. Přehled české literatury 20. století. 1. </a:t>
            </a:r>
            <a:r>
              <a:rPr lang="cs-CZ" sz="3200" dirty="0" err="1" smtClean="0"/>
              <a:t>vyd</a:t>
            </a:r>
            <a:r>
              <a:rPr lang="cs-CZ" sz="3200" dirty="0" smtClean="0"/>
              <a:t>. Karlovy Vary: </a:t>
            </a:r>
            <a:r>
              <a:rPr lang="cs-CZ" sz="3200" dirty="0" err="1" smtClean="0"/>
              <a:t>O</a:t>
            </a:r>
            <a:r>
              <a:rPr lang="cs-CZ" sz="3200" dirty="0" smtClean="0"/>
              <a:t>.K.soft, 2008. </a:t>
            </a:r>
          </a:p>
          <a:p>
            <a:pPr marL="457200" lvl="0" indent="-457200">
              <a:spcBef>
                <a:spcPct val="20000"/>
              </a:spcBef>
              <a:buFont typeface="Arial" pitchFamily="34" charset="0"/>
              <a:buChar char="•"/>
            </a:pPr>
            <a:r>
              <a:rPr lang="cs-CZ" sz="3200" dirty="0" smtClean="0"/>
              <a:t>Literatura pro 3. ročník středních škol. 1. </a:t>
            </a:r>
            <a:r>
              <a:rPr lang="cs-CZ" sz="3200" dirty="0" err="1" smtClean="0"/>
              <a:t>vyd</a:t>
            </a:r>
            <a:r>
              <a:rPr lang="cs-CZ" sz="3200" dirty="0" smtClean="0"/>
              <a:t>. Brno: </a:t>
            </a:r>
            <a:r>
              <a:rPr lang="cs-CZ" sz="3200" dirty="0" err="1" smtClean="0"/>
              <a:t>Didaktis</a:t>
            </a:r>
            <a:r>
              <a:rPr lang="cs-CZ" sz="3200" dirty="0" smtClean="0"/>
              <a:t>, 2009. ISBN 978-80-7358-135-0.</a:t>
            </a:r>
          </a:p>
          <a:p>
            <a:pPr marL="457200" lvl="0" indent="-457200">
              <a:spcBef>
                <a:spcPct val="20000"/>
              </a:spcBef>
              <a:buFont typeface="Arial" pitchFamily="34" charset="0"/>
              <a:buChar char="•"/>
            </a:pPr>
            <a:r>
              <a:rPr lang="cs-CZ" sz="3200" dirty="0" smtClean="0"/>
              <a:t>Zdroje obrázků použitých knih citovány přímo v </a:t>
            </a:r>
            <a:r>
              <a:rPr lang="cs-CZ" sz="3200" dirty="0" smtClean="0"/>
              <a:t>textu</a:t>
            </a:r>
          </a:p>
          <a:p>
            <a:pPr marL="457200" lvl="0" indent="-457200">
              <a:spcBef>
                <a:spcPct val="20000"/>
              </a:spcBef>
              <a:buFont typeface="Arial" pitchFamily="34" charset="0"/>
              <a:buChar char="•"/>
            </a:pPr>
            <a:r>
              <a:rPr lang="cs-CZ" sz="3200" dirty="0" smtClean="0"/>
              <a:t>JAROSLAV DURYCH. </a:t>
            </a:r>
            <a:r>
              <a:rPr lang="cs-CZ" sz="3200" dirty="0" smtClean="0"/>
              <a:t>Sedmikráska. </a:t>
            </a:r>
            <a:r>
              <a:rPr lang="cs-CZ" sz="3200" dirty="0" smtClean="0"/>
              <a:t>Praha: Blok, 2000. ISBN 80-7268-048-X. </a:t>
            </a:r>
          </a:p>
          <a:p>
            <a:pPr marL="457200" lvl="0" indent="-457200">
              <a:spcBef>
                <a:spcPct val="20000"/>
              </a:spcBef>
              <a:buFont typeface="Arial" pitchFamily="34" charset="0"/>
              <a:buChar char="•"/>
            </a:pPr>
            <a:endParaRPr lang="cs-CZ" sz="3200" dirty="0" smtClean="0"/>
          </a:p>
          <a:p>
            <a:pPr marL="457200" lvl="0" indent="-457200">
              <a:spcBef>
                <a:spcPct val="20000"/>
              </a:spcBef>
              <a:buFont typeface="Arial" pitchFamily="34" charset="0"/>
              <a:buChar char="•"/>
            </a:pPr>
            <a:endParaRPr lang="cs-CZ" sz="3200" dirty="0" smtClean="0"/>
          </a:p>
          <a:p>
            <a:pPr marL="457200" lvl="0" indent="-457200">
              <a:spcBef>
                <a:spcPct val="20000"/>
              </a:spcBef>
            </a:pPr>
            <a:endParaRPr lang="cs-CZ" sz="3200" dirty="0" smtClean="0"/>
          </a:p>
          <a:p>
            <a:pPr marL="457200" lvl="0" indent="-457200">
              <a:spcBef>
                <a:spcPct val="20000"/>
              </a:spcBef>
              <a:buFont typeface="Arial" pitchFamily="34" charset="0"/>
              <a:buChar char="•"/>
            </a:pPr>
            <a:endParaRPr lang="cs-CZ" sz="3200" dirty="0" smtClean="0"/>
          </a:p>
          <a:p>
            <a:pPr marL="457200" lvl="0" indent="-457200">
              <a:spcBef>
                <a:spcPct val="20000"/>
              </a:spcBef>
              <a:buFont typeface="Arial" pitchFamily="34" charset="0"/>
              <a:buChar cha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457200" marR="0" lvl="0" indent="-4572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Rectangle 2"/>
          <p:cNvSpPr txBox="1">
            <a:spLocks noChangeArrowheads="1"/>
          </p:cNvSpPr>
          <p:nvPr/>
        </p:nvSpPr>
        <p:spPr>
          <a:xfrm>
            <a:off x="445435" y="556078"/>
            <a:ext cx="8229600" cy="13716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400" b="1" dirty="0" smtClean="0"/>
              <a:t>Zdroje:</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525" y="0"/>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 name="Picture 46" descr="logo_pruhl"/>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969398" y="256721"/>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423353459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307</TotalTime>
  <Words>769</Words>
  <Application>Microsoft Office PowerPoint</Application>
  <PresentationFormat>Předvádění na obrazovce (4:3)</PresentationFormat>
  <Paragraphs>70</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Snímek 1</vt:lpstr>
      <vt:lpstr>Jaroslav Durych</vt:lpstr>
      <vt:lpstr>Život</vt:lpstr>
      <vt:lpstr>Tvorba</vt:lpstr>
      <vt:lpstr>Bloudění</vt:lpstr>
      <vt:lpstr>Rekviem a další tvorba</vt:lpstr>
      <vt:lpstr>Sedmikráska – úryvek</vt:lpstr>
      <vt:lpstr>Snímek 8</vt:lpstr>
      <vt:lpstr>Otázky</vt:lpstr>
      <vt:lpstr>Snímek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David</dc:creator>
  <cp:lastModifiedBy>Lenka</cp:lastModifiedBy>
  <cp:revision>33</cp:revision>
  <dcterms:created xsi:type="dcterms:W3CDTF">2011-02-02T19:28:22Z</dcterms:created>
  <dcterms:modified xsi:type="dcterms:W3CDTF">2012-12-02T21:42:54Z</dcterms:modified>
</cp:coreProperties>
</file>