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87" r:id="rId2"/>
    <p:sldId id="262" r:id="rId3"/>
    <p:sldId id="256" r:id="rId4"/>
    <p:sldId id="278" r:id="rId5"/>
    <p:sldId id="266" r:id="rId6"/>
    <p:sldId id="276" r:id="rId7"/>
    <p:sldId id="291" r:id="rId8"/>
    <p:sldId id="290" r:id="rId9"/>
    <p:sldId id="282" r:id="rId10"/>
    <p:sldId id="284" r:id="rId11"/>
    <p:sldId id="289" r:id="rId12"/>
    <p:sldId id="288" r:id="rId1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00"/>
    <a:srgbClr val="FFFF99"/>
    <a:srgbClr val="FFFF66"/>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5" d="100"/>
          <a:sy n="65" d="100"/>
        </p:scale>
        <p:origin x="-462"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1C3BCFD-A832-4F9D-8B4D-BED6268FB039}" type="datetimeFigureOut">
              <a:rPr lang="cs-CZ" smtClean="0"/>
              <a:t>2.12.2012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373FE02-86CE-4C8F-9D4C-80A6442DFFAC}" type="slidenum">
              <a:rPr lang="cs-CZ" smtClean="0"/>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dirty="0"/>
          </a:p>
        </p:txBody>
      </p:sp>
      <p:sp>
        <p:nvSpPr>
          <p:cNvPr id="4" name="Zástupný symbol pro číslo snímku 3"/>
          <p:cNvSpPr>
            <a:spLocks noGrp="1"/>
          </p:cNvSpPr>
          <p:nvPr>
            <p:ph type="sldNum" sz="quarter" idx="10"/>
          </p:nvPr>
        </p:nvSpPr>
        <p:spPr/>
        <p:txBody>
          <a:bodyPr/>
          <a:lstStyle/>
          <a:p>
            <a:fld id="{2373FE02-86CE-4C8F-9D4C-80A6442DFFAC}" type="slidenum">
              <a:rPr lang="cs-CZ" smtClean="0"/>
              <a:t>11</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4A4A6B69-E6C7-4149-B2CE-FB5017DCF5FE}" type="datetimeFigureOut">
              <a:rPr lang="cs-CZ" smtClean="0"/>
              <a:pPr/>
              <a:t>2.12.2012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53C3A42-20D4-40A7-92FA-16841ED69964}"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A4A6B69-E6C7-4149-B2CE-FB5017DCF5FE}" type="datetimeFigureOut">
              <a:rPr lang="cs-CZ" smtClean="0"/>
              <a:pPr/>
              <a:t>2.12.2012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53C3A42-20D4-40A7-92FA-16841ED69964}"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4A4A6B69-E6C7-4149-B2CE-FB5017DCF5FE}" type="datetimeFigureOut">
              <a:rPr lang="cs-CZ" smtClean="0"/>
              <a:pPr/>
              <a:t>2.12.2012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53C3A42-20D4-40A7-92FA-16841ED69964}"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4A4A6B69-E6C7-4149-B2CE-FB5017DCF5FE}" type="datetimeFigureOut">
              <a:rPr lang="cs-CZ" smtClean="0"/>
              <a:pPr/>
              <a:t>2.12.2012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53C3A42-20D4-40A7-92FA-16841ED69964}"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4A4A6B69-E6C7-4149-B2CE-FB5017DCF5FE}" type="datetimeFigureOut">
              <a:rPr lang="cs-CZ" smtClean="0"/>
              <a:pPr/>
              <a:t>2.12.2012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053C3A42-20D4-40A7-92FA-16841ED69964}"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4A4A6B69-E6C7-4149-B2CE-FB5017DCF5FE}" type="datetimeFigureOut">
              <a:rPr lang="cs-CZ" smtClean="0"/>
              <a:pPr/>
              <a:t>2.12.2012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053C3A42-20D4-40A7-92FA-16841ED69964}"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4A4A6B69-E6C7-4149-B2CE-FB5017DCF5FE}" type="datetimeFigureOut">
              <a:rPr lang="cs-CZ" smtClean="0"/>
              <a:pPr/>
              <a:t>2.12.2012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053C3A42-20D4-40A7-92FA-16841ED69964}"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4A4A6B69-E6C7-4149-B2CE-FB5017DCF5FE}" type="datetimeFigureOut">
              <a:rPr lang="cs-CZ" smtClean="0"/>
              <a:pPr/>
              <a:t>2.12.2012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53C3A42-20D4-40A7-92FA-16841ED69964}"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4A4A6B69-E6C7-4149-B2CE-FB5017DCF5FE}" type="datetimeFigureOut">
              <a:rPr lang="cs-CZ" smtClean="0"/>
              <a:pPr/>
              <a:t>2.12.2012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53C3A42-20D4-40A7-92FA-16841ED69964}"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A4A6B69-E6C7-4149-B2CE-FB5017DCF5FE}" type="datetimeFigureOut">
              <a:rPr lang="cs-CZ" smtClean="0"/>
              <a:pPr/>
              <a:t>2.12.2012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53C3A42-20D4-40A7-92FA-16841ED69964}"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A4A6B69-E6C7-4149-B2CE-FB5017DCF5FE}" type="datetimeFigureOut">
              <a:rPr lang="cs-CZ" smtClean="0"/>
              <a:pPr/>
              <a:t>2.12.2012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53C3A42-20D4-40A7-92FA-16841ED69964}"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4A6B69-E6C7-4149-B2CE-FB5017DCF5FE}" type="datetimeFigureOut">
              <a:rPr lang="cs-CZ" smtClean="0"/>
              <a:pPr/>
              <a:t>2.12.2012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53C3A42-20D4-40A7-92FA-16841ED69964}"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2" name="Group 40"/>
          <p:cNvGraphicFramePr>
            <a:graphicFrameLocks/>
          </p:cNvGraphicFramePr>
          <p:nvPr>
            <p:extLst>
              <p:ext uri="{D42A27DB-BD31-4B8C-83A1-F6EECF244321}">
                <p14:modId xmlns:p14="http://schemas.microsoft.com/office/powerpoint/2010/main" xmlns="" val="779081242"/>
              </p:ext>
            </p:extLst>
          </p:nvPr>
        </p:nvGraphicFramePr>
        <p:xfrm>
          <a:off x="468313" y="1268413"/>
          <a:ext cx="8229600" cy="4080196"/>
        </p:xfrm>
        <a:graphic>
          <a:graphicData uri="http://schemas.openxmlformats.org/drawingml/2006/table">
            <a:tbl>
              <a:tblPr/>
              <a:tblGrid>
                <a:gridCol w="2016125"/>
                <a:gridCol w="6213475"/>
              </a:tblGrid>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rgbClr val="FFFFFF"/>
                          </a:solidFill>
                          <a:effectLst/>
                          <a:latin typeface="Arial" charset="0"/>
                          <a:cs typeface="Arial" charset="0"/>
                        </a:rPr>
                        <a:t>Číslo projektu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1" i="0" u="none" strike="noStrike" cap="none" normalizeH="0" baseline="0" smtClean="0">
                          <a:ln>
                            <a:noFill/>
                          </a:ln>
                          <a:solidFill>
                            <a:schemeClr val="tx1"/>
                          </a:solidFill>
                          <a:effectLst/>
                          <a:latin typeface="Arial" charset="0"/>
                          <a:cs typeface="Arial" charset="0"/>
                        </a:rPr>
                        <a:t>CZ.1.07/1.5.00/34.0969</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r>
              <a:tr h="4159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Název školy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cs typeface="Times New Roman" pitchFamily="18" charset="0"/>
                        </a:rPr>
                        <a:t>Gymnázium Česká a Olympijských nadějí, České Budějovice, Česká 64</a:t>
                      </a:r>
                      <a:endParaRPr kumimoji="0" lang="cs-CZ" sz="1800" b="0" i="0" u="none" strike="noStrike" cap="none" normalizeH="0" baseline="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Název materiálu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Arial" charset="0"/>
                          <a:cs typeface="Arial" charset="0"/>
                        </a:rPr>
                        <a:t>Česká literatura 20. století – Jaroslav </a:t>
                      </a:r>
                      <a:r>
                        <a:rPr kumimoji="0" lang="cs-CZ" sz="1800" b="0" i="0" u="none" strike="noStrike" cap="none" normalizeH="0" baseline="0" dirty="0" smtClean="0">
                          <a:ln>
                            <a:noFill/>
                          </a:ln>
                          <a:solidFill>
                            <a:srgbClr val="000000"/>
                          </a:solidFill>
                          <a:effectLst/>
                          <a:latin typeface="Arial" charset="0"/>
                          <a:cs typeface="Arial" charset="0"/>
                        </a:rPr>
                        <a:t>Hašek</a:t>
                      </a:r>
                      <a:endParaRPr kumimoji="0" lang="cs-CZ" sz="18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Autor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Arial" charset="0"/>
                          <a:cs typeface="Arial" charset="0"/>
                        </a:rPr>
                        <a:t>Mgr. Lenka </a:t>
                      </a:r>
                      <a:r>
                        <a:rPr kumimoji="0" lang="cs-CZ" sz="1800" b="0" i="0" u="none" strike="noStrike" cap="none" normalizeH="0" baseline="0" dirty="0" err="1" smtClean="0">
                          <a:ln>
                            <a:noFill/>
                          </a:ln>
                          <a:solidFill>
                            <a:srgbClr val="000000"/>
                          </a:solidFill>
                          <a:effectLst/>
                          <a:latin typeface="Arial" charset="0"/>
                          <a:cs typeface="Arial" charset="0"/>
                        </a:rPr>
                        <a:t>Nečilová</a:t>
                      </a:r>
                      <a:endParaRPr kumimoji="0" lang="cs-CZ" sz="18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Tematický okruh</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Arial" charset="0"/>
                          <a:cs typeface="Arial" charset="0"/>
                        </a:rPr>
                        <a:t>Česká literatura 20. století</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Ročník</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Arial" charset="0"/>
                          <a:cs typeface="Arial" charset="0"/>
                        </a:rPr>
                        <a:t>třetí</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Arial" charset="0"/>
                        </a:rPr>
                        <a:t>Datum tvorby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800" b="0" i="0" u="none" strike="noStrike" cap="none" normalizeH="0" baseline="0" dirty="0" smtClean="0">
                          <a:ln>
                            <a:noFill/>
                          </a:ln>
                          <a:solidFill>
                            <a:srgbClr val="000000"/>
                          </a:solidFill>
                          <a:effectLst/>
                          <a:latin typeface="Arial" charset="0"/>
                          <a:cs typeface="Arial" charset="0"/>
                        </a:rPr>
                        <a:t>2. 12.2012</a:t>
                      </a:r>
                      <a:endParaRPr kumimoji="0" lang="cs-CZ" sz="18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Anotace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dirty="0" smtClean="0">
                          <a:ln>
                            <a:noFill/>
                          </a:ln>
                          <a:solidFill>
                            <a:schemeClr val="tx1"/>
                          </a:solidFill>
                          <a:effectLst/>
                          <a:latin typeface="Arial" charset="0"/>
                          <a:cs typeface="Arial" charset="0"/>
                        </a:rPr>
                        <a:t>Jaroslav </a:t>
                      </a:r>
                      <a:r>
                        <a:rPr kumimoji="0" lang="cs-CZ" sz="1200" b="0" i="0" u="none" strike="noStrike" cap="none" normalizeH="0" baseline="0" dirty="0" smtClean="0">
                          <a:ln>
                            <a:noFill/>
                          </a:ln>
                          <a:solidFill>
                            <a:schemeClr val="tx1"/>
                          </a:solidFill>
                          <a:effectLst/>
                          <a:latin typeface="Arial" charset="0"/>
                          <a:cs typeface="Arial" charset="0"/>
                        </a:rPr>
                        <a:t>Hašek, Osudy dobrého vojáka Švejka </a:t>
                      </a:r>
                      <a:endParaRPr kumimoji="0" lang="cs-CZ" sz="1200" b="0" i="0" u="none" strike="noStrike" cap="none" normalizeH="0" baseline="0" dirty="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4572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Metodický pokyn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dirty="0" smtClean="0">
                          <a:ln>
                            <a:noFill/>
                          </a:ln>
                          <a:solidFill>
                            <a:schemeClr val="tx1"/>
                          </a:solidFill>
                          <a:effectLst/>
                          <a:latin typeface="Arial" charset="0"/>
                          <a:cs typeface="Arial" charset="0"/>
                        </a:rPr>
                        <a:t>Prezentace je určena jako výklad do hodiny i jako materiál k samostudiu. Procvičovací cvičení lze použít jako test .</a:t>
                      </a:r>
                    </a:p>
                    <a:p>
                      <a:pPr marL="342900" marR="0" lvl="0" indent="-342900" algn="l" defTabSz="914400" rtl="0" eaLnBrk="1" fontAlgn="base" latinLnBrk="0" hangingPunct="1">
                        <a:lnSpc>
                          <a:spcPct val="100000"/>
                        </a:lnSpc>
                        <a:spcBef>
                          <a:spcPct val="0"/>
                        </a:spcBef>
                        <a:spcAft>
                          <a:spcPct val="0"/>
                        </a:spcAft>
                        <a:buClr>
                          <a:schemeClr val="bg2"/>
                        </a:buClr>
                        <a:buSzPct val="75000"/>
                        <a:buFont typeface="Wingdings" pitchFamily="2" charset="2"/>
                        <a:buNone/>
                        <a:tabLst/>
                      </a:pPr>
                      <a:r>
                        <a:rPr kumimoji="0" lang="cs-CZ" sz="1200" b="0" i="0" u="none" strike="noStrike" cap="none" normalizeH="0" baseline="0" dirty="0" smtClean="0">
                          <a:ln>
                            <a:noFill/>
                          </a:ln>
                          <a:solidFill>
                            <a:schemeClr val="tx1"/>
                          </a:solidFill>
                          <a:effectLst/>
                          <a:latin typeface="Arial" charset="0"/>
                          <a:cs typeface="Times New Roman" pitchFamily="18" charset="0"/>
                        </a:rPr>
                        <a:t>Možnosti využití: promítání ve třídě</a:t>
                      </a:r>
                      <a:r>
                        <a:rPr kumimoji="0" lang="cs-CZ" sz="1200" b="0" i="0" u="none" strike="noStrike" cap="none" normalizeH="0" baseline="0" dirty="0" smtClean="0">
                          <a:ln>
                            <a:noFill/>
                          </a:ln>
                          <a:solidFill>
                            <a:schemeClr val="tx1"/>
                          </a:solidFill>
                          <a:effectLst/>
                          <a:latin typeface="Times New Roman" pitchFamily="18" charset="0"/>
                          <a:cs typeface="Times New Roman" pitchFamily="18" charset="0"/>
                        </a:rPr>
                        <a:t> při výkladu</a:t>
                      </a:r>
                      <a:endParaRPr kumimoji="0" lang="cs-CZ" sz="1200" b="0" i="0" u="none" strike="noStrike" cap="none" normalizeH="0" baseline="0" dirty="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457200">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Times New Roman" pitchFamily="18" charset="0"/>
                        </a:rPr>
                        <a:t>Pokud není uvedeno jinak, použitý materiál je z vlastních zdrojů autora</a:t>
                      </a:r>
                      <a:endParaRPr kumimoji="0" lang="cs-CZ" sz="1200" b="0" i="0" u="none" strike="noStrike" cap="none" normalizeH="0" baseline="0" smtClean="0">
                        <a:ln>
                          <a:noFill/>
                        </a:ln>
                        <a:solidFill>
                          <a:schemeClr val="tx1"/>
                        </a:solidFill>
                        <a:effectLst/>
                        <a:latin typeface="Arial"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cs-CZ" sz="1200" b="0" i="0" u="none" strike="noStrike" cap="none" normalizeH="0" baseline="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hMerge="1">
                  <a:txBody>
                    <a:bodyPr/>
                    <a:lstStyle/>
                    <a:p>
                      <a:endParaRPr lang="cs-CZ"/>
                    </a:p>
                  </a:txBody>
                  <a:tcPr/>
                </a:tc>
              </a:tr>
            </a:tbl>
          </a:graphicData>
        </a:graphic>
      </p:graphicFrame>
      <p:sp>
        <p:nvSpPr>
          <p:cNvPr id="3" name="Rectangle 45"/>
          <p:cNvSpPr>
            <a:spLocks noChangeArrowheads="1"/>
          </p:cNvSpPr>
          <p:nvPr/>
        </p:nvSpPr>
        <p:spPr bwMode="auto">
          <a:xfrm>
            <a:off x="1979613" y="620713"/>
            <a:ext cx="5040312" cy="369887"/>
          </a:xfrm>
          <a:prstGeom prst="rect">
            <a:avLst/>
          </a:prstGeom>
          <a:noFill/>
          <a:ln w="9525">
            <a:noFill/>
            <a:miter lim="800000"/>
            <a:headEnd/>
            <a:tailEnd/>
          </a:ln>
        </p:spPr>
        <p:txBody>
          <a:bodyPr>
            <a:spAutoFit/>
          </a:bodyPr>
          <a:lstStyle/>
          <a:p>
            <a:pPr algn="ctr">
              <a:defRPr/>
            </a:pPr>
            <a:r>
              <a:rPr lang="cs-CZ" b="1" dirty="0">
                <a:latin typeface="+mj-lt"/>
              </a:rPr>
              <a:t>DIGITÁLNÍ UČEBNÍ MATERIÁL</a:t>
            </a:r>
          </a:p>
        </p:txBody>
      </p:sp>
      <p:pic>
        <p:nvPicPr>
          <p:cNvPr id="4"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763713" y="5445224"/>
            <a:ext cx="6081712" cy="1485900"/>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pic>
      <p:pic>
        <p:nvPicPr>
          <p:cNvPr id="5"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0" y="-15875"/>
            <a:ext cx="9153525" cy="5524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6" name="Picture 46" descr="logo_pruhl"/>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7956550" y="260350"/>
            <a:ext cx="857250" cy="8572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23968415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548680"/>
            <a:ext cx="8229600" cy="1143000"/>
          </a:xfrm>
        </p:spPr>
        <p:txBody>
          <a:bodyPr>
            <a:noAutofit/>
          </a:bodyPr>
          <a:lstStyle/>
          <a:p>
            <a:r>
              <a:rPr lang="cs-CZ" sz="7200" b="1" dirty="0" smtClean="0">
                <a:solidFill>
                  <a:schemeClr val="accent6"/>
                </a:solidFill>
                <a:effectLst>
                  <a:outerShdw blurRad="38100" dist="38100" dir="2700000" algn="tl">
                    <a:srgbClr val="000000">
                      <a:alpha val="43137"/>
                    </a:srgbClr>
                  </a:outerShdw>
                </a:effectLst>
              </a:rPr>
              <a:t/>
            </a:r>
            <a:br>
              <a:rPr lang="cs-CZ" sz="7200" b="1" dirty="0" smtClean="0">
                <a:solidFill>
                  <a:schemeClr val="accent6"/>
                </a:solidFill>
                <a:effectLst>
                  <a:outerShdw blurRad="38100" dist="38100" dir="2700000" algn="tl">
                    <a:srgbClr val="000000">
                      <a:alpha val="43137"/>
                    </a:srgbClr>
                  </a:outerShdw>
                </a:effectLst>
              </a:rPr>
            </a:br>
            <a:r>
              <a:rPr lang="cs-CZ" sz="7200" b="1" dirty="0">
                <a:solidFill>
                  <a:schemeClr val="accent6"/>
                </a:solidFill>
                <a:effectLst>
                  <a:outerShdw blurRad="38100" dist="38100" dir="2700000" algn="tl">
                    <a:srgbClr val="000000">
                      <a:alpha val="43137"/>
                    </a:srgbClr>
                  </a:outerShdw>
                </a:effectLst>
              </a:rPr>
              <a:t/>
            </a:r>
            <a:br>
              <a:rPr lang="cs-CZ" sz="7200" b="1" dirty="0">
                <a:solidFill>
                  <a:schemeClr val="accent6"/>
                </a:solidFill>
                <a:effectLst>
                  <a:outerShdw blurRad="38100" dist="38100" dir="2700000" algn="tl">
                    <a:srgbClr val="000000">
                      <a:alpha val="43137"/>
                    </a:srgbClr>
                  </a:outerShdw>
                </a:effectLst>
              </a:rPr>
            </a:br>
            <a:r>
              <a:rPr lang="cs-CZ" sz="7200" b="1" dirty="0" smtClean="0">
                <a:solidFill>
                  <a:schemeClr val="accent6"/>
                </a:solidFill>
                <a:effectLst>
                  <a:outerShdw blurRad="38100" dist="38100" dir="2700000" algn="tl">
                    <a:srgbClr val="000000">
                      <a:alpha val="43137"/>
                    </a:srgbClr>
                  </a:outerShdw>
                </a:effectLst>
              </a:rPr>
              <a:t/>
            </a:r>
            <a:br>
              <a:rPr lang="cs-CZ" sz="7200" b="1" dirty="0" smtClean="0">
                <a:solidFill>
                  <a:schemeClr val="accent6"/>
                </a:solidFill>
                <a:effectLst>
                  <a:outerShdw blurRad="38100" dist="38100" dir="2700000" algn="tl">
                    <a:srgbClr val="000000">
                      <a:alpha val="43137"/>
                    </a:srgbClr>
                  </a:outerShdw>
                </a:effectLst>
              </a:rPr>
            </a:br>
            <a:r>
              <a:rPr lang="cs-CZ" sz="7200" b="1" dirty="0" smtClean="0">
                <a:solidFill>
                  <a:schemeClr val="accent6"/>
                </a:solidFill>
                <a:effectLst>
                  <a:outerShdw blurRad="38100" dist="38100" dir="2700000" algn="tl">
                    <a:srgbClr val="000000">
                      <a:alpha val="43137"/>
                    </a:srgbClr>
                  </a:outerShdw>
                </a:effectLst>
              </a:rPr>
              <a:t>Jaroslav Hašek</a:t>
            </a:r>
            <a:br>
              <a:rPr lang="cs-CZ" sz="7200" b="1" dirty="0" smtClean="0">
                <a:solidFill>
                  <a:schemeClr val="accent6"/>
                </a:solidFill>
                <a:effectLst>
                  <a:outerShdw blurRad="38100" dist="38100" dir="2700000" algn="tl">
                    <a:srgbClr val="000000">
                      <a:alpha val="43137"/>
                    </a:srgbClr>
                  </a:outerShdw>
                </a:effectLst>
              </a:rPr>
            </a:br>
            <a:r>
              <a:rPr lang="cs-CZ" sz="7200" b="1" dirty="0" smtClean="0">
                <a:solidFill>
                  <a:schemeClr val="accent6"/>
                </a:solidFill>
                <a:effectLst>
                  <a:outerShdw blurRad="38100" dist="38100" dir="2700000" algn="tl">
                    <a:srgbClr val="000000">
                      <a:alpha val="43137"/>
                    </a:srgbClr>
                  </a:outerShdw>
                </a:effectLst>
              </a:rPr>
              <a:t/>
            </a:r>
            <a:br>
              <a:rPr lang="cs-CZ" sz="7200" b="1" dirty="0" smtClean="0">
                <a:solidFill>
                  <a:schemeClr val="accent6"/>
                </a:solidFill>
                <a:effectLst>
                  <a:outerShdw blurRad="38100" dist="38100" dir="2700000" algn="tl">
                    <a:srgbClr val="000000">
                      <a:alpha val="43137"/>
                    </a:srgbClr>
                  </a:outerShdw>
                </a:effectLst>
              </a:rPr>
            </a:br>
            <a:r>
              <a:rPr lang="cs-CZ" sz="7200" b="1" dirty="0">
                <a:solidFill>
                  <a:schemeClr val="accent6"/>
                </a:solidFill>
                <a:effectLst>
                  <a:outerShdw blurRad="38100" dist="38100" dir="2700000" algn="tl">
                    <a:srgbClr val="000000">
                      <a:alpha val="43137"/>
                    </a:srgbClr>
                  </a:outerShdw>
                </a:effectLst>
              </a:rPr>
              <a:t>1883 – 1923</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1"/>
          <p:cNvSpPr txBox="1">
            <a:spLocks/>
          </p:cNvSpPr>
          <p:nvPr/>
        </p:nvSpPr>
        <p:spPr>
          <a:xfrm>
            <a:off x="457200" y="274638"/>
            <a:ext cx="8229600" cy="1143000"/>
          </a:xfrm>
          <a:prstGeom prst="rect">
            <a:avLst/>
          </a:prstGeom>
        </p:spPr>
        <p:style>
          <a:lnRef idx="1">
            <a:schemeClr val="accent6"/>
          </a:lnRef>
          <a:fillRef idx="2">
            <a:schemeClr val="accent6"/>
          </a:fillRef>
          <a:effectRef idx="1">
            <a:schemeClr val="accent6"/>
          </a:effectRef>
          <a:fontRef idx="minor">
            <a:schemeClr val="dk1"/>
          </a:fontRef>
        </p:style>
        <p:txBody>
          <a:bodyPr vert="horz" lIns="91440" tIns="45720" rIns="91440" bIns="45720" rtlCol="0" anchor="ctr">
            <a:normAutofit/>
          </a:bodyPr>
          <a:lstStyle>
            <a:lvl1pPr algn="ctr" defTabSz="914400" rtl="0" eaLnBrk="1" latinLnBrk="0" hangingPunct="1">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r>
              <a:rPr lang="cs-CZ" smtClean="0">
                <a:effectLst>
                  <a:outerShdw blurRad="38100" dist="38100" dir="2700000" algn="tl">
                    <a:srgbClr val="000000">
                      <a:alpha val="43137"/>
                    </a:srgbClr>
                  </a:outerShdw>
                </a:effectLst>
              </a:rPr>
              <a:t>Život</a:t>
            </a:r>
            <a:endParaRPr lang="cs-CZ" dirty="0">
              <a:effectLst>
                <a:outerShdw blurRad="38100" dist="38100" dir="2700000" algn="tl">
                  <a:srgbClr val="000000">
                    <a:alpha val="43137"/>
                  </a:srgbClr>
                </a:outerShdw>
              </a:effectLst>
            </a:endParaRPr>
          </a:p>
        </p:txBody>
      </p:sp>
      <p:sp>
        <p:nvSpPr>
          <p:cNvPr id="5" name="Zástupný symbol pro obsah 2"/>
          <p:cNvSpPr txBox="1">
            <a:spLocks/>
          </p:cNvSpPr>
          <p:nvPr/>
        </p:nvSpPr>
        <p:spPr>
          <a:xfrm>
            <a:off x="446314" y="1600200"/>
            <a:ext cx="4989782" cy="4525963"/>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457200" indent="-457200" algn="l">
              <a:buFont typeface="Arial" pitchFamily="34" charset="0"/>
              <a:buChar char="•"/>
            </a:pPr>
            <a:r>
              <a:rPr lang="cs-CZ" sz="2300" dirty="0">
                <a:solidFill>
                  <a:schemeClr val="tx1"/>
                </a:solidFill>
              </a:rPr>
              <a:t>spisovatel, novinář, anarchista, provokatér</a:t>
            </a:r>
          </a:p>
          <a:p>
            <a:pPr marL="457200" indent="-457200" algn="l">
              <a:buFont typeface="Arial" pitchFamily="34" charset="0"/>
              <a:buChar char="•"/>
            </a:pPr>
            <a:r>
              <a:rPr lang="cs-CZ" sz="2300" dirty="0">
                <a:solidFill>
                  <a:schemeClr val="tx1"/>
                </a:solidFill>
              </a:rPr>
              <a:t>narodil se v Praze, kvůli špatnému prospěchu nedokončil gymnázium</a:t>
            </a:r>
          </a:p>
          <a:p>
            <a:pPr marL="457200" indent="-457200" algn="l">
              <a:buFont typeface="Arial" pitchFamily="34" charset="0"/>
              <a:buChar char="•"/>
            </a:pPr>
            <a:r>
              <a:rPr lang="cs-CZ" sz="2300" dirty="0">
                <a:solidFill>
                  <a:schemeClr val="tx1"/>
                </a:solidFill>
              </a:rPr>
              <a:t>vystudoval na obchodní akademii. Stýkal se s českými anarchisty. Krátce pracoval v bance, ale odcestoval na Balkán podpořit makedonské povstalce</a:t>
            </a:r>
          </a:p>
          <a:p>
            <a:pPr marL="457200" indent="-457200" algn="l">
              <a:buFont typeface="Arial" pitchFamily="34" charset="0"/>
              <a:buChar char="•"/>
            </a:pPr>
            <a:r>
              <a:rPr lang="cs-CZ" sz="2300" dirty="0">
                <a:solidFill>
                  <a:schemeClr val="tx1"/>
                </a:solidFill>
              </a:rPr>
              <a:t>potuloval se po Evropě, živil se obchodem např. se psy), několikrát byl pro své radikální názory zatčen.</a:t>
            </a:r>
          </a:p>
        </p:txBody>
      </p:sp>
      <p:pic>
        <p:nvPicPr>
          <p:cNvPr id="6" name="obrázek 10" descr="File:Jaroslav Hašek.gif"/>
          <p:cNvPicPr/>
          <p:nvPr/>
        </p:nvPicPr>
        <p:blipFill>
          <a:blip r:embed="rId2" cstate="print"/>
          <a:srcRect/>
          <a:stretch>
            <a:fillRect/>
          </a:stretch>
        </p:blipFill>
        <p:spPr bwMode="auto">
          <a:xfrm>
            <a:off x="5580112" y="1779315"/>
            <a:ext cx="3106688" cy="4025949"/>
          </a:xfrm>
          <a:prstGeom prst="rect">
            <a:avLst/>
          </a:prstGeom>
          <a:noFill/>
          <a:ln w="9525">
            <a:noFill/>
            <a:miter lim="800000"/>
            <a:headEnd/>
            <a:tailEnd/>
          </a:ln>
        </p:spPr>
      </p:pic>
      <p:sp>
        <p:nvSpPr>
          <p:cNvPr id="3" name="Obdélník 2"/>
          <p:cNvSpPr/>
          <p:nvPr/>
        </p:nvSpPr>
        <p:spPr>
          <a:xfrm>
            <a:off x="5580112" y="5989514"/>
            <a:ext cx="2824733" cy="184666"/>
          </a:xfrm>
          <a:prstGeom prst="rect">
            <a:avLst/>
          </a:prstGeom>
        </p:spPr>
        <p:txBody>
          <a:bodyPr wrap="square">
            <a:spAutoFit/>
          </a:bodyPr>
          <a:lstStyle/>
          <a:p>
            <a:r>
              <a:rPr lang="cs-CZ" sz="600" dirty="0"/>
              <a:t>http://upload.wikimedia.org/wikipedia/commons/6/6b/Jaroslav_Ha%C5%A1ek.gif</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1"/>
          <p:cNvSpPr txBox="1">
            <a:spLocks/>
          </p:cNvSpPr>
          <p:nvPr/>
        </p:nvSpPr>
        <p:spPr>
          <a:xfrm>
            <a:off x="457200" y="274638"/>
            <a:ext cx="8229600" cy="1143000"/>
          </a:xfrm>
          <a:prstGeom prst="rect">
            <a:avLst/>
          </a:prstGeom>
        </p:spPr>
        <p:style>
          <a:lnRef idx="1">
            <a:schemeClr val="accent6"/>
          </a:lnRef>
          <a:fillRef idx="2">
            <a:schemeClr val="accent6"/>
          </a:fillRef>
          <a:effectRef idx="1">
            <a:schemeClr val="accent6"/>
          </a:effectRef>
          <a:fontRef idx="minor">
            <a:schemeClr val="dk1"/>
          </a:fontRef>
        </p:style>
        <p:txBody>
          <a:bodyPr vert="horz" lIns="91440" tIns="45720" rIns="91440" bIns="45720" rtlCol="0" anchor="ctr">
            <a:normAutofit/>
          </a:bodyPr>
          <a:lstStyle>
            <a:lvl1pPr algn="ctr" defTabSz="914400" rtl="0" eaLnBrk="1" latinLnBrk="0" hangingPunct="1">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r>
              <a:rPr lang="cs-CZ" smtClean="0">
                <a:effectLst>
                  <a:outerShdw blurRad="38100" dist="38100" dir="2700000" algn="tl">
                    <a:srgbClr val="000000">
                      <a:alpha val="43137"/>
                    </a:srgbClr>
                  </a:outerShdw>
                </a:effectLst>
              </a:rPr>
              <a:t>Život</a:t>
            </a:r>
            <a:endParaRPr lang="cs-CZ" dirty="0">
              <a:effectLst>
                <a:outerShdw blurRad="38100" dist="38100" dir="2700000" algn="tl">
                  <a:srgbClr val="000000">
                    <a:alpha val="43137"/>
                  </a:srgbClr>
                </a:outerShdw>
              </a:effectLst>
            </a:endParaRPr>
          </a:p>
        </p:txBody>
      </p:sp>
      <p:sp>
        <p:nvSpPr>
          <p:cNvPr id="5" name="Zástupný symbol pro obsah 2"/>
          <p:cNvSpPr txBox="1">
            <a:spLocks/>
          </p:cNvSpPr>
          <p:nvPr/>
        </p:nvSpPr>
        <p:spPr>
          <a:xfrm>
            <a:off x="3275856" y="1600199"/>
            <a:ext cx="5410944" cy="4781129"/>
          </a:xfrm>
          <a:prstGeom prst="rect">
            <a:avLst/>
          </a:prstGeom>
        </p:spPr>
        <p:txBody>
          <a:bodyPr vert="horz" lIns="91440" tIns="45720" rIns="91440" bIns="45720" rtlCol="0">
            <a:normAutofit fontScale="77500" lnSpcReduction="20000"/>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457200" indent="-457200" algn="l">
              <a:buFont typeface="Arial" pitchFamily="34" charset="0"/>
              <a:buChar char="•"/>
            </a:pPr>
            <a:r>
              <a:rPr lang="cs-CZ" dirty="0">
                <a:solidFill>
                  <a:schemeClr val="tx1"/>
                </a:solidFill>
              </a:rPr>
              <a:t>Za 1. světové války narukoval do Českých Budějovic a odjel na haličskou frontu. Několikrát se pokusil dezertovat, roku 1915 </a:t>
            </a:r>
            <a:r>
              <a:rPr lang="cs-CZ" dirty="0" smtClean="0">
                <a:solidFill>
                  <a:schemeClr val="tx1"/>
                </a:solidFill>
              </a:rPr>
              <a:t>se stal </a:t>
            </a:r>
            <a:r>
              <a:rPr lang="cs-CZ" dirty="0">
                <a:solidFill>
                  <a:schemeClr val="tx1"/>
                </a:solidFill>
              </a:rPr>
              <a:t>příslušníkem československých legií. 1918 z legií odchází a vstupuje do Rudé armády (legionáři chtěli Haška dokonce oběsit). Skrývá se před nimi v tatarských vesnicích a do vlasti se vrací až 1920</a:t>
            </a:r>
          </a:p>
          <a:p>
            <a:pPr marL="457200" indent="-457200" algn="l">
              <a:buFont typeface="Arial" pitchFamily="34" charset="0"/>
              <a:buChar char="•"/>
            </a:pPr>
            <a:r>
              <a:rPr lang="cs-CZ" dirty="0">
                <a:solidFill>
                  <a:schemeClr val="tx1"/>
                </a:solidFill>
              </a:rPr>
              <a:t>Po návratu píše svou nejslavnější knihu. Žije v Lipnici nad Sázavou, kde se skrývá společností a její ostrou kritikou kvůli působení v Rudé armádě.</a:t>
            </a:r>
          </a:p>
        </p:txBody>
      </p:sp>
      <p:pic>
        <p:nvPicPr>
          <p:cNvPr id="7" name="obrázek 7" descr="File:Hasek.jpg"/>
          <p:cNvPicPr>
            <a:picLocks noChangeAspect="1"/>
          </p:cNvPicPr>
          <p:nvPr/>
        </p:nvPicPr>
        <p:blipFill>
          <a:blip r:embed="rId2" cstate="print"/>
          <a:srcRect/>
          <a:stretch>
            <a:fillRect/>
          </a:stretch>
        </p:blipFill>
        <p:spPr bwMode="auto">
          <a:xfrm>
            <a:off x="446457" y="2436413"/>
            <a:ext cx="2602632" cy="3108699"/>
          </a:xfrm>
          <a:prstGeom prst="rect">
            <a:avLst/>
          </a:prstGeom>
          <a:noFill/>
          <a:ln w="9525">
            <a:noFill/>
            <a:miter lim="800000"/>
            <a:headEnd/>
            <a:tailEnd/>
          </a:ln>
        </p:spPr>
      </p:pic>
      <p:sp>
        <p:nvSpPr>
          <p:cNvPr id="2" name="Obdélník 1"/>
          <p:cNvSpPr/>
          <p:nvPr/>
        </p:nvSpPr>
        <p:spPr>
          <a:xfrm>
            <a:off x="504056" y="5805264"/>
            <a:ext cx="1781944" cy="184666"/>
          </a:xfrm>
          <a:prstGeom prst="rect">
            <a:avLst/>
          </a:prstGeom>
        </p:spPr>
        <p:txBody>
          <a:bodyPr wrap="square">
            <a:spAutoFit/>
          </a:bodyPr>
          <a:lstStyle/>
          <a:p>
            <a:r>
              <a:rPr lang="cs-CZ" sz="600" dirty="0"/>
              <a:t>http://commons.wikimedia.org/wiki/File:Hasek.jpg</a:t>
            </a:r>
          </a:p>
        </p:txBody>
      </p:sp>
    </p:spTree>
    <p:extLst>
      <p:ext uri="{BB962C8B-B14F-4D97-AF65-F5344CB8AC3E}">
        <p14:creationId xmlns:p14="http://schemas.microsoft.com/office/powerpoint/2010/main" xmlns="" val="284896563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1"/>
          <p:cNvSpPr txBox="1">
            <a:spLocks/>
          </p:cNvSpPr>
          <p:nvPr/>
        </p:nvSpPr>
        <p:spPr>
          <a:xfrm>
            <a:off x="457200" y="274638"/>
            <a:ext cx="8229600" cy="1143000"/>
          </a:xfrm>
          <a:prstGeom prst="rect">
            <a:avLst/>
          </a:prstGeom>
        </p:spPr>
        <p:style>
          <a:lnRef idx="1">
            <a:schemeClr val="accent2"/>
          </a:lnRef>
          <a:fillRef idx="2">
            <a:schemeClr val="accent2"/>
          </a:fillRef>
          <a:effectRef idx="1">
            <a:schemeClr val="accent2"/>
          </a:effectRef>
          <a:fontRef idx="minor">
            <a:schemeClr val="dk1"/>
          </a:fontRef>
        </p:style>
        <p:txBody>
          <a:bodyPr vert="horz" lIns="91440" tIns="45720" rIns="91440" bIns="45720" rtlCol="0" anchor="ctr">
            <a:normAutofit/>
          </a:bodyPr>
          <a:lstStyle>
            <a:lvl1pPr algn="ctr" defTabSz="914400" rtl="0" eaLnBrk="1" latinLnBrk="0" hangingPunct="1">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r>
              <a:rPr lang="cs-CZ" dirty="0" smtClean="0">
                <a:effectLst>
                  <a:outerShdw blurRad="38100" dist="38100" dir="2700000" algn="tl">
                    <a:srgbClr val="000000">
                      <a:alpha val="43137"/>
                    </a:srgbClr>
                  </a:outerShdw>
                </a:effectLst>
              </a:rPr>
              <a:t>Tvorba</a:t>
            </a:r>
            <a:endParaRPr lang="cs-CZ" dirty="0">
              <a:effectLst>
                <a:outerShdw blurRad="38100" dist="38100" dir="2700000" algn="tl">
                  <a:srgbClr val="000000">
                    <a:alpha val="43137"/>
                  </a:srgbClr>
                </a:outerShdw>
              </a:effectLst>
            </a:endParaRPr>
          </a:p>
        </p:txBody>
      </p:sp>
      <p:sp>
        <p:nvSpPr>
          <p:cNvPr id="5" name="Zástupný symbol pro obsah 2"/>
          <p:cNvSpPr txBox="1">
            <a:spLocks/>
          </p:cNvSpPr>
          <p:nvPr/>
        </p:nvSpPr>
        <p:spPr>
          <a:xfrm>
            <a:off x="446314" y="1600200"/>
            <a:ext cx="5709862" cy="4525963"/>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457200" indent="-457200" algn="l">
              <a:buFont typeface="Arial" pitchFamily="34" charset="0"/>
              <a:buChar char="•"/>
            </a:pPr>
            <a:endParaRPr lang="cs-CZ" dirty="0">
              <a:solidFill>
                <a:schemeClr val="tx1"/>
              </a:solidFill>
            </a:endParaRPr>
          </a:p>
        </p:txBody>
      </p:sp>
      <p:sp>
        <p:nvSpPr>
          <p:cNvPr id="7" name="Zástupný symbol pro obsah 2"/>
          <p:cNvSpPr txBox="1">
            <a:spLocks/>
          </p:cNvSpPr>
          <p:nvPr/>
        </p:nvSpPr>
        <p:spPr>
          <a:xfrm>
            <a:off x="539552" y="1600200"/>
            <a:ext cx="4752528" cy="4925144"/>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457200" indent="-457200" algn="l">
              <a:lnSpc>
                <a:spcPct val="90000"/>
              </a:lnSpc>
              <a:buFont typeface="Arial" pitchFamily="34" charset="0"/>
              <a:buChar char="•"/>
            </a:pPr>
            <a:r>
              <a:rPr lang="cs-CZ" sz="2200" dirty="0">
                <a:solidFill>
                  <a:schemeClr val="tx1"/>
                </a:solidFill>
              </a:rPr>
              <a:t>nejprve publikuje v časopisech, byl redaktorem Světa zvířat. Zde publikuje mj. články o neexistujících zvířatech</a:t>
            </a:r>
          </a:p>
          <a:p>
            <a:pPr marL="457200" indent="-457200" algn="l">
              <a:lnSpc>
                <a:spcPct val="90000"/>
              </a:lnSpc>
              <a:buFont typeface="Arial" pitchFamily="34" charset="0"/>
              <a:buChar char="•"/>
            </a:pPr>
            <a:r>
              <a:rPr lang="cs-CZ" sz="2200" dirty="0">
                <a:solidFill>
                  <a:schemeClr val="tx1"/>
                </a:solidFill>
              </a:rPr>
              <a:t>povídky (napsal jich přes 1200) – humorné parodie státních úřadů a vojenských autorit</a:t>
            </a:r>
          </a:p>
          <a:p>
            <a:pPr marL="457200" indent="-457200" algn="l">
              <a:lnSpc>
                <a:spcPct val="90000"/>
              </a:lnSpc>
              <a:buFont typeface="Arial" pitchFamily="34" charset="0"/>
              <a:buChar char="•"/>
            </a:pPr>
            <a:r>
              <a:rPr lang="cs-CZ" sz="2200" dirty="0">
                <a:solidFill>
                  <a:schemeClr val="tx1"/>
                </a:solidFill>
              </a:rPr>
              <a:t>Trampoty pana </a:t>
            </a:r>
            <a:r>
              <a:rPr lang="cs-CZ" sz="2200" dirty="0" err="1">
                <a:solidFill>
                  <a:schemeClr val="tx1"/>
                </a:solidFill>
              </a:rPr>
              <a:t>Tenkráta</a:t>
            </a:r>
            <a:r>
              <a:rPr lang="cs-CZ" sz="2200" dirty="0">
                <a:solidFill>
                  <a:schemeClr val="tx1"/>
                </a:solidFill>
              </a:rPr>
              <a:t>, Průvodčí cizinců a jiné satiry z cest i z domova</a:t>
            </a:r>
          </a:p>
          <a:p>
            <a:pPr marL="457200" indent="-457200" algn="l">
              <a:lnSpc>
                <a:spcPct val="90000"/>
              </a:lnSpc>
              <a:buFont typeface="Arial" pitchFamily="34" charset="0"/>
              <a:buChar char="•"/>
            </a:pPr>
            <a:r>
              <a:rPr lang="cs-CZ" sz="2200" dirty="0">
                <a:solidFill>
                  <a:schemeClr val="tx1"/>
                </a:solidFill>
              </a:rPr>
              <a:t>Můj obchod se psy a jiné humoresky, Tři muži se žralokem a další</a:t>
            </a:r>
          </a:p>
          <a:p>
            <a:pPr marL="457200" indent="-457200" algn="l">
              <a:lnSpc>
                <a:spcPct val="90000"/>
              </a:lnSpc>
              <a:buFont typeface="Arial" pitchFamily="34" charset="0"/>
              <a:buChar char="•"/>
            </a:pPr>
            <a:r>
              <a:rPr lang="cs-CZ" sz="2200" dirty="0">
                <a:solidFill>
                  <a:schemeClr val="tx1"/>
                </a:solidFill>
              </a:rPr>
              <a:t>1912 – první verze Švejka, definitivní je až verze napsaná 1920 -1923</a:t>
            </a:r>
          </a:p>
        </p:txBody>
      </p:sp>
      <p:pic>
        <p:nvPicPr>
          <p:cNvPr id="6" name="obrázek 19" descr="Soubor:Hasek jaroslav1920.jpg"/>
          <p:cNvPicPr/>
          <p:nvPr/>
        </p:nvPicPr>
        <p:blipFill>
          <a:blip r:embed="rId2" cstate="print"/>
          <a:srcRect/>
          <a:stretch>
            <a:fillRect/>
          </a:stretch>
        </p:blipFill>
        <p:spPr bwMode="auto">
          <a:xfrm>
            <a:off x="5638800" y="1600200"/>
            <a:ext cx="3048000" cy="3609975"/>
          </a:xfrm>
          <a:prstGeom prst="rect">
            <a:avLst/>
          </a:prstGeom>
          <a:noFill/>
          <a:ln w="9525">
            <a:noFill/>
            <a:miter lim="800000"/>
            <a:headEnd/>
            <a:tailEnd/>
          </a:ln>
        </p:spPr>
      </p:pic>
      <p:sp>
        <p:nvSpPr>
          <p:cNvPr id="2" name="Obdélník 1"/>
          <p:cNvSpPr/>
          <p:nvPr/>
        </p:nvSpPr>
        <p:spPr>
          <a:xfrm>
            <a:off x="5570240" y="5380672"/>
            <a:ext cx="3185120" cy="1077218"/>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r>
              <a:rPr lang="cs-CZ" sz="1600" dirty="0" smtClean="0"/>
              <a:t>Jaroslav Hašek se stal v I. světové válce legionářem, ale později zběhl k bolševikům a stal se důstojníkem bolševické armády a členem sovětu</a:t>
            </a:r>
            <a:endParaRPr lang="cs-CZ" sz="1600" dirty="0"/>
          </a:p>
        </p:txBody>
      </p:sp>
      <p:sp>
        <p:nvSpPr>
          <p:cNvPr id="3" name="Obdélník 2"/>
          <p:cNvSpPr/>
          <p:nvPr/>
        </p:nvSpPr>
        <p:spPr>
          <a:xfrm>
            <a:off x="5803776" y="6525344"/>
            <a:ext cx="2718048" cy="184666"/>
          </a:xfrm>
          <a:prstGeom prst="rect">
            <a:avLst/>
          </a:prstGeom>
        </p:spPr>
        <p:txBody>
          <a:bodyPr wrap="square">
            <a:spAutoFit/>
          </a:bodyPr>
          <a:lstStyle/>
          <a:p>
            <a:r>
              <a:rPr lang="cs-CZ" sz="600" dirty="0"/>
              <a:t>http://upload.wikimedia.org/wikipedia/commons/6/65/Hasek_jaroslav1920.jpg</a:t>
            </a:r>
          </a:p>
        </p:txBody>
      </p:sp>
    </p:spTree>
    <p:extLst>
      <p:ext uri="{BB962C8B-B14F-4D97-AF65-F5344CB8AC3E}">
        <p14:creationId xmlns:p14="http://schemas.microsoft.com/office/powerpoint/2010/main" xmlns="" val="103157855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1"/>
          <p:cNvSpPr txBox="1">
            <a:spLocks/>
          </p:cNvSpPr>
          <p:nvPr/>
        </p:nvSpPr>
        <p:spPr>
          <a:xfrm>
            <a:off x="457200" y="274638"/>
            <a:ext cx="8229600" cy="1143000"/>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rmAutofit/>
          </a:bodyPr>
          <a:lstStyle>
            <a:lvl1pPr algn="ctr" defTabSz="914400" rtl="0" eaLnBrk="1" latinLnBrk="0" hangingPunct="1">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r>
              <a:rPr lang="cs-CZ" dirty="0" smtClean="0">
                <a:effectLst>
                  <a:outerShdw blurRad="38100" dist="38100" dir="2700000" algn="tl">
                    <a:srgbClr val="000000">
                      <a:alpha val="43137"/>
                    </a:srgbClr>
                  </a:outerShdw>
                </a:effectLst>
              </a:rPr>
              <a:t>Osudy dobrého vojáka Švejka</a:t>
            </a:r>
            <a:endParaRPr lang="cs-CZ" dirty="0">
              <a:effectLst>
                <a:outerShdw blurRad="38100" dist="38100" dir="2700000" algn="tl">
                  <a:srgbClr val="000000">
                    <a:alpha val="43137"/>
                  </a:srgbClr>
                </a:outerShdw>
              </a:effectLst>
            </a:endParaRPr>
          </a:p>
        </p:txBody>
      </p:sp>
      <p:sp>
        <p:nvSpPr>
          <p:cNvPr id="5" name="Zástupný symbol pro obsah 2"/>
          <p:cNvSpPr txBox="1">
            <a:spLocks/>
          </p:cNvSpPr>
          <p:nvPr/>
        </p:nvSpPr>
        <p:spPr>
          <a:xfrm>
            <a:off x="446314" y="1600200"/>
            <a:ext cx="5709862" cy="4525963"/>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457200" indent="-457200" algn="l">
              <a:buFont typeface="Arial" pitchFamily="34" charset="0"/>
              <a:buChar char="•"/>
            </a:pPr>
            <a:endParaRPr lang="cs-CZ" dirty="0">
              <a:solidFill>
                <a:schemeClr val="tx1"/>
              </a:solidFill>
            </a:endParaRPr>
          </a:p>
        </p:txBody>
      </p:sp>
      <p:sp>
        <p:nvSpPr>
          <p:cNvPr id="7" name="Zástupný symbol pro obsah 2"/>
          <p:cNvSpPr txBox="1">
            <a:spLocks/>
          </p:cNvSpPr>
          <p:nvPr/>
        </p:nvSpPr>
        <p:spPr>
          <a:xfrm>
            <a:off x="457200" y="1772815"/>
            <a:ext cx="8239809" cy="4831185"/>
          </a:xfrm>
          <a:prstGeom prst="rect">
            <a:avLst/>
          </a:prstGeom>
        </p:spPr>
        <p:txBody>
          <a:bodyPr vert="horz" lIns="91440" tIns="45720" rIns="91440" bIns="45720" rtlCol="0">
            <a:normAutofit fontScale="55000" lnSpcReduction="20000"/>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457200" indent="-457200" algn="l">
              <a:lnSpc>
                <a:spcPct val="90000"/>
              </a:lnSpc>
              <a:buFont typeface="Arial" pitchFamily="34" charset="0"/>
              <a:buChar char="•"/>
            </a:pPr>
            <a:r>
              <a:rPr lang="cs-CZ" sz="5100" dirty="0" smtClean="0">
                <a:solidFill>
                  <a:schemeClr val="tx1"/>
                </a:solidFill>
              </a:rPr>
              <a:t>Celý název: </a:t>
            </a:r>
            <a:r>
              <a:rPr lang="cs-CZ" sz="5100" b="1" dirty="0" smtClean="0">
                <a:solidFill>
                  <a:schemeClr val="tx1"/>
                </a:solidFill>
                <a:effectLst>
                  <a:outerShdw blurRad="38100" dist="38100" dir="2700000" algn="tl">
                    <a:srgbClr val="000000">
                      <a:alpha val="43137"/>
                    </a:srgbClr>
                  </a:outerShdw>
                </a:effectLst>
              </a:rPr>
              <a:t>Osudy </a:t>
            </a:r>
            <a:r>
              <a:rPr lang="cs-CZ" sz="5100" b="1" dirty="0">
                <a:solidFill>
                  <a:schemeClr val="tx1"/>
                </a:solidFill>
                <a:effectLst>
                  <a:outerShdw blurRad="38100" dist="38100" dir="2700000" algn="tl">
                    <a:srgbClr val="000000">
                      <a:alpha val="43137"/>
                    </a:srgbClr>
                  </a:outerShdw>
                </a:effectLst>
              </a:rPr>
              <a:t>dobrého vojáka Švejka za světové války </a:t>
            </a:r>
            <a:endParaRPr lang="cs-CZ" sz="5100" b="1" dirty="0" smtClean="0">
              <a:solidFill>
                <a:schemeClr val="tx1"/>
              </a:solidFill>
              <a:effectLst>
                <a:outerShdw blurRad="38100" dist="38100" dir="2700000" algn="tl">
                  <a:srgbClr val="000000">
                    <a:alpha val="43137"/>
                  </a:srgbClr>
                </a:outerShdw>
              </a:effectLst>
            </a:endParaRPr>
          </a:p>
          <a:p>
            <a:pPr marL="457200" indent="-457200" algn="l">
              <a:lnSpc>
                <a:spcPct val="90000"/>
              </a:lnSpc>
              <a:buFont typeface="Arial" pitchFamily="34" charset="0"/>
              <a:buChar char="•"/>
            </a:pPr>
            <a:r>
              <a:rPr lang="cs-CZ" sz="5100" dirty="0" smtClean="0">
                <a:solidFill>
                  <a:schemeClr val="tx1"/>
                </a:solidFill>
              </a:rPr>
              <a:t>jedná se o tetralogii, </a:t>
            </a:r>
            <a:r>
              <a:rPr lang="cs-CZ" sz="5100" dirty="0">
                <a:solidFill>
                  <a:schemeClr val="tx1"/>
                </a:solidFill>
              </a:rPr>
              <a:t>poslední díl </a:t>
            </a:r>
            <a:r>
              <a:rPr lang="cs-CZ" sz="5100" dirty="0" smtClean="0">
                <a:solidFill>
                  <a:schemeClr val="tx1"/>
                </a:solidFill>
              </a:rPr>
              <a:t>Hašek nedokončil</a:t>
            </a:r>
            <a:r>
              <a:rPr lang="cs-CZ" sz="5100" dirty="0">
                <a:solidFill>
                  <a:schemeClr val="tx1"/>
                </a:solidFill>
              </a:rPr>
              <a:t>, dopsal ji jeho přítel Karel Vaněk</a:t>
            </a:r>
          </a:p>
          <a:p>
            <a:pPr marL="457200" indent="-457200" algn="l">
              <a:lnSpc>
                <a:spcPct val="90000"/>
              </a:lnSpc>
              <a:buFont typeface="Arial" pitchFamily="34" charset="0"/>
              <a:buChar char="•"/>
            </a:pPr>
            <a:r>
              <a:rPr lang="cs-CZ" sz="5100" dirty="0">
                <a:solidFill>
                  <a:schemeClr val="tx1"/>
                </a:solidFill>
              </a:rPr>
              <a:t>satira a ironie, lidový humor</a:t>
            </a:r>
          </a:p>
          <a:p>
            <a:pPr marL="457200" indent="-457200" algn="l">
              <a:lnSpc>
                <a:spcPct val="90000"/>
              </a:lnSpc>
              <a:buFont typeface="Arial" pitchFamily="34" charset="0"/>
              <a:buChar char="•"/>
            </a:pPr>
            <a:r>
              <a:rPr lang="cs-CZ" sz="5100" dirty="0">
                <a:solidFill>
                  <a:schemeClr val="tx1"/>
                </a:solidFill>
              </a:rPr>
              <a:t>zesměšňování rakouské monarchie</a:t>
            </a:r>
          </a:p>
          <a:p>
            <a:pPr marL="457200" indent="-457200" algn="l">
              <a:lnSpc>
                <a:spcPct val="90000"/>
              </a:lnSpc>
              <a:buFont typeface="Arial" pitchFamily="34" charset="0"/>
              <a:buChar char="•"/>
            </a:pPr>
            <a:r>
              <a:rPr lang="cs-CZ" sz="5100" dirty="0">
                <a:solidFill>
                  <a:schemeClr val="tx1"/>
                </a:solidFill>
              </a:rPr>
              <a:t>výsměch lidské hlouposti, přízemnosti</a:t>
            </a:r>
          </a:p>
          <a:p>
            <a:pPr marL="457200" indent="-457200" algn="l">
              <a:lnSpc>
                <a:spcPct val="90000"/>
              </a:lnSpc>
              <a:buFont typeface="Arial" pitchFamily="34" charset="0"/>
              <a:buChar char="•"/>
            </a:pPr>
            <a:r>
              <a:rPr lang="cs-CZ" sz="5100" dirty="0">
                <a:solidFill>
                  <a:schemeClr val="tx1"/>
                </a:solidFill>
              </a:rPr>
              <a:t>Švejk se stal novým literárním typem – lze jej chápat z mnoha úhlů pohledu (Prohnaný chytrák předstírající svoji hloupost? Přehnaně aktivní primitiv oddaný vrchnosti?)</a:t>
            </a:r>
          </a:p>
          <a:p>
            <a:pPr marL="457200" indent="-457200" algn="l">
              <a:lnSpc>
                <a:spcPct val="90000"/>
              </a:lnSpc>
              <a:buFont typeface="Arial" pitchFamily="34" charset="0"/>
              <a:buChar char="•"/>
            </a:pPr>
            <a:r>
              <a:rPr lang="cs-CZ" sz="5100" dirty="0">
                <a:solidFill>
                  <a:schemeClr val="tx1"/>
                </a:solidFill>
              </a:rPr>
              <a:t>jazyk – mluvená čeština, vulgarismy, vojenský slang, německé výrazy</a:t>
            </a:r>
          </a:p>
          <a:p>
            <a:pPr marL="457200" indent="-457200" algn="l">
              <a:lnSpc>
                <a:spcPct val="90000"/>
              </a:lnSpc>
              <a:buFont typeface="Arial" pitchFamily="34" charset="0"/>
              <a:buChar char="•"/>
            </a:pPr>
            <a:endParaRPr lang="cs-CZ" sz="3000" dirty="0">
              <a:solidFill>
                <a:schemeClr val="tx1"/>
              </a:solidFill>
            </a:endParaRPr>
          </a:p>
          <a:p>
            <a:pPr marL="457200" indent="-457200" algn="l">
              <a:lnSpc>
                <a:spcPct val="90000"/>
              </a:lnSpc>
              <a:buFont typeface="Arial" pitchFamily="34" charset="0"/>
              <a:buChar char="•"/>
            </a:pPr>
            <a:endParaRPr lang="cs-CZ" sz="3000" dirty="0">
              <a:solidFill>
                <a:schemeClr val="tx1"/>
              </a:solidFill>
            </a:endParaRPr>
          </a:p>
        </p:txBody>
      </p:sp>
    </p:spTree>
    <p:extLst>
      <p:ext uri="{BB962C8B-B14F-4D97-AF65-F5344CB8AC3E}">
        <p14:creationId xmlns:p14="http://schemas.microsoft.com/office/powerpoint/2010/main" xmlns="" val="199332763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1"/>
          <p:cNvSpPr txBox="1">
            <a:spLocks/>
          </p:cNvSpPr>
          <p:nvPr/>
        </p:nvSpPr>
        <p:spPr>
          <a:xfrm>
            <a:off x="457200" y="274638"/>
            <a:ext cx="8229600" cy="1143000"/>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rmAutofit/>
          </a:bodyPr>
          <a:lstStyle>
            <a:lvl1pPr algn="ctr" defTabSz="914400" rtl="0" eaLnBrk="1" latinLnBrk="0" hangingPunct="1">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r>
              <a:rPr lang="cs-CZ" dirty="0" smtClean="0">
                <a:effectLst>
                  <a:outerShdw blurRad="38100" dist="38100" dir="2700000" algn="tl">
                    <a:srgbClr val="000000">
                      <a:alpha val="43137"/>
                    </a:srgbClr>
                  </a:outerShdw>
                </a:effectLst>
              </a:rPr>
              <a:t>Osudy dobrého vojáka Švejka</a:t>
            </a:r>
            <a:endParaRPr lang="cs-CZ" dirty="0">
              <a:effectLst>
                <a:outerShdw blurRad="38100" dist="38100" dir="2700000" algn="tl">
                  <a:srgbClr val="000000">
                    <a:alpha val="43137"/>
                  </a:srgbClr>
                </a:outerShdw>
              </a:effectLst>
            </a:endParaRPr>
          </a:p>
        </p:txBody>
      </p:sp>
      <p:sp>
        <p:nvSpPr>
          <p:cNvPr id="5" name="Zástupný symbol pro obsah 2"/>
          <p:cNvSpPr txBox="1">
            <a:spLocks/>
          </p:cNvSpPr>
          <p:nvPr/>
        </p:nvSpPr>
        <p:spPr>
          <a:xfrm>
            <a:off x="446314" y="1600200"/>
            <a:ext cx="5709862" cy="4525963"/>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457200" indent="-457200" algn="l">
              <a:buFont typeface="Arial" pitchFamily="34" charset="0"/>
              <a:buChar char="•"/>
            </a:pPr>
            <a:endParaRPr lang="cs-CZ" dirty="0">
              <a:solidFill>
                <a:schemeClr val="tx1"/>
              </a:solidFill>
            </a:endParaRPr>
          </a:p>
        </p:txBody>
      </p:sp>
      <p:sp>
        <p:nvSpPr>
          <p:cNvPr id="7" name="Zástupný symbol pro obsah 2"/>
          <p:cNvSpPr txBox="1">
            <a:spLocks/>
          </p:cNvSpPr>
          <p:nvPr/>
        </p:nvSpPr>
        <p:spPr>
          <a:xfrm>
            <a:off x="457200" y="1772815"/>
            <a:ext cx="8239809" cy="936105"/>
          </a:xfrm>
          <a:prstGeom prst="rect">
            <a:avLst/>
          </a:prstGeom>
        </p:spPr>
        <p:txBody>
          <a:bodyPr vert="horz" lIns="91440" tIns="45720" rIns="91440" bIns="45720" rtlCol="0">
            <a:normAutofit fontScale="40000" lnSpcReduction="20000"/>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457200" indent="-457200" algn="l">
              <a:lnSpc>
                <a:spcPct val="90000"/>
              </a:lnSpc>
              <a:buFont typeface="Arial" pitchFamily="34" charset="0"/>
              <a:buChar char="•"/>
            </a:pPr>
            <a:endParaRPr lang="cs-CZ" sz="5400" dirty="0">
              <a:solidFill>
                <a:schemeClr val="tx1"/>
              </a:solidFill>
            </a:endParaRPr>
          </a:p>
          <a:p>
            <a:pPr marL="457200" indent="-457200" algn="l">
              <a:lnSpc>
                <a:spcPct val="90000"/>
              </a:lnSpc>
              <a:buFont typeface="Arial" pitchFamily="34" charset="0"/>
              <a:buChar char="•"/>
            </a:pPr>
            <a:r>
              <a:rPr lang="cs-CZ" sz="5400" dirty="0">
                <a:solidFill>
                  <a:schemeClr val="tx1"/>
                </a:solidFill>
              </a:rPr>
              <a:t>Román byl několikrát zfilmován, nejslavnější je dvojdílná verze z roku 1956 a 1957 s Rudolfem Hrušínským v hlavní roli.</a:t>
            </a:r>
          </a:p>
          <a:p>
            <a:pPr marL="457200" indent="-457200" algn="l">
              <a:lnSpc>
                <a:spcPct val="90000"/>
              </a:lnSpc>
              <a:buFont typeface="Arial" pitchFamily="34" charset="0"/>
              <a:buChar char="•"/>
            </a:pPr>
            <a:endParaRPr lang="cs-CZ" sz="3000" dirty="0">
              <a:solidFill>
                <a:schemeClr val="tx1"/>
              </a:solidFill>
            </a:endParaRPr>
          </a:p>
          <a:p>
            <a:pPr marL="457200" indent="-457200" algn="l">
              <a:lnSpc>
                <a:spcPct val="90000"/>
              </a:lnSpc>
              <a:buFont typeface="Arial" pitchFamily="34" charset="0"/>
              <a:buChar char="•"/>
            </a:pPr>
            <a:endParaRPr lang="cs-CZ" sz="3000" dirty="0">
              <a:solidFill>
                <a:schemeClr val="tx1"/>
              </a:solidFill>
            </a:endParaRPr>
          </a:p>
        </p:txBody>
      </p:sp>
      <p:sp>
        <p:nvSpPr>
          <p:cNvPr id="3" name="Obdélník 2"/>
          <p:cNvSpPr/>
          <p:nvPr/>
        </p:nvSpPr>
        <p:spPr>
          <a:xfrm>
            <a:off x="3328412" y="3148547"/>
            <a:ext cx="1277888" cy="276999"/>
          </a:xfrm>
          <a:prstGeom prst="rect">
            <a:avLst/>
          </a:prstGeom>
        </p:spPr>
        <p:txBody>
          <a:bodyPr wrap="square">
            <a:spAutoFit/>
          </a:bodyPr>
          <a:lstStyle/>
          <a:p>
            <a:r>
              <a:rPr lang="cs-CZ" sz="600" dirty="0"/>
              <a:t>http://img.csfd.cz/posters/0/8668_dvd.jpg</a:t>
            </a:r>
          </a:p>
        </p:txBody>
      </p:sp>
      <p:pic>
        <p:nvPicPr>
          <p:cNvPr id="6" name="obrázek 1" descr="poster"/>
          <p:cNvPicPr>
            <a:picLocks noChangeAspect="1"/>
          </p:cNvPicPr>
          <p:nvPr/>
        </p:nvPicPr>
        <p:blipFill>
          <a:blip r:embed="rId2" cstate="print"/>
          <a:srcRect/>
          <a:stretch>
            <a:fillRect/>
          </a:stretch>
        </p:blipFill>
        <p:spPr bwMode="auto">
          <a:xfrm>
            <a:off x="922638" y="2833494"/>
            <a:ext cx="2378607" cy="3371254"/>
          </a:xfrm>
          <a:prstGeom prst="rect">
            <a:avLst/>
          </a:prstGeom>
          <a:noFill/>
          <a:ln w="9525">
            <a:noFill/>
            <a:miter lim="800000"/>
            <a:headEnd/>
            <a:tailEnd/>
          </a:ln>
        </p:spPr>
      </p:pic>
      <p:sp>
        <p:nvSpPr>
          <p:cNvPr id="8" name="Obdélník 7"/>
          <p:cNvSpPr/>
          <p:nvPr/>
        </p:nvSpPr>
        <p:spPr>
          <a:xfrm>
            <a:off x="4330844" y="5461198"/>
            <a:ext cx="1277888" cy="276999"/>
          </a:xfrm>
          <a:prstGeom prst="rect">
            <a:avLst/>
          </a:prstGeom>
        </p:spPr>
        <p:txBody>
          <a:bodyPr wrap="square">
            <a:spAutoFit/>
          </a:bodyPr>
          <a:lstStyle/>
          <a:p>
            <a:r>
              <a:rPr lang="cs-CZ" sz="600" dirty="0"/>
              <a:t>http://img.csfd.cz/posters/0/8680_dvd.jpg</a:t>
            </a:r>
          </a:p>
        </p:txBody>
      </p:sp>
      <p:pic>
        <p:nvPicPr>
          <p:cNvPr id="9" name="obrázek 4" descr="poster"/>
          <p:cNvPicPr>
            <a:picLocks noChangeAspect="1"/>
          </p:cNvPicPr>
          <p:nvPr/>
        </p:nvPicPr>
        <p:blipFill>
          <a:blip r:embed="rId3" cstate="print"/>
          <a:srcRect/>
          <a:stretch>
            <a:fillRect/>
          </a:stretch>
        </p:blipFill>
        <p:spPr bwMode="auto">
          <a:xfrm>
            <a:off x="5652120" y="2893099"/>
            <a:ext cx="2376264" cy="3394663"/>
          </a:xfrm>
          <a:prstGeom prst="rect">
            <a:avLst/>
          </a:prstGeom>
          <a:noFill/>
          <a:ln w="9525">
            <a:noFill/>
            <a:miter lim="800000"/>
            <a:headEnd/>
            <a:tailEnd/>
          </a:ln>
        </p:spPr>
      </p:pic>
    </p:spTree>
    <p:extLst>
      <p:ext uri="{BB962C8B-B14F-4D97-AF65-F5344CB8AC3E}">
        <p14:creationId xmlns:p14="http://schemas.microsoft.com/office/powerpoint/2010/main" xmlns="" val="365715443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1"/>
          <p:cNvSpPr txBox="1">
            <a:spLocks/>
          </p:cNvSpPr>
          <p:nvPr/>
        </p:nvSpPr>
        <p:spPr>
          <a:xfrm>
            <a:off x="457200" y="274638"/>
            <a:ext cx="8229600" cy="1143000"/>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rmAutofit/>
          </a:bodyPr>
          <a:lstStyle>
            <a:lvl1pPr algn="ctr" defTabSz="914400" rtl="0" eaLnBrk="1" latinLnBrk="0" hangingPunct="1">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r>
              <a:rPr lang="cs-CZ" dirty="0" smtClean="0">
                <a:effectLst>
                  <a:outerShdw blurRad="38100" dist="38100" dir="2700000" algn="tl">
                    <a:srgbClr val="000000">
                      <a:alpha val="43137"/>
                    </a:srgbClr>
                  </a:outerShdw>
                </a:effectLst>
              </a:rPr>
              <a:t>Osudy dobrého vojáka Švejka</a:t>
            </a:r>
            <a:endParaRPr lang="cs-CZ" dirty="0">
              <a:effectLst>
                <a:outerShdw blurRad="38100" dist="38100" dir="2700000" algn="tl">
                  <a:srgbClr val="000000">
                    <a:alpha val="43137"/>
                  </a:srgbClr>
                </a:outerShdw>
              </a:effectLst>
            </a:endParaRPr>
          </a:p>
        </p:txBody>
      </p:sp>
      <p:sp>
        <p:nvSpPr>
          <p:cNvPr id="5" name="Zástupný symbol pro obsah 2"/>
          <p:cNvSpPr txBox="1">
            <a:spLocks/>
          </p:cNvSpPr>
          <p:nvPr/>
        </p:nvSpPr>
        <p:spPr>
          <a:xfrm>
            <a:off x="446314" y="1600200"/>
            <a:ext cx="5709862" cy="4525963"/>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457200" indent="-457200" algn="l">
              <a:buFont typeface="Arial" pitchFamily="34" charset="0"/>
              <a:buChar char="•"/>
            </a:pPr>
            <a:endParaRPr lang="cs-CZ" dirty="0">
              <a:solidFill>
                <a:schemeClr val="tx1"/>
              </a:solidFill>
            </a:endParaRPr>
          </a:p>
        </p:txBody>
      </p:sp>
      <p:sp>
        <p:nvSpPr>
          <p:cNvPr id="7" name="Zástupný symbol pro obsah 2"/>
          <p:cNvSpPr txBox="1">
            <a:spLocks/>
          </p:cNvSpPr>
          <p:nvPr/>
        </p:nvSpPr>
        <p:spPr>
          <a:xfrm>
            <a:off x="251520" y="1600200"/>
            <a:ext cx="8445489" cy="4925144"/>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indent="182563" algn="l">
              <a:lnSpc>
                <a:spcPct val="120000"/>
              </a:lnSpc>
            </a:pPr>
            <a:r>
              <a:rPr lang="cs-CZ" sz="1400" dirty="0" smtClean="0">
                <a:solidFill>
                  <a:schemeClr val="tx1"/>
                </a:solidFill>
                <a:latin typeface="Segoe Print" pitchFamily="2" charset="0"/>
              </a:rPr>
              <a:t>"</a:t>
            </a:r>
            <a:r>
              <a:rPr lang="cs-CZ" sz="1400" dirty="0">
                <a:solidFill>
                  <a:schemeClr val="tx1"/>
                </a:solidFill>
                <a:latin typeface="Segoe Print" pitchFamily="2" charset="0"/>
              </a:rPr>
              <a:t>Tak nám zabili Ferdinanda," řekla posluhovačka panu Švejkovi, který opustiv před léty vojenskou službu, když byl definitivně prohlášen vojenskou lékařskou komisí za blba, živil se prodejem psů, ošklivých nečistokrevných oblud, kterým padělal rodokmeny</a:t>
            </a:r>
            <a:r>
              <a:rPr lang="cs-CZ" sz="1400" dirty="0" smtClean="0">
                <a:solidFill>
                  <a:schemeClr val="tx1"/>
                </a:solidFill>
                <a:latin typeface="Segoe Print" pitchFamily="2" charset="0"/>
              </a:rPr>
              <a:t>.</a:t>
            </a:r>
          </a:p>
          <a:p>
            <a:pPr indent="182563" algn="l">
              <a:lnSpc>
                <a:spcPct val="120000"/>
              </a:lnSpc>
            </a:pPr>
            <a:r>
              <a:rPr lang="cs-CZ" sz="1400" dirty="0" smtClean="0">
                <a:solidFill>
                  <a:schemeClr val="tx1"/>
                </a:solidFill>
                <a:latin typeface="Segoe Print" pitchFamily="2" charset="0"/>
              </a:rPr>
              <a:t>Kromě </a:t>
            </a:r>
            <a:r>
              <a:rPr lang="cs-CZ" sz="1400" dirty="0">
                <a:solidFill>
                  <a:schemeClr val="tx1"/>
                </a:solidFill>
                <a:latin typeface="Segoe Print" pitchFamily="2" charset="0"/>
              </a:rPr>
              <a:t>tohoto zaměstnání byl stižen revmatismem a mazal si právě kolena opodeldokem.</a:t>
            </a:r>
          </a:p>
          <a:p>
            <a:pPr indent="182563" algn="l">
              <a:lnSpc>
                <a:spcPct val="120000"/>
              </a:lnSpc>
            </a:pPr>
            <a:r>
              <a:rPr lang="cs-CZ" sz="1400" dirty="0" smtClean="0">
                <a:solidFill>
                  <a:schemeClr val="tx1"/>
                </a:solidFill>
                <a:latin typeface="Segoe Print" pitchFamily="2" charset="0"/>
              </a:rPr>
              <a:t>"</a:t>
            </a:r>
            <a:r>
              <a:rPr lang="cs-CZ" sz="1400" dirty="0" err="1" smtClean="0">
                <a:solidFill>
                  <a:schemeClr val="tx1"/>
                </a:solidFill>
                <a:latin typeface="Segoe Print" pitchFamily="2" charset="0"/>
              </a:rPr>
              <a:t>Kterýho</a:t>
            </a:r>
            <a:r>
              <a:rPr lang="cs-CZ" sz="1400" dirty="0" smtClean="0">
                <a:solidFill>
                  <a:schemeClr val="tx1"/>
                </a:solidFill>
                <a:latin typeface="Segoe Print" pitchFamily="2" charset="0"/>
              </a:rPr>
              <a:t> </a:t>
            </a:r>
            <a:r>
              <a:rPr lang="cs-CZ" sz="1400" dirty="0">
                <a:solidFill>
                  <a:schemeClr val="tx1"/>
                </a:solidFill>
                <a:latin typeface="Segoe Print" pitchFamily="2" charset="0"/>
              </a:rPr>
              <a:t>Ferdinanda, paní Müllerová?" otázal se Švejk, nepřestávaje si masírovat kolena, "já znám dva Ferdinandy. Jednoho, ten je sluhou u drogisty Průši a vypil mu tam jednou omylem láhev nějakého mazání na vlasy, a potom znám ještě Ferdinanda Kokošku, co sbírá ty psí </a:t>
            </a:r>
            <a:r>
              <a:rPr lang="cs-CZ" sz="1400" dirty="0" err="1">
                <a:solidFill>
                  <a:schemeClr val="tx1"/>
                </a:solidFill>
                <a:latin typeface="Segoe Print" pitchFamily="2" charset="0"/>
              </a:rPr>
              <a:t>hovínka</a:t>
            </a:r>
            <a:r>
              <a:rPr lang="cs-CZ" sz="1400" dirty="0">
                <a:solidFill>
                  <a:schemeClr val="tx1"/>
                </a:solidFill>
                <a:latin typeface="Segoe Print" pitchFamily="2" charset="0"/>
              </a:rPr>
              <a:t>. </a:t>
            </a:r>
            <a:r>
              <a:rPr lang="cs-CZ" sz="1400" dirty="0" err="1">
                <a:solidFill>
                  <a:schemeClr val="tx1"/>
                </a:solidFill>
                <a:latin typeface="Segoe Print" pitchFamily="2" charset="0"/>
              </a:rPr>
              <a:t>Vobou</a:t>
            </a:r>
            <a:r>
              <a:rPr lang="cs-CZ" sz="1400" dirty="0">
                <a:solidFill>
                  <a:schemeClr val="tx1"/>
                </a:solidFill>
                <a:latin typeface="Segoe Print" pitchFamily="2" charset="0"/>
              </a:rPr>
              <a:t> není žádná škoda."</a:t>
            </a:r>
          </a:p>
          <a:p>
            <a:pPr indent="182563" algn="l">
              <a:lnSpc>
                <a:spcPct val="120000"/>
              </a:lnSpc>
            </a:pPr>
            <a:r>
              <a:rPr lang="cs-CZ" sz="1400" dirty="0" smtClean="0">
                <a:solidFill>
                  <a:schemeClr val="tx1"/>
                </a:solidFill>
                <a:latin typeface="Segoe Print" pitchFamily="2" charset="0"/>
              </a:rPr>
              <a:t>"</a:t>
            </a:r>
            <a:r>
              <a:rPr lang="cs-CZ" sz="1400" dirty="0">
                <a:solidFill>
                  <a:schemeClr val="tx1"/>
                </a:solidFill>
                <a:latin typeface="Segoe Print" pitchFamily="2" charset="0"/>
              </a:rPr>
              <a:t>Ale, milostpane, pana arcivévodu Ferdinanda, toho z Konopiště, toho </a:t>
            </a:r>
            <a:r>
              <a:rPr lang="cs-CZ" sz="1400" dirty="0" err="1">
                <a:solidFill>
                  <a:schemeClr val="tx1"/>
                </a:solidFill>
                <a:latin typeface="Segoe Print" pitchFamily="2" charset="0"/>
              </a:rPr>
              <a:t>tlustýho</a:t>
            </a:r>
            <a:r>
              <a:rPr lang="cs-CZ" sz="1400" dirty="0">
                <a:solidFill>
                  <a:schemeClr val="tx1"/>
                </a:solidFill>
                <a:latin typeface="Segoe Print" pitchFamily="2" charset="0"/>
              </a:rPr>
              <a:t>, </a:t>
            </a:r>
            <a:r>
              <a:rPr lang="cs-CZ" sz="1400" dirty="0" err="1">
                <a:solidFill>
                  <a:schemeClr val="tx1"/>
                </a:solidFill>
                <a:latin typeface="Segoe Print" pitchFamily="2" charset="0"/>
              </a:rPr>
              <a:t>nábožnýho</a:t>
            </a:r>
            <a:r>
              <a:rPr lang="cs-CZ" sz="1400" dirty="0">
                <a:solidFill>
                  <a:schemeClr val="tx1"/>
                </a:solidFill>
                <a:latin typeface="Segoe Print" pitchFamily="2" charset="0"/>
              </a:rPr>
              <a:t>:"</a:t>
            </a:r>
          </a:p>
          <a:p>
            <a:pPr indent="182563" algn="l">
              <a:lnSpc>
                <a:spcPct val="120000"/>
              </a:lnSpc>
            </a:pPr>
            <a:r>
              <a:rPr lang="cs-CZ" sz="1400" dirty="0" smtClean="0">
                <a:solidFill>
                  <a:schemeClr val="tx1"/>
                </a:solidFill>
                <a:latin typeface="Segoe Print" pitchFamily="2" charset="0"/>
              </a:rPr>
              <a:t>"</a:t>
            </a:r>
            <a:r>
              <a:rPr lang="cs-CZ" sz="1400" dirty="0" err="1" smtClean="0">
                <a:solidFill>
                  <a:schemeClr val="tx1"/>
                </a:solidFill>
                <a:latin typeface="Segoe Print" pitchFamily="2" charset="0"/>
              </a:rPr>
              <a:t>Ježíšmarjá</a:t>
            </a:r>
            <a:r>
              <a:rPr lang="cs-CZ" sz="1400" dirty="0">
                <a:solidFill>
                  <a:schemeClr val="tx1"/>
                </a:solidFill>
                <a:latin typeface="Segoe Print" pitchFamily="2" charset="0"/>
              </a:rPr>
              <a:t>," vykřikl Švejk, "to je dobrý. A kde se mu to, panu arcivévodovi, stalo?"</a:t>
            </a:r>
          </a:p>
          <a:p>
            <a:pPr indent="182563" algn="l">
              <a:lnSpc>
                <a:spcPct val="120000"/>
              </a:lnSpc>
            </a:pPr>
            <a:r>
              <a:rPr lang="cs-CZ" sz="1400" dirty="0" smtClean="0">
                <a:solidFill>
                  <a:schemeClr val="tx1"/>
                </a:solidFill>
                <a:latin typeface="Segoe Print" pitchFamily="2" charset="0"/>
              </a:rPr>
              <a:t>"</a:t>
            </a:r>
            <a:r>
              <a:rPr lang="cs-CZ" sz="1400" dirty="0">
                <a:solidFill>
                  <a:schemeClr val="tx1"/>
                </a:solidFill>
                <a:latin typeface="Segoe Print" pitchFamily="2" charset="0"/>
              </a:rPr>
              <a:t>Práskli ho v Sarajevu, milostpane, z revolveru, vědí. Jel tam s tou svou arcikněžnou v automobilu:"</a:t>
            </a:r>
          </a:p>
          <a:p>
            <a:pPr indent="182563" algn="l">
              <a:lnSpc>
                <a:spcPct val="120000"/>
              </a:lnSpc>
            </a:pPr>
            <a:r>
              <a:rPr lang="cs-CZ" sz="1400" dirty="0" smtClean="0">
                <a:solidFill>
                  <a:schemeClr val="tx1"/>
                </a:solidFill>
                <a:latin typeface="Segoe Print" pitchFamily="2" charset="0"/>
              </a:rPr>
              <a:t>"</a:t>
            </a:r>
            <a:r>
              <a:rPr lang="cs-CZ" sz="1400" dirty="0">
                <a:solidFill>
                  <a:schemeClr val="tx1"/>
                </a:solidFill>
                <a:latin typeface="Segoe Print" pitchFamily="2" charset="0"/>
              </a:rPr>
              <a:t>Tak se podívejme, paní Müllerová, v automobilu. Jó, </a:t>
            </a:r>
            <a:r>
              <a:rPr lang="cs-CZ" sz="1400" dirty="0" err="1">
                <a:solidFill>
                  <a:schemeClr val="tx1"/>
                </a:solidFill>
                <a:latin typeface="Segoe Print" pitchFamily="2" charset="0"/>
              </a:rPr>
              <a:t>takovej</a:t>
            </a:r>
            <a:r>
              <a:rPr lang="cs-CZ" sz="1400" dirty="0">
                <a:solidFill>
                  <a:schemeClr val="tx1"/>
                </a:solidFill>
                <a:latin typeface="Segoe Print" pitchFamily="2" charset="0"/>
              </a:rPr>
              <a:t> pán si to může dovolit, a ani si nepomyslí, jak taková jízda automobilem může </a:t>
            </a:r>
            <a:r>
              <a:rPr lang="cs-CZ" sz="1400" dirty="0" smtClean="0">
                <a:solidFill>
                  <a:schemeClr val="tx1"/>
                </a:solidFill>
                <a:latin typeface="Segoe Print" pitchFamily="2" charset="0"/>
              </a:rPr>
              <a:t>nešťastně </a:t>
            </a:r>
            <a:r>
              <a:rPr lang="cs-CZ" sz="1400" dirty="0">
                <a:solidFill>
                  <a:schemeClr val="tx1"/>
                </a:solidFill>
                <a:latin typeface="Segoe Print" pitchFamily="2" charset="0"/>
              </a:rPr>
              <a:t>skončit. A v Sarajevu k tomu, to je v Bosně, paní Müllerová. To udělali asi Turci. My holt jsme jim tu Bosnu a Hercegovinu neměli brát. Tak vida, paní Müllerová. On je tedy pan arcivévoda už na pravdě boží. Trápil se dlouho?</a:t>
            </a:r>
            <a:endParaRPr lang="cs-CZ" sz="1400" dirty="0">
              <a:solidFill>
                <a:schemeClr val="tx1"/>
              </a:solidFill>
            </a:endParaRPr>
          </a:p>
        </p:txBody>
      </p:sp>
    </p:spTree>
    <p:extLst>
      <p:ext uri="{BB962C8B-B14F-4D97-AF65-F5344CB8AC3E}">
        <p14:creationId xmlns:p14="http://schemas.microsoft.com/office/powerpoint/2010/main" xmlns="" val="69565087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1"/>
          <p:cNvSpPr txBox="1">
            <a:spLocks/>
          </p:cNvSpPr>
          <p:nvPr/>
        </p:nvSpPr>
        <p:spPr>
          <a:xfrm>
            <a:off x="457200" y="274638"/>
            <a:ext cx="8229600" cy="1143000"/>
          </a:xfrm>
          <a:prstGeom prst="rect">
            <a:avLst/>
          </a:prstGeom>
        </p:spPr>
        <p:style>
          <a:lnRef idx="1">
            <a:schemeClr val="accent2"/>
          </a:lnRef>
          <a:fillRef idx="2">
            <a:schemeClr val="accent2"/>
          </a:fillRef>
          <a:effectRef idx="1">
            <a:schemeClr val="accent2"/>
          </a:effectRef>
          <a:fontRef idx="minor">
            <a:schemeClr val="dk1"/>
          </a:fontRef>
        </p:style>
        <p:txBody>
          <a:bodyPr vert="horz" lIns="91440" tIns="45720" rIns="91440" bIns="45720" rtlCol="0" anchor="ctr">
            <a:normAutofit fontScale="92500" lnSpcReduction="20000"/>
          </a:bodyPr>
          <a:lstStyle>
            <a:lvl1pPr algn="ctr" defTabSz="914400" rtl="0" eaLnBrk="1" latinLnBrk="0" hangingPunct="1">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r>
              <a:rPr lang="cs-CZ" dirty="0">
                <a:solidFill>
                  <a:schemeClr val="tx1"/>
                </a:solidFill>
              </a:rPr>
              <a:t>Dějiny strany mírného pokroku v mezích zákona – mystifikace</a:t>
            </a:r>
            <a:endParaRPr lang="cs-CZ" dirty="0">
              <a:effectLst>
                <a:outerShdw blurRad="38100" dist="38100" dir="2700000" algn="tl">
                  <a:srgbClr val="000000">
                    <a:alpha val="43137"/>
                  </a:srgbClr>
                </a:outerShdw>
              </a:effectLst>
            </a:endParaRPr>
          </a:p>
        </p:txBody>
      </p:sp>
      <p:sp>
        <p:nvSpPr>
          <p:cNvPr id="5" name="Zástupný symbol pro obsah 2"/>
          <p:cNvSpPr txBox="1">
            <a:spLocks/>
          </p:cNvSpPr>
          <p:nvPr/>
        </p:nvSpPr>
        <p:spPr>
          <a:xfrm>
            <a:off x="446314" y="1600200"/>
            <a:ext cx="5709862" cy="4525963"/>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457200" indent="-457200" algn="l">
              <a:buFont typeface="Arial" pitchFamily="34" charset="0"/>
              <a:buChar char="•"/>
            </a:pPr>
            <a:endParaRPr lang="cs-CZ" dirty="0">
              <a:solidFill>
                <a:schemeClr val="tx1"/>
              </a:solidFill>
            </a:endParaRPr>
          </a:p>
        </p:txBody>
      </p:sp>
      <p:sp>
        <p:nvSpPr>
          <p:cNvPr id="7" name="Zástupný symbol pro obsah 2"/>
          <p:cNvSpPr txBox="1">
            <a:spLocks/>
          </p:cNvSpPr>
          <p:nvPr/>
        </p:nvSpPr>
        <p:spPr>
          <a:xfrm>
            <a:off x="457201" y="1772815"/>
            <a:ext cx="4114799" cy="2880321"/>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457200" indent="-457200" algn="l">
              <a:lnSpc>
                <a:spcPct val="90000"/>
              </a:lnSpc>
              <a:buFont typeface="Arial" pitchFamily="34" charset="0"/>
              <a:buChar char="•"/>
            </a:pPr>
            <a:r>
              <a:rPr lang="cs-CZ" sz="2000" dirty="0" smtClean="0">
                <a:solidFill>
                  <a:schemeClr val="tx1"/>
                </a:solidFill>
              </a:rPr>
              <a:t>1911 </a:t>
            </a:r>
            <a:r>
              <a:rPr lang="cs-CZ" sz="2000" dirty="0">
                <a:solidFill>
                  <a:schemeClr val="tx1"/>
                </a:solidFill>
              </a:rPr>
              <a:t>založil vlastní politickou stranu a dokonce za ni kandidoval. Ve stanovách je dokonce paragraf nařizující všeobecný alkoholismus.</a:t>
            </a:r>
          </a:p>
        </p:txBody>
      </p:sp>
      <p:sp>
        <p:nvSpPr>
          <p:cNvPr id="2" name="Obdélník 1"/>
          <p:cNvSpPr/>
          <p:nvPr/>
        </p:nvSpPr>
        <p:spPr>
          <a:xfrm>
            <a:off x="3222104" y="5733256"/>
            <a:ext cx="1349896" cy="738664"/>
          </a:xfrm>
          <a:prstGeom prst="rect">
            <a:avLst/>
          </a:prstGeom>
        </p:spPr>
        <p:txBody>
          <a:bodyPr wrap="square">
            <a:spAutoFit/>
          </a:bodyPr>
          <a:lstStyle/>
          <a:p>
            <a:endParaRPr lang="cs-CZ" sz="600" dirty="0"/>
          </a:p>
          <a:p>
            <a:r>
              <a:rPr lang="cs-CZ" sz="600" dirty="0"/>
              <a:t>http://upload.wikimedia.org/wikipedia/commons/thumb/8/86/Jaroslav_Hasek_-_pomnik_v_Lipnici_nad_Sazavou.jpg/450px-Jaroslav_Hasek_-_pomnik_v_Lipnici_nad_Sazavou.jpg</a:t>
            </a:r>
          </a:p>
        </p:txBody>
      </p:sp>
      <p:pic>
        <p:nvPicPr>
          <p:cNvPr id="8" name="obrázek 16" descr="File:Jaroslav Hasek - pomnik v Lipnici nad Sazavou.jpg"/>
          <p:cNvPicPr>
            <a:picLocks noChangeAspect="1"/>
          </p:cNvPicPr>
          <p:nvPr/>
        </p:nvPicPr>
        <p:blipFill>
          <a:blip r:embed="rId2" cstate="print"/>
          <a:srcRect/>
          <a:stretch>
            <a:fillRect/>
          </a:stretch>
        </p:blipFill>
        <p:spPr bwMode="auto">
          <a:xfrm>
            <a:off x="4716016" y="1743079"/>
            <a:ext cx="3514725" cy="4686300"/>
          </a:xfrm>
          <a:prstGeom prst="rect">
            <a:avLst/>
          </a:prstGeom>
          <a:noFill/>
          <a:ln w="9525">
            <a:noFill/>
            <a:miter lim="800000"/>
            <a:headEnd/>
            <a:tailEnd/>
          </a:ln>
        </p:spPr>
      </p:pic>
      <p:sp>
        <p:nvSpPr>
          <p:cNvPr id="3" name="Obdélník 2"/>
          <p:cNvSpPr/>
          <p:nvPr/>
        </p:nvSpPr>
        <p:spPr>
          <a:xfrm>
            <a:off x="2122803" y="4221088"/>
            <a:ext cx="2449197" cy="646331"/>
          </a:xfrm>
          <a:prstGeom prst="rect">
            <a:avLst/>
          </a:prstGeom>
        </p:spPr>
        <p:style>
          <a:lnRef idx="2">
            <a:schemeClr val="accent2"/>
          </a:lnRef>
          <a:fillRef idx="1">
            <a:schemeClr val="lt1"/>
          </a:fillRef>
          <a:effectRef idx="0">
            <a:schemeClr val="accent2"/>
          </a:effectRef>
          <a:fontRef idx="minor">
            <a:schemeClr val="dk1"/>
          </a:fontRef>
        </p:style>
        <p:txBody>
          <a:bodyPr wrap="none">
            <a:spAutoFit/>
          </a:bodyPr>
          <a:lstStyle/>
          <a:p>
            <a:r>
              <a:rPr lang="cs-CZ" dirty="0"/>
              <a:t>pomník </a:t>
            </a:r>
            <a:r>
              <a:rPr lang="cs-CZ" dirty="0" smtClean="0"/>
              <a:t>Jaroslava Haška </a:t>
            </a:r>
            <a:br>
              <a:rPr lang="cs-CZ" dirty="0" smtClean="0"/>
            </a:br>
            <a:r>
              <a:rPr lang="cs-CZ" dirty="0" smtClean="0"/>
              <a:t>v</a:t>
            </a:r>
            <a:r>
              <a:rPr lang="cs-CZ" dirty="0"/>
              <a:t> </a:t>
            </a:r>
            <a:r>
              <a:rPr lang="cs-CZ" dirty="0" smtClean="0"/>
              <a:t>Lipnici nad Sázavou</a:t>
            </a:r>
            <a:endParaRPr lang="cs-CZ" dirty="0"/>
          </a:p>
        </p:txBody>
      </p:sp>
    </p:spTree>
    <p:extLst>
      <p:ext uri="{BB962C8B-B14F-4D97-AF65-F5344CB8AC3E}">
        <p14:creationId xmlns:p14="http://schemas.microsoft.com/office/powerpoint/2010/main" xmlns="" val="258050617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ástupný symbol pro obsah 2"/>
          <p:cNvSpPr txBox="1">
            <a:spLocks/>
          </p:cNvSpPr>
          <p:nvPr/>
        </p:nvSpPr>
        <p:spPr>
          <a:xfrm>
            <a:off x="446314" y="1600200"/>
            <a:ext cx="5709862" cy="4525963"/>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457200" indent="-457200" algn="l">
              <a:buFont typeface="Arial" pitchFamily="34" charset="0"/>
              <a:buChar char="•"/>
            </a:pPr>
            <a:endParaRPr lang="cs-CZ" dirty="0">
              <a:solidFill>
                <a:schemeClr val="tx1"/>
              </a:solidFill>
            </a:endParaRPr>
          </a:p>
        </p:txBody>
      </p:sp>
      <p:pic>
        <p:nvPicPr>
          <p:cNvPr id="2" name="Obrázek 1"/>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rot="20697544">
            <a:off x="733452" y="1281588"/>
            <a:ext cx="5318147" cy="1701807"/>
          </a:xfrm>
          <a:prstGeom prst="rect">
            <a:avLst/>
          </a:prstGeom>
        </p:spPr>
      </p:pic>
      <p:pic>
        <p:nvPicPr>
          <p:cNvPr id="8" name="obrázek 13" descr="File:Lipnice nad Sazavou - stary hrbitov, hrob Jaroslava Haska.jpg"/>
          <p:cNvPicPr>
            <a:picLocks noChangeAspect="1"/>
          </p:cNvPicPr>
          <p:nvPr/>
        </p:nvPicPr>
        <p:blipFill>
          <a:blip r:embed="rId3" cstate="print"/>
          <a:srcRect/>
          <a:stretch>
            <a:fillRect/>
          </a:stretch>
        </p:blipFill>
        <p:spPr bwMode="auto">
          <a:xfrm>
            <a:off x="5556104" y="2420888"/>
            <a:ext cx="2942106" cy="3922808"/>
          </a:xfrm>
          <a:prstGeom prst="rect">
            <a:avLst/>
          </a:prstGeom>
          <a:noFill/>
          <a:ln w="9525">
            <a:noFill/>
            <a:miter lim="800000"/>
            <a:headEnd/>
            <a:tailEnd/>
          </a:ln>
        </p:spPr>
      </p:pic>
      <p:sp>
        <p:nvSpPr>
          <p:cNvPr id="3" name="Obdélník 2"/>
          <p:cNvSpPr/>
          <p:nvPr/>
        </p:nvSpPr>
        <p:spPr>
          <a:xfrm>
            <a:off x="6300192" y="1947825"/>
            <a:ext cx="2574032" cy="369332"/>
          </a:xfrm>
          <a:prstGeom prst="rect">
            <a:avLst/>
          </a:prstGeom>
        </p:spPr>
        <p:txBody>
          <a:bodyPr wrap="square">
            <a:spAutoFit/>
          </a:bodyPr>
          <a:lstStyle/>
          <a:p>
            <a:r>
              <a:rPr lang="cs-CZ" sz="600" dirty="0" smtClean="0"/>
              <a:t>http</a:t>
            </a:r>
            <a:r>
              <a:rPr lang="cs-CZ" sz="600" dirty="0"/>
              <a:t>://upload.wikimedia.org/wikipedia/commons/thumb/4/4a/Lipnice_nad_Sazavou_-_stary_hrbitov%2C_hrob_Jaroslava_Haska.jpg/450px-Lipnice_nad_Sazavou_-_stary_hrbitov%2C_hrob_Jaroslava_Haska.jpg</a:t>
            </a:r>
          </a:p>
        </p:txBody>
      </p:sp>
      <p:sp>
        <p:nvSpPr>
          <p:cNvPr id="9" name="Obdélník 8"/>
          <p:cNvSpPr/>
          <p:nvPr/>
        </p:nvSpPr>
        <p:spPr>
          <a:xfrm>
            <a:off x="446314" y="332656"/>
            <a:ext cx="1245366" cy="954107"/>
          </a:xfrm>
          <a:prstGeom prst="rect">
            <a:avLst/>
          </a:prstGeom>
        </p:spPr>
        <p:txBody>
          <a:bodyPr wrap="square">
            <a:spAutoFit/>
          </a:bodyPr>
          <a:lstStyle/>
          <a:p>
            <a:r>
              <a:rPr lang="cs-CZ" sz="800" dirty="0"/>
              <a:t>http://upload.wikimedia.org/wikipedia/commons/thumb/d/d4/Jaroslav_Ha%C5%A1ek_-_podpis.svg/800px-Jaroslav_Ha%C5%A1ek_-_podpis.svg.png</a:t>
            </a:r>
          </a:p>
        </p:txBody>
      </p:sp>
      <p:sp>
        <p:nvSpPr>
          <p:cNvPr id="10" name="Obdélník 9"/>
          <p:cNvSpPr/>
          <p:nvPr/>
        </p:nvSpPr>
        <p:spPr>
          <a:xfrm>
            <a:off x="2861664" y="5974364"/>
            <a:ext cx="2650982" cy="369332"/>
          </a:xfrm>
          <a:prstGeom prst="rect">
            <a:avLst/>
          </a:prstGeom>
        </p:spPr>
        <p:style>
          <a:lnRef idx="2">
            <a:schemeClr val="accent2"/>
          </a:lnRef>
          <a:fillRef idx="1">
            <a:schemeClr val="lt1"/>
          </a:fillRef>
          <a:effectRef idx="0">
            <a:schemeClr val="accent2"/>
          </a:effectRef>
          <a:fontRef idx="minor">
            <a:schemeClr val="dk1"/>
          </a:fontRef>
        </p:style>
        <p:txBody>
          <a:bodyPr wrap="none">
            <a:spAutoFit/>
          </a:bodyPr>
          <a:lstStyle/>
          <a:p>
            <a:r>
              <a:rPr lang="cs-CZ" dirty="0" smtClean="0"/>
              <a:t>hrob v Lipnici nad Sázavou</a:t>
            </a:r>
            <a:endParaRPr lang="cs-CZ" dirty="0"/>
          </a:p>
        </p:txBody>
      </p:sp>
    </p:spTree>
    <p:extLst>
      <p:ext uri="{BB962C8B-B14F-4D97-AF65-F5344CB8AC3E}">
        <p14:creationId xmlns:p14="http://schemas.microsoft.com/office/powerpoint/2010/main" xmlns="" val="67712554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1"/>
          <p:cNvSpPr txBox="1">
            <a:spLocks/>
          </p:cNvSpPr>
          <p:nvPr/>
        </p:nvSpPr>
        <p:spPr>
          <a:xfrm>
            <a:off x="457200" y="274638"/>
            <a:ext cx="8229600" cy="1143000"/>
          </a:xfrm>
          <a:prstGeom prst="rect">
            <a:avLst/>
          </a:prstGeom>
        </p:spPr>
        <p:style>
          <a:lnRef idx="1">
            <a:schemeClr val="accent3"/>
          </a:lnRef>
          <a:fillRef idx="2">
            <a:schemeClr val="accent3"/>
          </a:fillRef>
          <a:effectRef idx="1">
            <a:schemeClr val="accent3"/>
          </a:effectRef>
          <a:fontRef idx="minor">
            <a:schemeClr val="dk1"/>
          </a:fontRef>
        </p:style>
        <p:txBody>
          <a:bodyPr vert="horz" lIns="91440" tIns="45720" rIns="91440" bIns="45720" rtlCol="0" anchor="ctr">
            <a:normAutofit/>
          </a:bodyPr>
          <a:lstStyle>
            <a:lvl1pPr algn="ctr" defTabSz="914400" rtl="0" eaLnBrk="1" latinLnBrk="0" hangingPunct="1">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r>
              <a:rPr lang="cs-CZ" dirty="0" smtClean="0">
                <a:effectLst>
                  <a:outerShdw blurRad="38100" dist="38100" dir="2700000" algn="tl">
                    <a:srgbClr val="000000">
                      <a:alpha val="43137"/>
                    </a:srgbClr>
                  </a:outerShdw>
                </a:effectLst>
              </a:rPr>
              <a:t>Otázky</a:t>
            </a:r>
            <a:endParaRPr lang="cs-CZ" dirty="0">
              <a:effectLst>
                <a:outerShdw blurRad="38100" dist="38100" dir="2700000" algn="tl">
                  <a:srgbClr val="000000">
                    <a:alpha val="43137"/>
                  </a:srgbClr>
                </a:outerShdw>
              </a:effectLst>
            </a:endParaRPr>
          </a:p>
        </p:txBody>
      </p:sp>
      <p:sp>
        <p:nvSpPr>
          <p:cNvPr id="5" name="Zástupný symbol pro obsah 2"/>
          <p:cNvSpPr txBox="1">
            <a:spLocks/>
          </p:cNvSpPr>
          <p:nvPr/>
        </p:nvSpPr>
        <p:spPr>
          <a:xfrm>
            <a:off x="446314" y="1600200"/>
            <a:ext cx="5709862" cy="4525963"/>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457200" indent="-457200" algn="l">
              <a:buFont typeface="Arial" pitchFamily="34" charset="0"/>
              <a:buChar char="•"/>
            </a:pPr>
            <a:endParaRPr lang="cs-CZ" dirty="0">
              <a:solidFill>
                <a:schemeClr val="tx1"/>
              </a:solidFill>
            </a:endParaRPr>
          </a:p>
        </p:txBody>
      </p:sp>
      <p:sp>
        <p:nvSpPr>
          <p:cNvPr id="7" name="Zástupný symbol pro obsah 2"/>
          <p:cNvSpPr txBox="1">
            <a:spLocks/>
          </p:cNvSpPr>
          <p:nvPr/>
        </p:nvSpPr>
        <p:spPr>
          <a:xfrm>
            <a:off x="457200" y="1772815"/>
            <a:ext cx="8003231" cy="4896545"/>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marL="457200" indent="-457200" algn="l">
              <a:lnSpc>
                <a:spcPct val="90000"/>
              </a:lnSpc>
              <a:buFont typeface="Arial" pitchFamily="34" charset="0"/>
              <a:buChar char="•"/>
            </a:pPr>
            <a:endParaRPr lang="cs-CZ" sz="3000" dirty="0" smtClean="0">
              <a:solidFill>
                <a:schemeClr val="tx1"/>
              </a:solidFill>
            </a:endParaRPr>
          </a:p>
          <a:p>
            <a:pPr marL="457200" indent="-457200" algn="l">
              <a:lnSpc>
                <a:spcPct val="90000"/>
              </a:lnSpc>
              <a:buFont typeface="Arial" pitchFamily="34" charset="0"/>
              <a:buChar char="•"/>
            </a:pPr>
            <a:endParaRPr lang="cs-CZ" sz="3000" dirty="0">
              <a:solidFill>
                <a:schemeClr val="tx1"/>
              </a:solidFill>
            </a:endParaRPr>
          </a:p>
        </p:txBody>
      </p:sp>
      <p:sp>
        <p:nvSpPr>
          <p:cNvPr id="2" name="TextovéPole 1"/>
          <p:cNvSpPr txBox="1"/>
          <p:nvPr/>
        </p:nvSpPr>
        <p:spPr>
          <a:xfrm>
            <a:off x="395536" y="1844824"/>
            <a:ext cx="8147248" cy="369332"/>
          </a:xfrm>
          <a:prstGeom prst="rect">
            <a:avLst/>
          </a:prstGeom>
          <a:noFill/>
        </p:spPr>
        <p:txBody>
          <a:bodyPr wrap="square" rtlCol="0">
            <a:spAutoFit/>
          </a:bodyPr>
          <a:lstStyle/>
          <a:p>
            <a:pPr marL="285750" indent="-285750">
              <a:buFont typeface="Arial" pitchFamily="34" charset="0"/>
              <a:buChar char="•"/>
            </a:pPr>
            <a:endParaRPr lang="cs-CZ" dirty="0" smtClean="0"/>
          </a:p>
        </p:txBody>
      </p:sp>
      <p:sp>
        <p:nvSpPr>
          <p:cNvPr id="9" name="TextovéPole 8"/>
          <p:cNvSpPr txBox="1"/>
          <p:nvPr/>
        </p:nvSpPr>
        <p:spPr>
          <a:xfrm>
            <a:off x="899592" y="1988840"/>
            <a:ext cx="7776864" cy="3108543"/>
          </a:xfrm>
          <a:prstGeom prst="rect">
            <a:avLst/>
          </a:prstGeom>
          <a:noFill/>
        </p:spPr>
        <p:txBody>
          <a:bodyPr wrap="square" rtlCol="0">
            <a:spAutoFit/>
          </a:bodyPr>
          <a:lstStyle/>
          <a:p>
            <a:pPr>
              <a:buFont typeface="Arial" pitchFamily="34" charset="0"/>
              <a:buChar char="•"/>
            </a:pPr>
            <a:r>
              <a:rPr lang="cs-CZ" sz="2800" dirty="0" smtClean="0"/>
              <a:t>Do jakého města narukoval za 1. světové války?</a:t>
            </a:r>
          </a:p>
          <a:p>
            <a:pPr>
              <a:buFont typeface="Arial" pitchFamily="34" charset="0"/>
              <a:buChar char="•"/>
            </a:pPr>
            <a:r>
              <a:rPr lang="cs-CZ" sz="2800" dirty="0" smtClean="0"/>
              <a:t>Proč odešel z československých legií?</a:t>
            </a:r>
          </a:p>
          <a:p>
            <a:pPr>
              <a:buFont typeface="Arial" pitchFamily="34" charset="0"/>
              <a:buChar char="•"/>
            </a:pPr>
            <a:r>
              <a:rPr lang="cs-CZ" sz="2800" dirty="0" smtClean="0"/>
              <a:t>Kde zemřel?</a:t>
            </a:r>
          </a:p>
          <a:p>
            <a:pPr>
              <a:buFont typeface="Arial" pitchFamily="34" charset="0"/>
              <a:buChar char="•"/>
            </a:pPr>
            <a:r>
              <a:rPr lang="cs-CZ" sz="2800" dirty="0" smtClean="0"/>
              <a:t>Jak se jmenuje jeho nejslavnější dílo a kolik má částí?</a:t>
            </a:r>
          </a:p>
          <a:p>
            <a:pPr>
              <a:buFont typeface="Arial" pitchFamily="34" charset="0"/>
              <a:buChar char="•"/>
            </a:pPr>
            <a:r>
              <a:rPr lang="cs-CZ" sz="2800" dirty="0" smtClean="0"/>
              <a:t>Jaké postavy vystupují v románu?</a:t>
            </a:r>
          </a:p>
          <a:p>
            <a:pPr>
              <a:buFont typeface="Arial" pitchFamily="34" charset="0"/>
              <a:buChar char="•"/>
            </a:pPr>
            <a:r>
              <a:rPr lang="cs-CZ" sz="2800" dirty="0" smtClean="0"/>
              <a:t>Znáte jména některých z nich?</a:t>
            </a:r>
            <a:endParaRPr lang="cs-CZ" sz="2800" dirty="0"/>
          </a:p>
        </p:txBody>
      </p:sp>
    </p:spTree>
    <p:extLst>
      <p:ext uri="{BB962C8B-B14F-4D97-AF65-F5344CB8AC3E}">
        <p14:creationId xmlns:p14="http://schemas.microsoft.com/office/powerpoint/2010/main" xmlns="" val="67712554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Zástupný symbol pro obsah 2"/>
          <p:cNvSpPr txBox="1">
            <a:spLocks/>
          </p:cNvSpPr>
          <p:nvPr/>
        </p:nvSpPr>
        <p:spPr>
          <a:xfrm>
            <a:off x="452437" y="1700808"/>
            <a:ext cx="8229600" cy="4525963"/>
          </a:xfrm>
          <a:prstGeom prst="rect">
            <a:avLst/>
          </a:prstGeom>
        </p:spPr>
        <p:txBody>
          <a:bodyPr>
            <a:normAutofit fontScale="92500"/>
          </a:bodyPr>
          <a:lstStyle/>
          <a:p>
            <a:pPr marL="457200" lvl="0" indent="-457200">
              <a:spcBef>
                <a:spcPct val="20000"/>
              </a:spcBef>
              <a:buFont typeface="Arial" pitchFamily="34" charset="0"/>
              <a:buChar char="•"/>
            </a:pPr>
            <a:r>
              <a:rPr lang="cs-CZ" sz="3200" dirty="0" smtClean="0"/>
              <a:t>VLADIMÍR PROKOP. Přehled české literatury 20. století. 1. </a:t>
            </a:r>
            <a:r>
              <a:rPr lang="cs-CZ" sz="3200" dirty="0" err="1" smtClean="0"/>
              <a:t>vyd</a:t>
            </a:r>
            <a:r>
              <a:rPr lang="cs-CZ" sz="3200" dirty="0" smtClean="0"/>
              <a:t>. Karlovy Vary: </a:t>
            </a:r>
            <a:r>
              <a:rPr lang="cs-CZ" sz="3200" dirty="0" err="1" smtClean="0"/>
              <a:t>O</a:t>
            </a:r>
            <a:r>
              <a:rPr lang="cs-CZ" sz="3200" dirty="0" smtClean="0"/>
              <a:t>.K.soft, 2008. </a:t>
            </a:r>
          </a:p>
          <a:p>
            <a:pPr marL="457200" lvl="0" indent="-457200">
              <a:spcBef>
                <a:spcPct val="20000"/>
              </a:spcBef>
              <a:buFont typeface="Arial" pitchFamily="34" charset="0"/>
              <a:buChar char="•"/>
            </a:pPr>
            <a:r>
              <a:rPr lang="cs-CZ" sz="3200" dirty="0" smtClean="0"/>
              <a:t>Literatura pro 3. ročník středních škol. 1. </a:t>
            </a:r>
            <a:r>
              <a:rPr lang="cs-CZ" sz="3200" dirty="0" err="1" smtClean="0"/>
              <a:t>vyd</a:t>
            </a:r>
            <a:r>
              <a:rPr lang="cs-CZ" sz="3200" dirty="0" smtClean="0"/>
              <a:t>. Brno: </a:t>
            </a:r>
            <a:r>
              <a:rPr lang="cs-CZ" sz="3200" dirty="0" err="1" smtClean="0"/>
              <a:t>Didaktis</a:t>
            </a:r>
            <a:r>
              <a:rPr lang="cs-CZ" sz="3200" dirty="0" smtClean="0"/>
              <a:t>, 2009. ISBN 978-80-7358-135-0.</a:t>
            </a:r>
          </a:p>
          <a:p>
            <a:pPr marL="457200" lvl="0" indent="-457200">
              <a:spcBef>
                <a:spcPct val="20000"/>
              </a:spcBef>
              <a:buFont typeface="Arial" pitchFamily="34" charset="0"/>
              <a:buChar char="•"/>
            </a:pPr>
            <a:r>
              <a:rPr lang="cs-CZ" sz="3200" dirty="0" smtClean="0"/>
              <a:t>Zdroje obrázků použitých knih citovány přímo v </a:t>
            </a:r>
            <a:r>
              <a:rPr lang="cs-CZ" sz="3200" dirty="0" smtClean="0"/>
              <a:t>textu</a:t>
            </a:r>
          </a:p>
          <a:p>
            <a:pPr marL="457200" lvl="0" indent="-457200">
              <a:spcBef>
                <a:spcPct val="20000"/>
              </a:spcBef>
              <a:buFont typeface="Arial" pitchFamily="34" charset="0"/>
              <a:buChar char="•"/>
            </a:pPr>
            <a:r>
              <a:rPr lang="cs-CZ" sz="3200" dirty="0" smtClean="0"/>
              <a:t>JAROSLAV HAŠEK. </a:t>
            </a:r>
            <a:r>
              <a:rPr lang="cs-CZ" sz="3200" dirty="0" smtClean="0"/>
              <a:t>Osudy </a:t>
            </a:r>
            <a:r>
              <a:rPr lang="cs-CZ" sz="3200" dirty="0" smtClean="0"/>
              <a:t>dobrého vojáka </a:t>
            </a:r>
            <a:r>
              <a:rPr lang="cs-CZ" sz="3200" dirty="0" smtClean="0"/>
              <a:t>Švejka. </a:t>
            </a:r>
            <a:r>
              <a:rPr lang="cs-CZ" sz="3200" dirty="0" smtClean="0"/>
              <a:t>Praha: Knižní klub, 2008. ISBN 80-242-2179-3. </a:t>
            </a:r>
          </a:p>
          <a:p>
            <a:pPr marL="457200" lvl="0" indent="-457200">
              <a:spcBef>
                <a:spcPct val="20000"/>
              </a:spcBef>
              <a:buFont typeface="Arial" pitchFamily="34" charset="0"/>
              <a:buChar char="•"/>
            </a:pPr>
            <a:endParaRPr lang="cs-CZ" sz="3200" dirty="0" smtClean="0"/>
          </a:p>
          <a:p>
            <a:pPr marL="457200" lvl="0" indent="-457200">
              <a:spcBef>
                <a:spcPct val="20000"/>
              </a:spcBef>
              <a:buFont typeface="Arial" pitchFamily="34" charset="0"/>
              <a:buChar char="•"/>
            </a:pPr>
            <a:endParaRPr lang="cs-CZ" sz="3200" dirty="0" smtClean="0"/>
          </a:p>
          <a:p>
            <a:pPr marL="457200" lvl="0" indent="-457200">
              <a:spcBef>
                <a:spcPct val="20000"/>
              </a:spcBef>
              <a:buFont typeface="Arial" pitchFamily="34" charset="0"/>
              <a:buChar char="•"/>
            </a:pPr>
            <a:endParaRPr kumimoji="0" lang="cs-CZ" sz="3200" b="0" i="0" u="none" strike="noStrike" kern="1200" cap="none" spc="0" normalizeH="0" baseline="0" noProof="0" dirty="0" smtClean="0">
              <a:ln>
                <a:noFill/>
              </a:ln>
              <a:solidFill>
                <a:schemeClr val="tx1"/>
              </a:solidFill>
              <a:effectLst/>
              <a:uLnTx/>
              <a:uFillTx/>
              <a:latin typeface="+mn-lt"/>
              <a:ea typeface="+mn-ea"/>
              <a:cs typeface="+mn-cs"/>
            </a:endParaRPr>
          </a:p>
          <a:p>
            <a:pPr marL="457200" marR="0" lvl="0" indent="-4572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cs-CZ" sz="3200" b="0" i="0" u="none" strike="noStrike" kern="1200" cap="none" spc="0" normalizeH="0" baseline="0" noProof="0" dirty="0" smtClean="0">
              <a:ln>
                <a:noFill/>
              </a:ln>
              <a:solidFill>
                <a:schemeClr val="tx1"/>
              </a:solidFill>
              <a:effectLst/>
              <a:uLnTx/>
              <a:uFillTx/>
              <a:latin typeface="+mn-lt"/>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cs-CZ" sz="3200" b="0" i="0" u="none" strike="noStrike" kern="1200" cap="none" spc="0" normalizeH="0" baseline="0" noProof="0" dirty="0">
              <a:ln>
                <a:noFill/>
              </a:ln>
              <a:solidFill>
                <a:schemeClr val="tx1"/>
              </a:solidFill>
              <a:effectLst/>
              <a:uLnTx/>
              <a:uFillTx/>
              <a:latin typeface="+mn-lt"/>
              <a:ea typeface="+mn-ea"/>
              <a:cs typeface="+mn-cs"/>
            </a:endParaRPr>
          </a:p>
        </p:txBody>
      </p:sp>
      <p:sp>
        <p:nvSpPr>
          <p:cNvPr id="3" name="Rectangle 2"/>
          <p:cNvSpPr txBox="1">
            <a:spLocks noChangeArrowheads="1"/>
          </p:cNvSpPr>
          <p:nvPr/>
        </p:nvSpPr>
        <p:spPr>
          <a:xfrm>
            <a:off x="445435" y="556078"/>
            <a:ext cx="8229600" cy="13716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3400" b="1" dirty="0" smtClean="0"/>
              <a:t>Zdroje:</a:t>
            </a:r>
          </a:p>
        </p:txBody>
      </p:sp>
      <p:pic>
        <p:nvPicPr>
          <p:cNvPr id="4"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9525" y="0"/>
            <a:ext cx="9153525" cy="5524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5" name="Picture 46" descr="logo_pruhl"/>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969398" y="256721"/>
            <a:ext cx="857250" cy="8572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3192933636"/>
      </p:ext>
    </p:extLst>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244</TotalTime>
  <Words>902</Words>
  <Application>Microsoft Office PowerPoint</Application>
  <PresentationFormat>Předvádění na obrazovce (4:3)</PresentationFormat>
  <Paragraphs>85</Paragraphs>
  <Slides>12</Slides>
  <Notes>1</Notes>
  <HiddenSlides>0</HiddenSlides>
  <MMClips>0</MMClips>
  <ScaleCrop>false</ScaleCrop>
  <HeadingPairs>
    <vt:vector size="4" baseType="variant">
      <vt:variant>
        <vt:lpstr>Motiv</vt:lpstr>
      </vt:variant>
      <vt:variant>
        <vt:i4>1</vt:i4>
      </vt:variant>
      <vt:variant>
        <vt:lpstr>Nadpisy snímků</vt:lpstr>
      </vt:variant>
      <vt:variant>
        <vt:i4>12</vt:i4>
      </vt:variant>
    </vt:vector>
  </HeadingPairs>
  <TitlesOfParts>
    <vt:vector size="13" baseType="lpstr">
      <vt:lpstr>Motiv sady Office</vt:lpstr>
      <vt:lpstr>Snímek 1</vt:lpstr>
      <vt:lpstr>   Jaroslav Hašek  1883 – 1923</vt:lpstr>
      <vt:lpstr>Snímek 3</vt:lpstr>
      <vt:lpstr>Snímek 4</vt:lpstr>
      <vt:lpstr>Snímek 5</vt:lpstr>
      <vt:lpstr>Snímek 6</vt:lpstr>
      <vt:lpstr>Snímek 7</vt:lpstr>
      <vt:lpstr>Snímek 8</vt:lpstr>
      <vt:lpstr>Snímek 9</vt:lpstr>
      <vt:lpstr>Snímek 10</vt:lpstr>
      <vt:lpstr>Snímek 11</vt:lpstr>
      <vt:lpstr>Snímek 12</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Lenka</dc:creator>
  <cp:lastModifiedBy>Lenka</cp:lastModifiedBy>
  <cp:revision>29</cp:revision>
  <dcterms:created xsi:type="dcterms:W3CDTF">2012-10-31T21:07:35Z</dcterms:created>
  <dcterms:modified xsi:type="dcterms:W3CDTF">2012-12-02T21:53:21Z</dcterms:modified>
</cp:coreProperties>
</file>