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261" r:id="rId5"/>
    <p:sldId id="304" r:id="rId6"/>
    <p:sldId id="288" r:id="rId7"/>
    <p:sldId id="299" r:id="rId8"/>
    <p:sldId id="308" r:id="rId9"/>
    <p:sldId id="317" r:id="rId10"/>
    <p:sldId id="302" r:id="rId11"/>
    <p:sldId id="294" r:id="rId12"/>
    <p:sldId id="29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66" d="100"/>
          <a:sy n="66" d="100"/>
        </p:scale>
        <p:origin x="-4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jeco.cz/Attach/photos/pers395c31ce98a16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Vladislav Vančura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Vladislav Vančura, poetismus, Markéta Lazarová, Rozmarné léto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7739" y="537210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75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Vančura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1891 –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1942</a:t>
            </a:r>
          </a:p>
          <a:p>
            <a:endParaRPr lang="cs-CZ" sz="4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1693584"/>
            <a:ext cx="5256584" cy="475252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vystudoval </a:t>
            </a:r>
            <a:r>
              <a:rPr lang="cs-CZ" dirty="0" smtClean="0"/>
              <a:t>gymnázium </a:t>
            </a:r>
            <a:r>
              <a:rPr lang="cs-CZ" dirty="0"/>
              <a:t>a lékařskou fakultu, praxi vykonával na Zbraslavi, později se věnoval pouze literatuře</a:t>
            </a:r>
          </a:p>
          <a:p>
            <a:r>
              <a:rPr lang="cs-CZ" dirty="0"/>
              <a:t>první předseda Devětsilu, člen KSČ, ale roku  1929 byl po nástupu nového politického vedení vyloučen</a:t>
            </a:r>
          </a:p>
          <a:p>
            <a:r>
              <a:rPr lang="cs-CZ" dirty="0"/>
              <a:t>psal také filmové scénáře a byl významným předválečným režisérem</a:t>
            </a:r>
          </a:p>
          <a:p>
            <a:r>
              <a:rPr lang="cs-CZ" dirty="0"/>
              <a:t>od roku 1936 stál v čele Československé filmové společnosti</a:t>
            </a:r>
          </a:p>
          <a:p>
            <a:r>
              <a:rPr lang="cs-CZ" dirty="0"/>
              <a:t>za okupace byl za odbojovou činnost zatčen a popraven (zastřelen pro výstrahu české inteligenci)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624" y="2420888"/>
            <a:ext cx="1872208" cy="25853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Fotografie Vladislava Vančury na tomto odkazu</a:t>
            </a:r>
          </a:p>
          <a:p>
            <a:r>
              <a:rPr lang="cs-CZ" u="sng" dirty="0">
                <a:hlinkClick r:id="rId2"/>
              </a:rPr>
              <a:t>http://www.cojeco.cz/Attach//photos/pers395c31ce98a16.jpg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Rysy </a:t>
            </a:r>
          </a:p>
          <a:p>
            <a:r>
              <a:rPr lang="cs-CZ" dirty="0" smtClean="0"/>
              <a:t>1</a:t>
            </a:r>
            <a:r>
              <a:rPr lang="cs-CZ" dirty="0"/>
              <a:t>.	jazykové experimenty, zvláštní poetický jazyk, archaismy, knižní výrazy, metafory</a:t>
            </a:r>
          </a:p>
          <a:p>
            <a:r>
              <a:rPr lang="cs-CZ" dirty="0"/>
              <a:t>2.	záliba v látkách z minulosti</a:t>
            </a:r>
          </a:p>
          <a:p>
            <a:r>
              <a:rPr lang="cs-CZ" dirty="0"/>
              <a:t>3.	složitá větná stavba, užívá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humanistická </a:t>
            </a:r>
            <a:r>
              <a:rPr lang="cs-CZ" dirty="0"/>
              <a:t>souvětí</a:t>
            </a:r>
          </a:p>
          <a:p>
            <a:r>
              <a:rPr lang="cs-CZ" dirty="0"/>
              <a:t>4.	výrazná role vypravěče –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komentuje </a:t>
            </a:r>
            <a:r>
              <a:rPr lang="cs-CZ" dirty="0"/>
              <a:t>děj, oslovuje </a:t>
            </a:r>
            <a:r>
              <a:rPr lang="cs-CZ" dirty="0" smtClean="0"/>
              <a:t>čtenáře</a:t>
            </a:r>
            <a:endParaRPr lang="cs-CZ" dirty="0"/>
          </a:p>
        </p:txBody>
      </p:sp>
      <p:pic>
        <p:nvPicPr>
          <p:cNvPr id="5" name="obrázek 7" descr="http://www.artbook.cz/images/Foto/a/100211.jpg"/>
          <p:cNvPicPr>
            <a:picLocks noChangeAspect="1"/>
          </p:cNvPicPr>
          <p:nvPr/>
        </p:nvPicPr>
        <p:blipFill rotWithShape="1">
          <a:blip r:embed="rId2" cstate="print"/>
          <a:srcRect l="8293" t="39" r="8293" b="-39"/>
          <a:stretch/>
        </p:blipFill>
        <p:spPr bwMode="auto">
          <a:xfrm>
            <a:off x="6660232" y="3573016"/>
            <a:ext cx="20260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067944" y="6126204"/>
            <a:ext cx="23762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https://encrypted-tbn3.gstatic.com/images?q=tbn:ANd9GcQJ-iyRd-p0rvUdHb1lMuJVJC4dUxYCgdYvikxgIHtcHK6enXWm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08912" cy="51411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Amazonský </a:t>
            </a:r>
            <a:r>
              <a:rPr lang="cs-CZ" b="1" dirty="0"/>
              <a:t>proud</a:t>
            </a:r>
          </a:p>
          <a:p>
            <a:pPr marL="0" indent="0">
              <a:buNone/>
            </a:pPr>
            <a:r>
              <a:rPr lang="cs-CZ" b="1" dirty="0"/>
              <a:t>Dlouhý, Široký, Bystrozraký </a:t>
            </a:r>
            <a:endParaRPr lang="cs-CZ" b="1" dirty="0" smtClean="0"/>
          </a:p>
          <a:p>
            <a:r>
              <a:rPr lang="cs-CZ" dirty="0" smtClean="0"/>
              <a:t>povídkové </a:t>
            </a:r>
            <a:r>
              <a:rPr lang="cs-CZ" dirty="0"/>
              <a:t>soubory, poetismus, spíš básně v próze</a:t>
            </a:r>
          </a:p>
          <a:p>
            <a:pPr marL="0" indent="0">
              <a:buNone/>
            </a:pPr>
            <a:r>
              <a:rPr lang="cs-CZ" b="1" dirty="0" smtClean="0"/>
              <a:t>Pekař </a:t>
            </a:r>
            <a:r>
              <a:rPr lang="cs-CZ" b="1" dirty="0"/>
              <a:t>Jan </a:t>
            </a:r>
            <a:r>
              <a:rPr lang="cs-CZ" b="1" dirty="0" err="1" smtClean="0"/>
              <a:t>Marhoul</a:t>
            </a:r>
            <a:endParaRPr lang="cs-CZ" b="1" dirty="0" smtClean="0"/>
          </a:p>
          <a:p>
            <a:r>
              <a:rPr lang="cs-CZ" dirty="0" smtClean="0"/>
              <a:t>román</a:t>
            </a:r>
            <a:r>
              <a:rPr lang="cs-CZ" dirty="0"/>
              <a:t>, osudy bezelstného člověka, který neumí obchodovat, půjčuje peníze, dává na dluh. Jeho dobrotu ostatní zneužívají, přijde o svůj majetek a nakonec skončí jako dělník v podniku, který mu kdysi </a:t>
            </a:r>
            <a:r>
              <a:rPr lang="cs-CZ" dirty="0" smtClean="0"/>
              <a:t>patřil</a:t>
            </a:r>
          </a:p>
          <a:p>
            <a:pPr marL="0" indent="0">
              <a:buNone/>
            </a:pPr>
            <a:r>
              <a:rPr lang="cs-CZ" b="1" dirty="0" smtClean="0"/>
              <a:t>Rozmarné léto</a:t>
            </a:r>
          </a:p>
          <a:p>
            <a:r>
              <a:rPr lang="cs-CZ" dirty="0" smtClean="0"/>
              <a:t> </a:t>
            </a:r>
            <a:r>
              <a:rPr lang="cs-CZ" dirty="0"/>
              <a:t>poetistická novela, odehrává se v Krokových Varech.  Sem do maloměšťáckého prostředí a nudné idyly přijíždí kouzelník Arnoštek se svou krásnou asistentkou Annou.  Jejich příjezd způsobí rozruch, nakonec ale zase odjíždí a život v maloměstě se vrací do původních kolejí.</a:t>
            </a:r>
          </a:p>
          <a:p>
            <a:r>
              <a:rPr lang="cs-CZ" dirty="0" smtClean="0"/>
              <a:t>Jazyk – archaická mluva postav, složitá větná stavba, časté užívání přechodníků.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914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Rozmarné léto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0691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	Antonín Důra</a:t>
            </a:r>
          </a:p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	Dozpívav </a:t>
            </a:r>
            <a:r>
              <a:rPr lang="cs-CZ" sz="2800" dirty="0">
                <a:latin typeface="Segoe Print" pitchFamily="2" charset="0"/>
              </a:rPr>
              <a:t>svoji písničku, veliký Antonín složil ruce na zádech a maní dýchal na kuličku teploměru. Sloupec téměř neúplatný sotva se pohnul a Důra znamenaje tuto řádnost měl několik myšlenek, jež se vystřídaly v sledu míšených karet.</a:t>
            </a:r>
          </a:p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	Tento </a:t>
            </a:r>
            <a:r>
              <a:rPr lang="cs-CZ" sz="2800" dirty="0">
                <a:latin typeface="Segoe Print" pitchFamily="2" charset="0"/>
              </a:rPr>
              <a:t>způsob léta, děl vposled, odvraceje se od přístroje Celsiova, zdá se mi poněkud nešťastným. Je chladno a můj dech, jakkoliv jsem nepozřel vody, je mrazivý. Který měsíc nám zbývá, jestliže ani červen není dost vhodný, abychom pečovali o zdraví a o tělesnou čistotu?</a:t>
            </a:r>
          </a:p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	Nuže</a:t>
            </a:r>
            <a:r>
              <a:rPr lang="cs-CZ" sz="2800" dirty="0">
                <a:latin typeface="Segoe Print" pitchFamily="2" charset="0"/>
              </a:rPr>
              <a:t>, ať je podnebí příznivé čili nic, tyto věci nesnesou odkladu.</a:t>
            </a:r>
          </a:p>
          <a:p>
            <a:pPr marL="0" indent="0">
              <a:buNone/>
            </a:pPr>
            <a:r>
              <a:rPr lang="cs-CZ" sz="2800" dirty="0" smtClean="0">
                <a:latin typeface="Segoe Print" pitchFamily="2" charset="0"/>
              </a:rPr>
              <a:t>	Řka </a:t>
            </a:r>
            <a:r>
              <a:rPr lang="cs-CZ" sz="2800" dirty="0">
                <a:latin typeface="Segoe Print" pitchFamily="2" charset="0"/>
              </a:rPr>
              <a:t>to, ujal se mistr řemene, svlékl svůj šat a dívaje se dolů do vody, jež zrcadlila jeho dlouhé zarostlé nohy, roubení bazénu a nebeskou báň, znamenal obraz obrácené nádoby, kterou kdosi neuměle postavil právě na okraj, a dodal:</a:t>
            </a:r>
          </a:p>
          <a:p>
            <a:pPr marL="0" indent="0">
              <a:buNone/>
            </a:pPr>
            <a:r>
              <a:rPr lang="cs-CZ" sz="2800" dirty="0">
                <a:latin typeface="Segoe Print" pitchFamily="2" charset="0"/>
              </a:rPr>
              <a:t>Ach, plovárna a tato číška jsou prázdny.</a:t>
            </a:r>
            <a:endParaRPr lang="cs-CZ" dirty="0">
              <a:latin typeface="Segoe Prin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522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Markéta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Lazarová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08912" cy="5069160"/>
          </a:xfrm>
        </p:spPr>
        <p:txBody>
          <a:bodyPr>
            <a:noAutofit/>
          </a:bodyPr>
          <a:lstStyle/>
          <a:p>
            <a:r>
              <a:rPr lang="cs-CZ" sz="2400" dirty="0"/>
              <a:t>historický román z období středověku, baladický příběh lásky Markéty (dcera šlechtice – lupiče Lazara z Obořiště) k loupežníkovi Mikolášovi</a:t>
            </a:r>
          </a:p>
          <a:p>
            <a:r>
              <a:rPr lang="cs-CZ" sz="2400" dirty="0"/>
              <a:t>metafory, promyšlená kompozice, vytříbený, ale složitý jazyk</a:t>
            </a:r>
          </a:p>
          <a:p>
            <a:r>
              <a:rPr lang="cs-CZ" sz="2400" dirty="0"/>
              <a:t>další milostnou dvojicí je Kristián (zajatý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německý hrabě) </a:t>
            </a:r>
            <a:r>
              <a:rPr lang="cs-CZ" sz="2400" dirty="0"/>
              <a:t>a Kozlíkova dcera Alexandra.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Ta </a:t>
            </a:r>
            <a:r>
              <a:rPr lang="cs-CZ" sz="2400" dirty="0"/>
              <a:t>ho nakonec zabíjí a po porodu si vezme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život</a:t>
            </a:r>
            <a:r>
              <a:rPr lang="cs-CZ" sz="2400" dirty="0"/>
              <a:t>. Markéta se stará o svoje i její dítě</a:t>
            </a:r>
          </a:p>
          <a:p>
            <a:r>
              <a:rPr lang="cs-CZ" sz="2400" dirty="0"/>
              <a:t>román oslavuje lásku, která je silnější než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předsudky </a:t>
            </a:r>
            <a:r>
              <a:rPr lang="cs-CZ" sz="2400" dirty="0"/>
              <a:t>a nenávist</a:t>
            </a:r>
          </a:p>
          <a:p>
            <a:r>
              <a:rPr lang="cs-CZ" sz="2400" dirty="0"/>
              <a:t>1967 natočil režisér </a:t>
            </a:r>
            <a:r>
              <a:rPr lang="cs-CZ" sz="2400" dirty="0" smtClean="0"/>
              <a:t>František </a:t>
            </a:r>
            <a:r>
              <a:rPr lang="cs-CZ" sz="2400" dirty="0"/>
              <a:t>Vláčil filmové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zpracování </a:t>
            </a:r>
            <a:r>
              <a:rPr lang="cs-CZ" sz="2400" dirty="0"/>
              <a:t>tohoto románu.</a:t>
            </a:r>
          </a:p>
        </p:txBody>
      </p:sp>
      <p:pic>
        <p:nvPicPr>
          <p:cNvPr id="4" name="obrázek 10" descr="http://im9.cz/iR/importprodukt-orig/161/16124d0ebe202579f376e802fa34caac--mmf250x250.jpg"/>
          <p:cNvPicPr>
            <a:picLocks noChangeAspect="1"/>
          </p:cNvPicPr>
          <p:nvPr/>
        </p:nvPicPr>
        <p:blipFill rotWithShape="1">
          <a:blip r:embed="rId2" cstate="print"/>
          <a:srcRect l="17778" r="18222"/>
          <a:stretch/>
        </p:blipFill>
        <p:spPr bwMode="auto">
          <a:xfrm>
            <a:off x="6723528" y="3212976"/>
            <a:ext cx="198166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723528" y="6309320"/>
            <a:ext cx="18434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http://im9.cz/iR/importprodukt-orig/161/16124d0ebe202579f376e802fa34caac--mmf250x250.jpg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964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923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starých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časů</a:t>
            </a:r>
          </a:p>
          <a:p>
            <a:r>
              <a:rPr lang="cs-CZ" sz="2300" dirty="0" smtClean="0"/>
              <a:t>jihočeský </a:t>
            </a:r>
            <a:r>
              <a:rPr lang="cs-CZ" sz="2300" dirty="0"/>
              <a:t>statek  na počátku 20. let, sem přijíždí ruský šlechtic </a:t>
            </a:r>
            <a:r>
              <a:rPr lang="cs-CZ" sz="2300" dirty="0" err="1"/>
              <a:t>Megalrogog</a:t>
            </a:r>
            <a:r>
              <a:rPr lang="cs-CZ" sz="2300" dirty="0"/>
              <a:t> – člověk bohémský, renesanční (moderní baron Prášil). Je konfrontován s maloměšťáckým prostředím.</a:t>
            </a:r>
          </a:p>
          <a:p>
            <a:pPr marL="0" indent="0">
              <a:buNone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Obrazy z dějin národu českého</a:t>
            </a:r>
          </a:p>
          <a:p>
            <a:r>
              <a:rPr lang="cs-CZ" sz="2300" dirty="0" smtClean="0"/>
              <a:t>beletristický </a:t>
            </a:r>
            <a:r>
              <a:rPr lang="cs-CZ" sz="2300" dirty="0"/>
              <a:t>pohled na dějiny, 3. díl nedopsán. Psal ho pro povzbuzení národního sebevědomí v době války.</a:t>
            </a:r>
          </a:p>
          <a:p>
            <a:pPr marL="0" indent="0">
              <a:buNone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 orná a válečná</a:t>
            </a:r>
          </a:p>
          <a:p>
            <a:r>
              <a:rPr lang="cs-CZ" sz="2300" dirty="0" smtClean="0"/>
              <a:t>děj </a:t>
            </a:r>
            <a:r>
              <a:rPr lang="cs-CZ" sz="2300" dirty="0"/>
              <a:t>se odehrává ve středních Čechách před první světovou válkou a během ní. Hlavní hrdina se dopustí vraždy, nikdo o tom neví. Je odveden do války, v níž padne a je poté oslavován jako hrdina. Autor ukazuje absurditu války, morální </a:t>
            </a:r>
            <a:r>
              <a:rPr lang="cs-CZ" sz="2300" dirty="0" smtClean="0"/>
              <a:t>rozklad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xmlns="" val="35037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08912" cy="4923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Útěk do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Budína</a:t>
            </a:r>
          </a:p>
          <a:p>
            <a:r>
              <a:rPr lang="cs-CZ" sz="2400" dirty="0" smtClean="0"/>
              <a:t>tragická </a:t>
            </a:r>
            <a:r>
              <a:rPr lang="cs-CZ" sz="2400" dirty="0"/>
              <a:t>láska pražské studentky a syna slovenského statkáře. Nový pohled na </a:t>
            </a:r>
            <a:r>
              <a:rPr lang="cs-CZ" sz="2400" dirty="0" err="1"/>
              <a:t>česko</a:t>
            </a:r>
            <a:r>
              <a:rPr lang="cs-CZ" sz="2400" dirty="0"/>
              <a:t> – slovenské vztahy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Luk královny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Dorotky</a:t>
            </a:r>
          </a:p>
          <a:p>
            <a:r>
              <a:rPr lang="cs-CZ" sz="2400" dirty="0"/>
              <a:t>6 povídek s milostnou tematikou,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humorně laděny</a:t>
            </a:r>
            <a:endParaRPr lang="cs-CZ" sz="2400" dirty="0"/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řeky</a:t>
            </a:r>
          </a:p>
          <a:p>
            <a:pPr marL="0" indent="0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Hrdelní pře aneb přísloví</a:t>
            </a:r>
          </a:p>
          <a:p>
            <a:pPr marL="0" indent="0">
              <a:buNone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pro děti napsal 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Kubula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Kuba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Kubikula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/>
              <a:t>drama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Jezero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Ukereve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13" descr="http://www.popron.cz/fotocache/bigorig/72091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852936"/>
            <a:ext cx="2322984" cy="3422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56176" y="6333024"/>
            <a:ext cx="232298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http://www.popron.cz/fotocache/bigorig/720916.jpg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911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588707" y="5602345"/>
            <a:ext cx="23042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/>
              <a:t>http://</a:t>
            </a:r>
            <a:r>
              <a:rPr lang="cs-CZ" sz="800" dirty="0" smtClean="0"/>
              <a:t>upload.wikimedia.org/wikipedia/commons/b/b9/Vladislav_Vancura.jpg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07335" y="4879627"/>
            <a:ext cx="26670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Dvacetiletý Vladislav Vančura</a:t>
            </a:r>
            <a:endParaRPr lang="cs-CZ" dirty="0"/>
          </a:p>
        </p:txBody>
      </p:sp>
      <p:pic>
        <p:nvPicPr>
          <p:cNvPr id="9" name="obrázek 1" descr="Soubor:Vladislav Vancur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2550" y="692696"/>
            <a:ext cx="3156570" cy="4046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Soubor:Kostel Haj ve Slezsku 200811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3384376" cy="392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186272" y="1484784"/>
            <a:ext cx="26670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Háj ve Slezsku – rodiště V. Vančury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35596" y="6296954"/>
            <a:ext cx="316835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http://upload.wikimedia.org/wikipedia/commons/4/41/Kostel_Haj_ve_Slezsku_20081122.jpg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742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Co víte o životě V. Vančury?</a:t>
            </a:r>
          </a:p>
          <a:p>
            <a:r>
              <a:rPr lang="cs-CZ" dirty="0" smtClean="0"/>
              <a:t>Jak zemřel?</a:t>
            </a:r>
          </a:p>
          <a:p>
            <a:r>
              <a:rPr lang="cs-CZ" dirty="0" smtClean="0"/>
              <a:t>Jaká  jeho díla patří k poetismu?</a:t>
            </a:r>
          </a:p>
          <a:p>
            <a:r>
              <a:rPr lang="cs-CZ" dirty="0" smtClean="0"/>
              <a:t>Kde vystupuje kouzelník </a:t>
            </a:r>
            <a:r>
              <a:rPr lang="cs-CZ" dirty="0" err="1" smtClean="0"/>
              <a:t>Arnoštek</a:t>
            </a:r>
            <a:r>
              <a:rPr lang="cs-CZ" dirty="0" smtClean="0"/>
              <a:t>?</a:t>
            </a:r>
          </a:p>
          <a:p>
            <a:r>
              <a:rPr lang="cs-CZ" dirty="0" smtClean="0"/>
              <a:t>Co napsal pro děti?</a:t>
            </a:r>
          </a:p>
          <a:p>
            <a:r>
              <a:rPr lang="cs-CZ" dirty="0" smtClean="0"/>
              <a:t>Jak se jmenuje jeho nejznámější historická próza?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7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VLADISLAV VANČURA. </a:t>
            </a:r>
            <a:r>
              <a:rPr lang="cs-CZ" sz="3200" dirty="0" smtClean="0"/>
              <a:t>Rozmarné léto. </a:t>
            </a:r>
            <a:r>
              <a:rPr lang="cs-CZ" sz="3200" dirty="0" smtClean="0"/>
              <a:t>Praha: Československý spisovatel, 1981. ISBN 22-007-81.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35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621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Vladislav Vančura</vt:lpstr>
      <vt:lpstr>Život</vt:lpstr>
      <vt:lpstr>Tvorba</vt:lpstr>
      <vt:lpstr>Tvorba</vt:lpstr>
      <vt:lpstr>Rozmarné léto</vt:lpstr>
      <vt:lpstr>Markéta Lazarová </vt:lpstr>
      <vt:lpstr>Další tvorba</vt:lpstr>
      <vt:lpstr>Další tvorba</vt:lpstr>
      <vt:lpstr>Snímek 10</vt:lpstr>
      <vt:lpstr>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50</cp:revision>
  <dcterms:created xsi:type="dcterms:W3CDTF">2011-02-02T19:28:22Z</dcterms:created>
  <dcterms:modified xsi:type="dcterms:W3CDTF">2012-12-02T22:02:19Z</dcterms:modified>
</cp:coreProperties>
</file>