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90" r:id="rId18"/>
    <p:sldId id="28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8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g.cas.sk/img/12/gallery/785561_jaroslav-seifert.jpg" TargetMode="External"/><Relationship Id="rId2" Type="http://schemas.openxmlformats.org/officeDocument/2006/relationships/hyperlink" Target="http://img.cas.sk/img/12/gallery/785560_jaroslav-seifer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img.cas.sk/img/12/gallery/785563_jaroslav-seifert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Jaroslav Seifert I. – tvorba do roku 1945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Jaroslav Seifert, život, poetismus, tvorba za války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1641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Seifert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1901-1986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5" y="2060848"/>
            <a:ext cx="3475294" cy="252532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91064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narozen na Žižkově v Praze v dělnické rodině</a:t>
            </a:r>
          </a:p>
          <a:p>
            <a:r>
              <a:rPr lang="cs-CZ" dirty="0" smtClean="0"/>
              <a:t>nedostudoval gymnázium</a:t>
            </a:r>
          </a:p>
          <a:p>
            <a:r>
              <a:rPr lang="cs-CZ" dirty="0" smtClean="0"/>
              <a:t>pracoval jako novinář a redaktor</a:t>
            </a:r>
            <a:br>
              <a:rPr lang="cs-CZ" dirty="0" smtClean="0"/>
            </a:br>
            <a:r>
              <a:rPr lang="cs-CZ" dirty="0" smtClean="0"/>
              <a:t> v komunistickém tisku</a:t>
            </a:r>
          </a:p>
          <a:p>
            <a:r>
              <a:rPr lang="cs-CZ" dirty="0" smtClean="0"/>
              <a:t>redigoval avantgardní časopisy</a:t>
            </a:r>
          </a:p>
          <a:p>
            <a:r>
              <a:rPr lang="cs-CZ" dirty="0" smtClean="0"/>
              <a:t>1924 podnikl s Karlem </a:t>
            </a:r>
            <a:r>
              <a:rPr lang="cs-CZ" dirty="0" err="1" smtClean="0"/>
              <a:t>Teigem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cestu do Itálie a Francie</a:t>
            </a:r>
          </a:p>
          <a:p>
            <a:r>
              <a:rPr lang="cs-CZ" dirty="0" smtClean="0"/>
              <a:t>1929 podepsal manifest proti novému vedení KSČ (Klementu Gottwaldovi) a byl vyloučen ze strany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4869160"/>
            <a:ext cx="1512168" cy="1200329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lin ang="2700000" scaled="1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i="1" dirty="0" smtClean="0"/>
              <a:t>Jaroslav Seifert se svou dcerou Janou v r. 1931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76851" y="1767299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http://upload.wikimedia.org/wikipedia/commons/c/c8/Jaroslav_Seifert_1931.jpg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Život</a:t>
            </a:r>
            <a:endParaRPr lang="cs-CZ" dirty="0">
              <a:solidFill>
                <a:schemeClr val="dk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700808"/>
            <a:ext cx="634704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1930 vstoupil do sociálně demokratické strany</a:t>
            </a:r>
          </a:p>
          <a:p>
            <a:r>
              <a:rPr lang="cs-CZ" dirty="0" smtClean="0"/>
              <a:t>pracoval jako novinář v několika časopisech a novinách</a:t>
            </a:r>
          </a:p>
          <a:p>
            <a:r>
              <a:rPr lang="cs-CZ" dirty="0" smtClean="0"/>
              <a:t>od r. 1949 byl ze zdravotních důvodů v invalidním důchodu</a:t>
            </a:r>
          </a:p>
          <a:p>
            <a:r>
              <a:rPr lang="cs-CZ" dirty="0" smtClean="0"/>
              <a:t>1956 vystoupil na II. sjezdu československých spisovatelů, kritizoval kulturní politiku, nesvobodu a požadoval propuštění vězněných spisovatelů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0330" y="2780928"/>
            <a:ext cx="1726751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357174" y="5320610"/>
            <a:ext cx="8640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http://upload.wikimedia.org/wikipedia/commons/thumb/7/73/Jaroslav_Seifert_1984a.jpg/436px-Jaroslav_Seifert_1984a.jpg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Život</a:t>
            </a:r>
            <a:endParaRPr lang="cs-CZ" dirty="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9492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1969 zvolen do čela nového svazu spisovatelů (tento svaz byl později rozpuštěn)</a:t>
            </a:r>
          </a:p>
          <a:p>
            <a:r>
              <a:rPr lang="cs-CZ" dirty="0" smtClean="0"/>
              <a:t>70. léta – nesmí svobodně publikovat</a:t>
            </a:r>
          </a:p>
          <a:p>
            <a:r>
              <a:rPr lang="cs-CZ" dirty="0" smtClean="0"/>
              <a:t>1977 – podepsal Chartu 77</a:t>
            </a:r>
          </a:p>
          <a:p>
            <a:r>
              <a:rPr lang="cs-CZ" dirty="0" smtClean="0"/>
              <a:t>1984 – dostal Nobelovu </a:t>
            </a:r>
            <a:br>
              <a:rPr lang="cs-CZ" dirty="0" smtClean="0"/>
            </a:br>
            <a:r>
              <a:rPr lang="cs-CZ" dirty="0" smtClean="0"/>
              <a:t>cenu za literaturu</a:t>
            </a:r>
          </a:p>
          <a:p>
            <a:r>
              <a:rPr lang="cs-CZ" dirty="0" smtClean="0"/>
              <a:t>zemřel v r. 1986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556792"/>
            <a:ext cx="2736304" cy="258532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Na tomto odkazu je fotografie z předání Nobelovy ceny, kterou z rukou švédského krále Gustava převzala spisovatelova dcera Jana</a:t>
            </a:r>
            <a:r>
              <a:rPr lang="cs-CZ" dirty="0" smtClean="0"/>
              <a:t>.</a:t>
            </a:r>
          </a:p>
          <a:p>
            <a:r>
              <a:rPr lang="cs-CZ" dirty="0">
                <a:hlinkClick r:id="rId2"/>
              </a:rPr>
              <a:t>http://img.cas.sk/img/12/gallery/785560_jaroslav-seifert.jpg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4437111"/>
            <a:ext cx="3888432" cy="2031325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lin ang="2700000" scaled="1"/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Na tomto odkazu je obrázek z pohřbu </a:t>
            </a:r>
            <a:r>
              <a:rPr lang="cs-CZ" dirty="0" err="1"/>
              <a:t>Jarosava</a:t>
            </a:r>
            <a:r>
              <a:rPr lang="cs-CZ" dirty="0"/>
              <a:t> Seiferta, který se konal pod dozorem Státní bezpečnosti, protože se komunisté obávali, že by se mohl změnit v demonstraci.</a:t>
            </a:r>
          </a:p>
          <a:p>
            <a:r>
              <a:rPr lang="cs-CZ" dirty="0">
                <a:hlinkClick r:id="rId3"/>
              </a:rPr>
              <a:t>http://img.cas.sk/img/12/gallery/785561_jaroslav-seifert.jpg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Život</a:t>
            </a:r>
            <a:endParaRPr lang="cs-CZ" dirty="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62454" y="3838905"/>
            <a:ext cx="1800200" cy="258532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i="1" dirty="0"/>
              <a:t>Místo posledního odpočinku básníka Jaroslava Seiferta na městském hřbitově v Kralupech nad Vltavou.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45391"/>
            <a:ext cx="2736304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Takto vypadá oficiální certifikát o udělení Nobelovy ceny za literaturu Jaroslavu Seifertovi: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://img.cas.sk/img/12/gallery/785563_jaroslav-seifert.jpg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1746537"/>
            <a:ext cx="3507854" cy="467713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062454" y="1746537"/>
            <a:ext cx="13259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http://upload.wikimedia.org/wikipedia/commons/a/a1/Jaroslav_Seifert_grave_at_Kralupy_nad_Vltavou_cemetery_CZ_0007.jpg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u="sng" dirty="0" smtClean="0"/>
              <a:t>období proletářské literatury a poetismu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v slzách </a:t>
            </a:r>
            <a:r>
              <a:rPr lang="cs-CZ" dirty="0" smtClean="0"/>
              <a:t>(1921) – proletářská poezie s důrazem na citovost, něhu, smutek z krutosti a nespravedlnosti světa. Srozumitelná forma, volný verš, nepravidelný rým. Věnoval ji </a:t>
            </a:r>
            <a:br>
              <a:rPr lang="cs-CZ" dirty="0" smtClean="0"/>
            </a:br>
            <a:r>
              <a:rPr lang="cs-CZ" dirty="0" smtClean="0"/>
              <a:t>S. K. Neumannovi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Samá láska </a:t>
            </a:r>
            <a:r>
              <a:rPr lang="cs-CZ" dirty="0" smtClean="0"/>
              <a:t>(1923) – vedle revoluce věří v lásku, poezie je plná optimismu a snů o lepší společnosti. Používá lidové výrazy, hovorové obraty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412776"/>
            <a:ext cx="5616624" cy="53012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Báseň nejpokornější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Na hoře vysoké a klonící se k městu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stoje s rukama rozpjatýma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jako prorok, který ukazuje cestu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chudým věští slavný zítřek jejich,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mudrc, který radí v beznadějích,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v své ruce drže květ, jenž nikdy neuvadne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ten, jenž v revoluci střelí první,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ale také ten, jenž první padne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který první přiklekne by zavázal raněným rány, 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zázračný jako Bůh, 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mocný jako Bůh,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víc, 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jsem ještě mnohem víc,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přece nejsem nic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než milosti zástupů pokorně odevzdaný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básník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Jaroslav Seifert.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 v slzách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vlnách TSF</a:t>
            </a:r>
            <a:r>
              <a:rPr lang="cs-CZ" dirty="0" smtClean="0"/>
              <a:t> (1925) – patří do poetismu, jde o lyrický deník z cesty do Francie. Vyznačuje se hravostí, fantazií, slovními hříčkami. Autor nachází krásu v obyčejných věcech, prožívá kouzlo okamžiku, obdivuje techniku </a:t>
            </a:r>
            <a:r>
              <a:rPr lang="cs-CZ" i="1" dirty="0" smtClean="0"/>
              <a:t>(TSF – zkratka francouzského </a:t>
            </a:r>
            <a:r>
              <a:rPr lang="cs-CZ" i="1" dirty="0" err="1" smtClean="0"/>
              <a:t>Telephonie</a:t>
            </a:r>
            <a:r>
              <a:rPr lang="cs-CZ" i="1" dirty="0" smtClean="0"/>
              <a:t> </a:t>
            </a:r>
            <a:r>
              <a:rPr lang="cs-CZ" i="1" dirty="0" err="1" smtClean="0"/>
              <a:t>sans</a:t>
            </a:r>
            <a:r>
              <a:rPr lang="cs-CZ" i="1" dirty="0" smtClean="0"/>
              <a:t> </a:t>
            </a:r>
            <a:r>
              <a:rPr lang="cs-CZ" i="1" dirty="0" err="1" smtClean="0"/>
              <a:t>fil</a:t>
            </a:r>
            <a:r>
              <a:rPr lang="cs-CZ" i="1" dirty="0" smtClean="0"/>
              <a:t> = bezdrátová telegrafie). </a:t>
            </a:r>
            <a:r>
              <a:rPr lang="cs-CZ" dirty="0" smtClean="0"/>
              <a:t>Postoj ke světu vyjadřuje motto, které je parafrází Máchy: „Na tváři lehký žal, hluboký v srdci smích.“ </a:t>
            </a:r>
          </a:p>
          <a:p>
            <a:r>
              <a:rPr lang="cs-CZ" dirty="0" smtClean="0"/>
              <a:t>inspirace </a:t>
            </a:r>
            <a:r>
              <a:rPr lang="cs-CZ" dirty="0" err="1" smtClean="0"/>
              <a:t>Apollinairem</a:t>
            </a:r>
            <a:endParaRPr lang="cs-CZ" dirty="0" smtClean="0"/>
          </a:p>
          <a:p>
            <a:r>
              <a:rPr lang="cs-CZ" dirty="0" smtClean="0"/>
              <a:t>důležitá je i vizuální stránka knihy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I. období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vlnách TSF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ts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8848" y="1600200"/>
            <a:ext cx="3306304" cy="4525963"/>
          </a:xfrm>
        </p:spPr>
      </p:pic>
      <p:sp>
        <p:nvSpPr>
          <p:cNvPr id="3" name="Obdélník 2"/>
          <p:cNvSpPr/>
          <p:nvPr/>
        </p:nvSpPr>
        <p:spPr>
          <a:xfrm>
            <a:off x="3851920" y="6237312"/>
            <a:ext cx="1542410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http://www.ceskaliteratura.cz/texty/tsf.jpg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vlnách TSF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 descr="tsf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1700808"/>
            <a:ext cx="2880740" cy="4525963"/>
          </a:xfrm>
        </p:spPr>
      </p:pic>
      <p:pic>
        <p:nvPicPr>
          <p:cNvPr id="5" name="Obrázek 4" descr="tsf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71452" y="1705372"/>
            <a:ext cx="2940908" cy="40715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vlnách TSF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tsf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496049" y="536400"/>
            <a:ext cx="4655961" cy="71287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Slavík zpívá špatně</a:t>
            </a:r>
            <a:r>
              <a:rPr lang="cs-CZ" dirty="0" smtClean="0"/>
              <a:t> (1926) – téma sociálních problémů, smutek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holub </a:t>
            </a:r>
            <a:r>
              <a:rPr lang="cs-CZ" dirty="0" smtClean="0"/>
              <a:t>(1929)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lvl="0">
              <a:defRPr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- I. období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lyrické období</a:t>
            </a:r>
          </a:p>
          <a:p>
            <a:r>
              <a:rPr lang="cs-CZ" dirty="0" smtClean="0"/>
              <a:t>většinou píše formou tradičního rýmovaného verše</a:t>
            </a:r>
          </a:p>
          <a:p>
            <a:r>
              <a:rPr lang="cs-CZ" dirty="0" smtClean="0"/>
              <a:t>objevují se témata: láska k domovu, milostná láska, vztah k Praze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Jablko z klína </a:t>
            </a:r>
            <a:r>
              <a:rPr lang="cs-CZ" dirty="0" smtClean="0"/>
              <a:t>(1933) – intimní poezie, vyjadřuje stesk nad uplynulým časem, melancholické vzpomínky na matku a dětství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Ruce Venušiny </a:t>
            </a:r>
            <a:r>
              <a:rPr lang="cs-CZ" dirty="0" smtClean="0"/>
              <a:t>(1936)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sbohem </a:t>
            </a:r>
            <a:r>
              <a:rPr lang="cs-CZ" dirty="0" smtClean="0"/>
              <a:t>(1937) – vzpomínky na dětství, melodické verše, objevují se verše s tematikou blížícího se fašismu 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Zhasněte světla </a:t>
            </a:r>
            <a:r>
              <a:rPr lang="cs-CZ" dirty="0" smtClean="0"/>
              <a:t>(1938)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Vějíř Boženy Němcové </a:t>
            </a:r>
            <a:r>
              <a:rPr lang="cs-CZ" dirty="0" smtClean="0"/>
              <a:t>(1940)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Kamenný most </a:t>
            </a:r>
            <a:r>
              <a:rPr lang="cs-CZ" dirty="0" smtClean="0"/>
              <a:t>(1944)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212976"/>
            <a:ext cx="36004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dirty="0" smtClean="0"/>
              <a:t>}</a:t>
            </a:r>
            <a:endParaRPr lang="cs-CZ" sz="1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4" y="3645024"/>
            <a:ext cx="2232248" cy="2862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hrozba fašismu, reakce na Mnichov, motivy domova, vzpomínky na dětství, významné osobnosti české historie, pražské památky, povzbuzení národa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412776"/>
            <a:ext cx="5616624" cy="53012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Píseň o rodné zemi</a:t>
            </a: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 Krásná jako kvítka na modranském džbánku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je ta země, která vlastí je ti,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krásná jako kvítka na modranském džbánku,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sladká jako střída dalamánku,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do nějž nůž jsi vložil k rukojeti.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Stokrát zklamán, rady nevěda si,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znovu vždycky navracíš se domů,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stokrát zklamán, rady nevěda si,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k zemi bohaté a plné krásy,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k chudé jako jaro v čerstvém lomu.</a:t>
            </a: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Krásná jako kvítka na modranském džbánku,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těžká, </a:t>
            </a:r>
            <a:r>
              <a:rPr lang="cs-CZ" sz="1600" b="1" dirty="0" err="1" smtClean="0">
                <a:latin typeface="Segoe Print" pitchFamily="2" charset="0"/>
              </a:rPr>
              <a:t>těžká</a:t>
            </a:r>
            <a:r>
              <a:rPr lang="cs-CZ" sz="1600" b="1" dirty="0" smtClean="0">
                <a:latin typeface="Segoe Print" pitchFamily="2" charset="0"/>
              </a:rPr>
              <a:t> jako vlastní vina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- není z těch, na něž se zapomíná.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Naposledy kolem tvého spánku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padne prudce její hořká hlína.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Zhasněte světla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sbírky řadíme k poetismus?</a:t>
            </a:r>
          </a:p>
          <a:p>
            <a:r>
              <a:rPr lang="cs-CZ" dirty="0" smtClean="0"/>
              <a:t>Ve kterých sbírkách najdeme proletářskou poezii?</a:t>
            </a:r>
          </a:p>
          <a:p>
            <a:r>
              <a:rPr lang="cs-CZ" dirty="0" smtClean="0"/>
              <a:t>Proč byl vyloučen z KSČ?</a:t>
            </a:r>
          </a:p>
          <a:p>
            <a:r>
              <a:rPr lang="cs-CZ" dirty="0" smtClean="0"/>
              <a:t>Jaká témata najdeme v poezii psané za války?</a:t>
            </a:r>
          </a:p>
          <a:p>
            <a:r>
              <a:rPr lang="cs-CZ" dirty="0" smtClean="0"/>
              <a:t>Jakou formu verše používá?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</a:t>
            </a:r>
            <a:r>
              <a:rPr lang="cs-CZ" sz="3200" dirty="0" smtClean="0"/>
              <a:t>stažen 30.11.2012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SEIFERT, Jaroslav. </a:t>
            </a:r>
            <a:r>
              <a:rPr lang="cs-CZ" sz="3200" i="1" dirty="0" smtClean="0"/>
              <a:t>Na vlnách TSF : poesie.</a:t>
            </a:r>
            <a:r>
              <a:rPr lang="cs-CZ" sz="3200" dirty="0" smtClean="0"/>
              <a:t> V češtině 4. </a:t>
            </a:r>
            <a:r>
              <a:rPr lang="cs-CZ" sz="3200" dirty="0" err="1" smtClean="0"/>
              <a:t>reprod</a:t>
            </a:r>
            <a:r>
              <a:rPr lang="cs-CZ" sz="3200" dirty="0" smtClean="0"/>
              <a:t>. </a:t>
            </a:r>
            <a:r>
              <a:rPr lang="cs-CZ" sz="3200" dirty="0" err="1" smtClean="0"/>
              <a:t>vyd</a:t>
            </a:r>
            <a:r>
              <a:rPr lang="cs-CZ" sz="3200" dirty="0" smtClean="0"/>
              <a:t>., v angličtině 3., v dvojjazyčné podobě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 : Akropolis, 2004. 135 s ISBN 8073040557</a:t>
            </a:r>
            <a:r>
              <a:rPr lang="cs-CZ" sz="3200" dirty="0" smtClean="0"/>
              <a:t>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JAROSLAV SEIFERT. </a:t>
            </a:r>
            <a:r>
              <a:rPr lang="cs-CZ" sz="3200" dirty="0" smtClean="0"/>
              <a:t>Dílo</a:t>
            </a:r>
            <a:r>
              <a:rPr lang="cs-CZ" sz="3200" dirty="0" smtClean="0"/>
              <a:t>: svazek </a:t>
            </a:r>
            <a:r>
              <a:rPr lang="cs-CZ" sz="3200" dirty="0" smtClean="0"/>
              <a:t>1.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</a:t>
            </a:r>
            <a:r>
              <a:rPr lang="cs-CZ" sz="3200" dirty="0" err="1" smtClean="0"/>
              <a:t>Dubia</a:t>
            </a:r>
            <a:r>
              <a:rPr lang="cs-CZ" sz="3200" dirty="0" smtClean="0"/>
              <a:t>, 2001.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JAROSLAV SEIFERT. </a:t>
            </a:r>
            <a:r>
              <a:rPr lang="cs-CZ" sz="3200" dirty="0" smtClean="0"/>
              <a:t>Dílo</a:t>
            </a:r>
            <a:r>
              <a:rPr lang="cs-CZ" sz="3200" dirty="0" smtClean="0"/>
              <a:t>: svazek </a:t>
            </a:r>
            <a:r>
              <a:rPr lang="cs-CZ" sz="3200" dirty="0" smtClean="0"/>
              <a:t>5.vyd</a:t>
            </a:r>
            <a:r>
              <a:rPr lang="cs-CZ" sz="3200" dirty="0" smtClean="0"/>
              <a:t>. Praha: Akropolis, 2012.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38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909</Words>
  <Application>Microsoft Office PowerPoint</Application>
  <PresentationFormat>Předvádění na obrazovce (4:3)</PresentationFormat>
  <Paragraphs>140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Jaroslav Seifert</vt:lpstr>
      <vt:lpstr>Život</vt:lpstr>
      <vt:lpstr>Život</vt:lpstr>
      <vt:lpstr>Život</vt:lpstr>
      <vt:lpstr>Život</vt:lpstr>
      <vt:lpstr>Dílo - I. období</vt:lpstr>
      <vt:lpstr>Město v slzách</vt:lpstr>
      <vt:lpstr>Dílo - I. období</vt:lpstr>
      <vt:lpstr>Na vlnách TSF</vt:lpstr>
      <vt:lpstr>Na vlnách TSF</vt:lpstr>
      <vt:lpstr>Na vlnách TSF</vt:lpstr>
      <vt:lpstr>Dílo - I. období</vt:lpstr>
      <vt:lpstr>Dílo – II. období</vt:lpstr>
      <vt:lpstr>Dílo – II. období</vt:lpstr>
      <vt:lpstr>Zhasněte světla</vt:lpstr>
      <vt:lpstr>Otázky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29</cp:revision>
  <dcterms:created xsi:type="dcterms:W3CDTF">2011-02-02T19:28:22Z</dcterms:created>
  <dcterms:modified xsi:type="dcterms:W3CDTF">2012-12-02T22:43:58Z</dcterms:modified>
</cp:coreProperties>
</file>