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6" autoAdjust="0"/>
    <p:restoredTop sz="94590" autoAdjust="0"/>
  </p:normalViewPr>
  <p:slideViewPr>
    <p:cSldViewPr>
      <p:cViewPr varScale="1">
        <p:scale>
          <a:sx n="71" d="100"/>
          <a:sy n="71" d="100"/>
        </p:scale>
        <p:origin x="-13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27CF86-7A6B-4215-8019-BD997AAE9A5D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A2BE51-B99B-4920-89DB-4A4A24CD7A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825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A2BE51-B99B-4920-89DB-4A4A24CD7A1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3402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548680"/>
            <a:ext cx="7198568" cy="4320479"/>
          </a:xfrm>
        </p:spPr>
        <p:txBody>
          <a:bodyPr>
            <a:normAutofit/>
          </a:bodyPr>
          <a:lstStyle/>
          <a:p>
            <a:pPr algn="l"/>
            <a:r>
              <a:rPr lang="cs-CZ" sz="2400" b="0" dirty="0" smtClean="0">
                <a:solidFill>
                  <a:schemeClr val="tx1"/>
                </a:solidFill>
                <a:effectLst/>
              </a:rPr>
              <a:t>Název školy: ZŠ Varnsdorf, Edisonova 2821, okres Děčín, příspěvková organizace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Jazyk a jazyková komunikace, Anglický jazyk, Královská rodina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Autor: Michaela </a:t>
            </a:r>
            <a:r>
              <a:rPr lang="cs-CZ" sz="2400" b="0" dirty="0" err="1" smtClean="0">
                <a:solidFill>
                  <a:schemeClr val="tx1"/>
                </a:solidFill>
                <a:effectLst/>
              </a:rPr>
              <a:t>Galbavá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, </a:t>
            </a:r>
            <a:r>
              <a:rPr lang="cs-CZ" sz="2400" b="0" dirty="0" err="1" smtClean="0">
                <a:solidFill>
                  <a:schemeClr val="tx1"/>
                </a:solidFill>
                <a:effectLst/>
              </a:rPr>
              <a:t>DiS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.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Název materiálu: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VY_22_INOVACE_23/I.SADA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>
                <a:solidFill>
                  <a:schemeClr val="tx1"/>
                </a:solidFill>
                <a:effectLst/>
              </a:rPr>
              <a:t/>
            </a:r>
            <a:br>
              <a:rPr lang="cs-CZ" sz="2400" b="0" dirty="0">
                <a:solidFill>
                  <a:schemeClr val="tx1"/>
                </a:solidFill>
                <a:effectLst/>
              </a:rPr>
            </a:br>
            <a:r>
              <a:rPr lang="cs-CZ" sz="2400" b="1" dirty="0" smtClean="0">
                <a:solidFill>
                  <a:schemeClr val="tx1"/>
                </a:solidFill>
                <a:effectLst/>
              </a:rPr>
              <a:t>Anotace: 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Prezentace je určena pro žáky </a:t>
            </a:r>
            <a:r>
              <a:rPr lang="cs-CZ" sz="2400" b="0" dirty="0" err="1" smtClean="0">
                <a:solidFill>
                  <a:schemeClr val="tx1"/>
                </a:solidFill>
                <a:effectLst/>
              </a:rPr>
              <a:t>II.stupně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 ZŠ, slouží k 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výkladu a opakování učiva Královská rodina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Období: září – prosinec 2011</a:t>
            </a:r>
            <a:endParaRPr lang="cs-CZ" sz="2400" b="0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8356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British Royal Family is the group of close relatives of the monarch of the United Kingdom.</a:t>
            </a:r>
          </a:p>
          <a:p>
            <a:r>
              <a:rPr lang="en-US" sz="2400" dirty="0" smtClean="0"/>
              <a:t>Members and relatives of the British Royal Family represented the monarch in various places of the British Empire.</a:t>
            </a:r>
          </a:p>
          <a:p>
            <a:r>
              <a:rPr lang="en-US" sz="2400" dirty="0" smtClean="0"/>
              <a:t>The Royal Highness is:</a:t>
            </a:r>
          </a:p>
          <a:p>
            <a:pPr marL="82296" indent="0">
              <a:buNone/>
            </a:pPr>
            <a:r>
              <a:rPr lang="en-US" sz="2400" dirty="0"/>
              <a:t>	</a:t>
            </a:r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</a:rPr>
              <a:t>The Queen and The Duke of Edinburgh</a:t>
            </a:r>
          </a:p>
          <a:p>
            <a:pPr lvl="1"/>
            <a:r>
              <a:rPr lang="en-US" sz="2400" dirty="0" smtClean="0"/>
              <a:t>The Queen is Elizabeth II. </a:t>
            </a:r>
          </a:p>
          <a:p>
            <a:pPr lvl="1"/>
            <a:r>
              <a:rPr lang="en-US" sz="2400" dirty="0" smtClean="0"/>
              <a:t>The Duke of Edinburgh is her husband Prince Phillip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94598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0" y="1124744"/>
            <a:ext cx="4608512" cy="2304256"/>
          </a:xfrm>
        </p:spPr>
        <p:txBody>
          <a:bodyPr/>
          <a:lstStyle/>
          <a:p>
            <a:pPr algn="ctr"/>
            <a:r>
              <a:rPr lang="cs-CZ" sz="2400" b="0" dirty="0" err="1" smtClean="0">
                <a:solidFill>
                  <a:schemeClr val="tx1"/>
                </a:solidFill>
              </a:rPr>
              <a:t>The</a:t>
            </a:r>
            <a:r>
              <a:rPr lang="cs-CZ" sz="2400" b="0" dirty="0" smtClean="0">
                <a:solidFill>
                  <a:schemeClr val="tx1"/>
                </a:solidFill>
              </a:rPr>
              <a:t> </a:t>
            </a:r>
            <a:r>
              <a:rPr lang="cs-CZ" sz="2400" b="0" dirty="0" err="1" smtClean="0">
                <a:solidFill>
                  <a:schemeClr val="tx1"/>
                </a:solidFill>
              </a:rPr>
              <a:t>Queen</a:t>
            </a:r>
            <a:r>
              <a:rPr lang="cs-CZ" sz="2400" b="0" dirty="0" smtClean="0">
                <a:solidFill>
                  <a:schemeClr val="tx1"/>
                </a:solidFill>
              </a:rPr>
              <a:t> </a:t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smtClean="0">
                <a:solidFill>
                  <a:schemeClr val="tx1"/>
                </a:solidFill>
              </a:rPr>
              <a:t>and</a:t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smtClean="0">
                <a:solidFill>
                  <a:schemeClr val="tx1"/>
                </a:solidFill>
              </a:rPr>
              <a:t> </a:t>
            </a:r>
            <a:r>
              <a:rPr lang="cs-CZ" sz="2400" b="0" dirty="0" err="1" smtClean="0">
                <a:solidFill>
                  <a:schemeClr val="tx1"/>
                </a:solidFill>
              </a:rPr>
              <a:t>The</a:t>
            </a:r>
            <a:r>
              <a:rPr lang="cs-CZ" sz="2400" b="0" dirty="0" smtClean="0">
                <a:solidFill>
                  <a:schemeClr val="tx1"/>
                </a:solidFill>
              </a:rPr>
              <a:t> </a:t>
            </a:r>
            <a:r>
              <a:rPr lang="cs-CZ" sz="2400" b="0" dirty="0" err="1" smtClean="0">
                <a:solidFill>
                  <a:schemeClr val="tx1"/>
                </a:solidFill>
              </a:rPr>
              <a:t>Duke</a:t>
            </a:r>
            <a:r>
              <a:rPr lang="cs-CZ" sz="2400" b="0" dirty="0" smtClean="0">
                <a:solidFill>
                  <a:schemeClr val="tx1"/>
                </a:solidFill>
              </a:rPr>
              <a:t> </a:t>
            </a:r>
            <a:r>
              <a:rPr lang="cs-CZ" sz="2400" b="0" dirty="0" err="1" smtClean="0">
                <a:solidFill>
                  <a:schemeClr val="tx1"/>
                </a:solidFill>
              </a:rPr>
              <a:t>of</a:t>
            </a:r>
            <a:r>
              <a:rPr lang="cs-CZ" sz="2400" b="0" dirty="0" smtClean="0">
                <a:solidFill>
                  <a:schemeClr val="tx1"/>
                </a:solidFill>
              </a:rPr>
              <a:t> </a:t>
            </a:r>
            <a:r>
              <a:rPr lang="cs-CZ" sz="2400" b="0" dirty="0" err="1" smtClean="0">
                <a:solidFill>
                  <a:schemeClr val="tx1"/>
                </a:solidFill>
              </a:rPr>
              <a:t>Edinbourgh</a:t>
            </a:r>
            <a:endParaRPr lang="cs-CZ" sz="2400" b="0" dirty="0">
              <a:solidFill>
                <a:schemeClr val="tx1"/>
              </a:solidFill>
            </a:endParaRPr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78" b="20178"/>
          <a:stretch>
            <a:fillRect/>
          </a:stretch>
        </p:blipFill>
        <p:spPr>
          <a:xfrm>
            <a:off x="838200" y="1143003"/>
            <a:ext cx="4419600" cy="4446237"/>
          </a:xfrm>
        </p:spPr>
      </p:pic>
    </p:spTree>
    <p:extLst>
      <p:ext uri="{BB962C8B-B14F-4D97-AF65-F5344CB8AC3E}">
        <p14:creationId xmlns:p14="http://schemas.microsoft.com/office/powerpoint/2010/main" val="3865812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 smtClean="0"/>
              <a:t>The Queen and the Duke of Edinburgh have four children.</a:t>
            </a:r>
          </a:p>
          <a:p>
            <a:r>
              <a:rPr lang="en-US" sz="2400" dirty="0" smtClean="0"/>
              <a:t>The oldest son is Charles, Prince of Wales (born 14 November 1948)</a:t>
            </a:r>
            <a:endParaRPr lang="en-US" dirty="0" smtClean="0"/>
          </a:p>
          <a:p>
            <a:r>
              <a:rPr lang="en-US" sz="2400" dirty="0" smtClean="0"/>
              <a:t>The only daughter is Anne, Princess Royal (born 15 August 1950)</a:t>
            </a:r>
          </a:p>
          <a:p>
            <a:r>
              <a:rPr lang="en-US" sz="2400" dirty="0" smtClean="0"/>
              <a:t>The second son is Prince Andrew, Duke of York (born 19 February 1960)</a:t>
            </a:r>
          </a:p>
          <a:p>
            <a:r>
              <a:rPr lang="en-US" sz="2400" dirty="0" smtClean="0"/>
              <a:t>The third son is Prince Edward, Earl of </a:t>
            </a:r>
            <a:r>
              <a:rPr lang="en-US" sz="2400" dirty="0" err="1" smtClean="0"/>
              <a:t>Wessex</a:t>
            </a:r>
            <a:r>
              <a:rPr lang="en-US" sz="2400" dirty="0" smtClean="0"/>
              <a:t> (born 10 March 1964)</a:t>
            </a:r>
          </a:p>
          <a:p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2097524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74638"/>
            <a:ext cx="7674056" cy="562074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Elizabeth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124744"/>
            <a:ext cx="7458032" cy="5123656"/>
          </a:xfrm>
        </p:spPr>
        <p:txBody>
          <a:bodyPr>
            <a:normAutofit/>
          </a:bodyPr>
          <a:lstStyle/>
          <a:p>
            <a:r>
              <a:rPr lang="en-US" sz="2400" dirty="0" smtClean="0"/>
              <a:t>Elizabeth Alexandra Mary was born on April 21, 1926</a:t>
            </a:r>
          </a:p>
          <a:p>
            <a:r>
              <a:rPr lang="en-US" sz="2400" dirty="0" smtClean="0"/>
              <a:t>When her father died (1952) Elizabeth became Head of Commonwealth and queen of seven independent countries of Commonwealth.</a:t>
            </a:r>
          </a:p>
          <a:p>
            <a:r>
              <a:rPr lang="en-US" sz="2400" dirty="0" smtClean="0"/>
              <a:t>Elizabeth was crowned in 1953.</a:t>
            </a:r>
          </a:p>
          <a:p>
            <a:r>
              <a:rPr lang="en-US" sz="2400" dirty="0" smtClean="0"/>
              <a:t>She reigns more than 59 years.</a:t>
            </a:r>
          </a:p>
          <a:p>
            <a:r>
              <a:rPr lang="en-US" sz="2400" dirty="0" smtClean="0"/>
              <a:t>In 1947, she married Prince Philip, The Duke of Edinburgh. They have four children:</a:t>
            </a:r>
          </a:p>
          <a:p>
            <a:pPr lvl="1"/>
            <a:r>
              <a:rPr lang="en-US" sz="2400" dirty="0" smtClean="0"/>
              <a:t>Charles, Anne, Andrew, Edward</a:t>
            </a:r>
          </a:p>
        </p:txBody>
      </p:sp>
    </p:spTree>
    <p:extLst>
      <p:ext uri="{BB962C8B-B14F-4D97-AF65-F5344CB8AC3E}">
        <p14:creationId xmlns:p14="http://schemas.microsoft.com/office/powerpoint/2010/main" val="2271605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74638"/>
            <a:ext cx="7602048" cy="63408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Charles, Prince of Wales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96144" y="980728"/>
            <a:ext cx="6228184" cy="5267673"/>
          </a:xfrm>
        </p:spPr>
        <p:txBody>
          <a:bodyPr>
            <a:normAutofit/>
          </a:bodyPr>
          <a:lstStyle/>
          <a:p>
            <a:r>
              <a:rPr lang="en-US" sz="2400" dirty="0" smtClean="0"/>
              <a:t>Charles Philip Arthur George was born on November 14, 1948</a:t>
            </a:r>
          </a:p>
          <a:p>
            <a:r>
              <a:rPr lang="en-US" sz="2400" dirty="0"/>
              <a:t>In 1981, he married Lady Diana Spencer. They had two sons</a:t>
            </a:r>
            <a:r>
              <a:rPr lang="en-US" sz="2400" dirty="0" smtClean="0"/>
              <a:t>:</a:t>
            </a:r>
          </a:p>
          <a:p>
            <a:pPr lvl="1"/>
            <a:r>
              <a:rPr lang="en-US" sz="2400" dirty="0"/>
              <a:t>Prince William, Duke of Cambridge (1982)</a:t>
            </a:r>
          </a:p>
          <a:p>
            <a:pPr lvl="1"/>
            <a:r>
              <a:rPr lang="en-US" sz="2400" dirty="0"/>
              <a:t>Prince Harry of Wales (1984</a:t>
            </a:r>
            <a:r>
              <a:rPr lang="en-US" sz="2400" dirty="0" smtClean="0"/>
              <a:t>)</a:t>
            </a:r>
            <a:endParaRPr lang="en-US" sz="2400" dirty="0"/>
          </a:p>
          <a:p>
            <a:pPr marL="365760" lvl="1" indent="-283464">
              <a:spcBef>
                <a:spcPts val="600"/>
              </a:spcBef>
              <a:buSzPct val="80000"/>
              <a:buFont typeface="Wingdings 2"/>
              <a:buChar char=""/>
            </a:pPr>
            <a:r>
              <a:rPr lang="en-US" sz="2400" dirty="0" smtClean="0"/>
              <a:t>In </a:t>
            </a:r>
            <a:r>
              <a:rPr lang="en-US" sz="2400" dirty="0"/>
              <a:t>1996, they </a:t>
            </a:r>
            <a:r>
              <a:rPr lang="en-US" sz="2400" dirty="0" smtClean="0"/>
              <a:t>divorced.</a:t>
            </a:r>
          </a:p>
          <a:p>
            <a:pPr marL="365760" lvl="1" indent="-283464">
              <a:spcBef>
                <a:spcPts val="600"/>
              </a:spcBef>
              <a:buSzPct val="80000"/>
              <a:buFont typeface="Wingdings 2"/>
              <a:buChar char=""/>
            </a:pPr>
            <a:r>
              <a:rPr lang="en-US" sz="2400" dirty="0" smtClean="0"/>
              <a:t>In </a:t>
            </a:r>
            <a:r>
              <a:rPr lang="en-US" sz="2400" dirty="0"/>
              <a:t>1997, Lady</a:t>
            </a:r>
            <a:r>
              <a:rPr lang="cs-CZ" sz="2400" dirty="0"/>
              <a:t> Diana </a:t>
            </a:r>
            <a:r>
              <a:rPr lang="cs-CZ" sz="2400" dirty="0" err="1"/>
              <a:t>died</a:t>
            </a:r>
            <a:r>
              <a:rPr lang="cs-CZ" sz="2400" dirty="0"/>
              <a:t> in </a:t>
            </a:r>
            <a:r>
              <a:rPr lang="en-US" sz="2400" dirty="0"/>
              <a:t>a car crash in </a:t>
            </a:r>
            <a:r>
              <a:rPr lang="en-US" sz="2400" dirty="0" smtClean="0"/>
              <a:t>Paris.</a:t>
            </a:r>
          </a:p>
          <a:p>
            <a:pPr marL="365760" lvl="1" indent="-283464">
              <a:spcBef>
                <a:spcPts val="600"/>
              </a:spcBef>
              <a:buSzPct val="80000"/>
              <a:buFont typeface="Wingdings 2"/>
              <a:buChar char=""/>
            </a:pPr>
            <a:r>
              <a:rPr lang="en-US" sz="2400" dirty="0" smtClean="0"/>
              <a:t>In 2005, Charles married </a:t>
            </a:r>
            <a:r>
              <a:rPr lang="en-US" sz="2400" dirty="0" err="1" smtClean="0"/>
              <a:t>Camila</a:t>
            </a:r>
            <a:r>
              <a:rPr lang="en-US" sz="2400" dirty="0" smtClean="0"/>
              <a:t> Parker, who uses the title Duchess of Cornwall.</a:t>
            </a:r>
            <a:endParaRPr lang="en-US" sz="2400" dirty="0"/>
          </a:p>
          <a:p>
            <a:pPr marL="402336" lvl="1" indent="0">
              <a:buNone/>
            </a:pPr>
            <a:endParaRPr lang="en-US" sz="24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>
          <a:xfrm>
            <a:off x="0" y="1054215"/>
            <a:ext cx="1403648" cy="50851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68" t="8333"/>
          <a:stretch/>
        </p:blipFill>
        <p:spPr>
          <a:xfrm>
            <a:off x="7380312" y="1075048"/>
            <a:ext cx="1392975" cy="48965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963164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7746064" cy="864096"/>
          </a:xfrm>
        </p:spPr>
        <p:txBody>
          <a:bodyPr>
            <a:normAutofit/>
          </a:bodyPr>
          <a:lstStyle/>
          <a:p>
            <a:r>
              <a:rPr lang="en-US" sz="3200" dirty="0" smtClean="0"/>
              <a:t>Prince William, Duke of </a:t>
            </a:r>
            <a:r>
              <a:rPr lang="en-US" sz="3200" dirty="0" err="1" smtClean="0"/>
              <a:t>Cambrid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124744"/>
            <a:ext cx="7746064" cy="5123656"/>
          </a:xfrm>
        </p:spPr>
        <p:txBody>
          <a:bodyPr>
            <a:normAutofit/>
          </a:bodyPr>
          <a:lstStyle/>
          <a:p>
            <a:r>
              <a:rPr lang="en-US" sz="2400" dirty="0" smtClean="0"/>
              <a:t>William Arthur Philip Louis was born on June 21, 1982.</a:t>
            </a:r>
          </a:p>
          <a:p>
            <a:r>
              <a:rPr lang="en-US" sz="2400" dirty="0" smtClean="0"/>
              <a:t>He is the eldest son of Prince Charles and Princess of Wales (died 1997).</a:t>
            </a:r>
          </a:p>
          <a:p>
            <a:r>
              <a:rPr lang="en-US" sz="2400" dirty="0" smtClean="0"/>
              <a:t>He is the second in the line of succession, behind his father to the throne.</a:t>
            </a:r>
          </a:p>
          <a:p>
            <a:r>
              <a:rPr lang="en-US" sz="2400" dirty="0" smtClean="0"/>
              <a:t>In 2011, he married Catherine Middleton in Westminster Abbey.</a:t>
            </a:r>
          </a:p>
          <a:p>
            <a:r>
              <a:rPr lang="en-US" sz="2400" dirty="0" smtClean="0"/>
              <a:t>Catherine uses the title Duchess of Cambridge.</a:t>
            </a:r>
          </a:p>
          <a:p>
            <a:r>
              <a:rPr lang="en-US" sz="2400" dirty="0" smtClean="0"/>
              <a:t>1982-2011 Prince William was Prince of Wales, after the wedding he uses the title Prince William, Duke of Cambridge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52051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7746064" cy="864096"/>
          </a:xfrm>
        </p:spPr>
        <p:txBody>
          <a:bodyPr>
            <a:normAutofit/>
          </a:bodyPr>
          <a:lstStyle/>
          <a:p>
            <a:r>
              <a:rPr lang="en-US" sz="3200" dirty="0" smtClean="0"/>
              <a:t>Harry, Prince of Wales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124744"/>
            <a:ext cx="7746064" cy="5123656"/>
          </a:xfrm>
        </p:spPr>
        <p:txBody>
          <a:bodyPr>
            <a:normAutofit/>
          </a:bodyPr>
          <a:lstStyle/>
          <a:p>
            <a:r>
              <a:rPr lang="en-US" sz="2400" dirty="0" smtClean="0"/>
              <a:t>Henry Charles Albert David was born on September 15, 1984.</a:t>
            </a:r>
          </a:p>
          <a:p>
            <a:r>
              <a:rPr lang="en-US" sz="2400" dirty="0" smtClean="0"/>
              <a:t>He is the younger son of Prince Charles and Princess of Wales (died 1997).</a:t>
            </a:r>
          </a:p>
          <a:p>
            <a:r>
              <a:rPr lang="en-US" sz="2400" dirty="0" smtClean="0"/>
              <a:t>He is the third in the line of succession, behind his father and older brother to the throne.</a:t>
            </a:r>
          </a:p>
          <a:p>
            <a:r>
              <a:rPr lang="en-US" sz="2400" dirty="0" smtClean="0"/>
              <a:t>He is still single.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32088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52120" y="1556792"/>
            <a:ext cx="3312368" cy="3672408"/>
          </a:xfrm>
        </p:spPr>
        <p:txBody>
          <a:bodyPr/>
          <a:lstStyle/>
          <a:p>
            <a:pPr algn="ctr"/>
            <a:r>
              <a:rPr lang="en-US" b="0" dirty="0" smtClean="0">
                <a:solidFill>
                  <a:schemeClr val="accent1">
                    <a:lumMod val="50000"/>
                  </a:schemeClr>
                </a:solidFill>
              </a:rPr>
              <a:t>Buckingham palace </a:t>
            </a:r>
            <a:br>
              <a:rPr lang="en-US" b="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US" b="0" dirty="0" smtClean="0">
                <a:solidFill>
                  <a:schemeClr val="accent1">
                    <a:lumMod val="50000"/>
                  </a:schemeClr>
                </a:solidFill>
              </a:rPr>
              <a:t>is the official seat and London home of British Monarch.</a:t>
            </a:r>
            <a:r>
              <a:rPr lang="en-US" b="0" dirty="0" smtClean="0">
                <a:solidFill>
                  <a:schemeClr val="tx1"/>
                </a:solidFill>
              </a:rPr>
              <a:t/>
            </a:r>
            <a:br>
              <a:rPr lang="en-US" b="0" dirty="0" smtClean="0">
                <a:solidFill>
                  <a:schemeClr val="tx1"/>
                </a:solidFill>
              </a:rPr>
            </a:br>
            <a:r>
              <a:rPr lang="en-US" b="0" dirty="0" smtClean="0">
                <a:solidFill>
                  <a:schemeClr val="tx1"/>
                </a:solidFill>
              </a:rPr>
              <a:t/>
            </a:r>
            <a:br>
              <a:rPr lang="en-US" b="0" dirty="0" smtClean="0">
                <a:solidFill>
                  <a:schemeClr val="tx1"/>
                </a:solidFill>
              </a:rPr>
            </a:br>
            <a:r>
              <a:rPr lang="cs-CZ" b="0" dirty="0" err="1" smtClean="0">
                <a:solidFill>
                  <a:schemeClr val="accent1">
                    <a:lumMod val="50000"/>
                  </a:schemeClr>
                </a:solidFill>
              </a:rPr>
              <a:t>Other</a:t>
            </a:r>
            <a:r>
              <a:rPr lang="cs-CZ" b="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b="0" dirty="0" err="1" smtClean="0">
                <a:solidFill>
                  <a:schemeClr val="accent1">
                    <a:lumMod val="50000"/>
                  </a:schemeClr>
                </a:solidFill>
              </a:rPr>
              <a:t>Royal</a:t>
            </a:r>
            <a:r>
              <a:rPr lang="cs-CZ" b="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b="0" dirty="0" err="1" smtClean="0">
                <a:solidFill>
                  <a:schemeClr val="accent1">
                    <a:lumMod val="50000"/>
                  </a:schemeClr>
                </a:solidFill>
              </a:rPr>
              <a:t>Residences</a:t>
            </a:r>
            <a:r>
              <a:rPr lang="cs-CZ" b="0" dirty="0" smtClean="0">
                <a:solidFill>
                  <a:schemeClr val="tx1"/>
                </a:solidFill>
              </a:rPr>
              <a:t>: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b="0" dirty="0" err="1" smtClean="0">
                <a:solidFill>
                  <a:schemeClr val="tx1"/>
                </a:solidFill>
              </a:rPr>
              <a:t>Palace</a:t>
            </a:r>
            <a:r>
              <a:rPr lang="cs-CZ" b="0" dirty="0" smtClean="0">
                <a:solidFill>
                  <a:schemeClr val="tx1"/>
                </a:solidFill>
              </a:rPr>
              <a:t> </a:t>
            </a:r>
            <a:r>
              <a:rPr lang="cs-CZ" b="0" dirty="0" err="1" smtClean="0">
                <a:solidFill>
                  <a:schemeClr val="tx1"/>
                </a:solidFill>
              </a:rPr>
              <a:t>of</a:t>
            </a:r>
            <a:r>
              <a:rPr lang="cs-CZ" b="0" dirty="0" smtClean="0">
                <a:solidFill>
                  <a:schemeClr val="tx1"/>
                </a:solidFill>
              </a:rPr>
              <a:t> </a:t>
            </a:r>
            <a:r>
              <a:rPr lang="cs-CZ" b="0" dirty="0" err="1" smtClean="0">
                <a:solidFill>
                  <a:schemeClr val="tx1"/>
                </a:solidFill>
              </a:rPr>
              <a:t>Westminster</a:t>
            </a:r>
            <a:r>
              <a:rPr lang="cs-CZ" b="0" dirty="0" smtClean="0">
                <a:solidFill>
                  <a:schemeClr val="tx1"/>
                </a:solidFill>
              </a:rPr>
              <a:t/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b="0" dirty="0" err="1" smtClean="0">
                <a:solidFill>
                  <a:schemeClr val="tx1"/>
                </a:solidFill>
              </a:rPr>
              <a:t>Balmoral</a:t>
            </a:r>
            <a:r>
              <a:rPr lang="cs-CZ" b="0" dirty="0" smtClean="0">
                <a:solidFill>
                  <a:schemeClr val="tx1"/>
                </a:solidFill>
              </a:rPr>
              <a:t> </a:t>
            </a:r>
            <a:r>
              <a:rPr lang="cs-CZ" b="0" dirty="0" err="1" smtClean="0">
                <a:solidFill>
                  <a:schemeClr val="tx1"/>
                </a:solidFill>
              </a:rPr>
              <a:t>Castle</a:t>
            </a:r>
            <a:r>
              <a:rPr lang="cs-CZ" b="0" dirty="0" smtClean="0">
                <a:solidFill>
                  <a:schemeClr val="tx1"/>
                </a:solidFill>
              </a:rPr>
              <a:t/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b="0" dirty="0" err="1" smtClean="0">
                <a:solidFill>
                  <a:schemeClr val="tx1"/>
                </a:solidFill>
              </a:rPr>
              <a:t>Sandringham</a:t>
            </a:r>
            <a:r>
              <a:rPr lang="cs-CZ" b="0" dirty="0" smtClean="0">
                <a:solidFill>
                  <a:schemeClr val="tx1"/>
                </a:solidFill>
              </a:rPr>
              <a:t> House</a:t>
            </a:r>
            <a:br>
              <a:rPr lang="cs-CZ" b="0" dirty="0" smtClean="0">
                <a:solidFill>
                  <a:schemeClr val="tx1"/>
                </a:solidFill>
              </a:rPr>
            </a:br>
            <a:endParaRPr lang="cs-CZ" b="0" dirty="0">
              <a:solidFill>
                <a:schemeClr val="tx1"/>
              </a:solidFill>
            </a:endParaRPr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78" b="20178"/>
          <a:stretch>
            <a:fillRect/>
          </a:stretch>
        </p:blipFill>
        <p:spPr>
          <a:xfrm>
            <a:off x="838200" y="1143003"/>
            <a:ext cx="4419600" cy="401418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27584" y="5229200"/>
            <a:ext cx="4430216" cy="432048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chemeClr val="accent1">
                    <a:lumMod val="50000"/>
                  </a:schemeClr>
                </a:solidFill>
              </a:rPr>
              <a:t>Buckingham Palace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1403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3077592" cy="1981200"/>
          </a:xfrm>
        </p:spPr>
        <p:txBody>
          <a:bodyPr/>
          <a:lstStyle/>
          <a:p>
            <a:pPr algn="ctr"/>
            <a:r>
              <a:rPr lang="en-US" b="0" dirty="0" smtClean="0">
                <a:solidFill>
                  <a:schemeClr val="accent1">
                    <a:lumMod val="50000"/>
                  </a:schemeClr>
                </a:solidFill>
              </a:rPr>
              <a:t>The Queen</a:t>
            </a:r>
            <a:r>
              <a:rPr lang="en-US" b="0" dirty="0" smtClean="0">
                <a:solidFill>
                  <a:schemeClr val="accent1">
                    <a:lumMod val="50000"/>
                  </a:schemeClr>
                </a:solidFill>
                <a:latin typeface="Trebuchet MS"/>
              </a:rPr>
              <a:t>‘s guard – soldiers charged with guarding the official royal residence in London.</a:t>
            </a:r>
            <a:endParaRPr lang="cs-CZ" b="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6" r="2846"/>
          <a:stretch>
            <a:fillRect/>
          </a:stretch>
        </p:blipFill>
        <p:spPr>
          <a:xfrm>
            <a:off x="838200" y="1143003"/>
            <a:ext cx="4419600" cy="401418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5229200"/>
            <a:ext cx="4419600" cy="432048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chemeClr val="accent1">
                    <a:lumMod val="50000"/>
                  </a:schemeClr>
                </a:solidFill>
              </a:rPr>
              <a:t>The Queen</a:t>
            </a:r>
            <a:r>
              <a:rPr lang="en-US" sz="2400" dirty="0" smtClean="0">
                <a:solidFill>
                  <a:schemeClr val="accent1">
                    <a:lumMod val="50000"/>
                  </a:schemeClr>
                </a:solidFill>
                <a:latin typeface="Trebuchet MS"/>
              </a:rPr>
              <a:t>‘s Guard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516216" y="3809873"/>
            <a:ext cx="1923678" cy="25649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096123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3943672" cy="907966"/>
          </a:xfrm>
        </p:spPr>
        <p:txBody>
          <a:bodyPr>
            <a:normAutofit/>
          </a:bodyPr>
          <a:lstStyle/>
          <a:p>
            <a:r>
              <a:rPr lang="en-US" sz="3200" dirty="0" err="1" smtClean="0"/>
              <a:t>Pou</a:t>
            </a:r>
            <a:r>
              <a:rPr lang="cs-CZ" sz="3200" dirty="0" smtClean="0"/>
              <a:t>žité zdroje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39552" y="1052736"/>
            <a:ext cx="8071048" cy="507342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Veškeré obrázky prezentace použity z vlastních zdrojů autora. </a:t>
            </a:r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515719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7499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Vlastní 1">
      <a:dk1>
        <a:sysClr val="windowText" lastClr="000000"/>
      </a:dk1>
      <a:lt1>
        <a:sysClr val="window" lastClr="FFFFFF"/>
      </a:lt1>
      <a:dk2>
        <a:srgbClr val="B13F9A"/>
      </a:dk2>
      <a:lt2>
        <a:srgbClr val="F1D7E0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195</TotalTime>
  <Words>471</Words>
  <Application>Microsoft Office PowerPoint</Application>
  <PresentationFormat>Předvádění na obrazovce (4:3)</PresentationFormat>
  <Paragraphs>49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Název školy: ZŠ Varnsdorf, Edisonova 2821, okres Děčín, příspěvková organizace Jazyk a jazyková komunikace, Anglický jazyk, Královská rodina Autor: Michaela Galbavá, DiS. Název materiálu: VY_22_INOVACE_23/I.SADA  Anotace: Prezentace je určena pro žáky II.stupně ZŠ, slouží k výkladu a opakování učiva Královská rodina Období: září – prosinec 2011</vt:lpstr>
      <vt:lpstr>Royal Family</vt:lpstr>
      <vt:lpstr>The Queen  and  The Duke of Edinbourgh</vt:lpstr>
      <vt:lpstr>Royal Family</vt:lpstr>
      <vt:lpstr>Elizabeth II.</vt:lpstr>
      <vt:lpstr>Charles, Prince of Wales</vt:lpstr>
      <vt:lpstr>Prince William, Duke of Cambrid</vt:lpstr>
      <vt:lpstr>Harry, Prince of Wales</vt:lpstr>
      <vt:lpstr>Buckingham palace  is the official seat and London home of British Monarch.  Other Royal Residences: Palace of Westminster Balmoral Castle Sandringham House </vt:lpstr>
      <vt:lpstr>The Queen‘s guard – soldiers charged with guarding the official royal residence in London.</vt:lpstr>
      <vt:lpstr>Použité zdroje  </vt:lpstr>
    </vt:vector>
  </TitlesOfParts>
  <Company>ZŠ Edisonova 2821,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Royal Family</dc:title>
  <dc:creator>Michaela Galbavá, DiS.</dc:creator>
  <cp:lastModifiedBy>Michaela</cp:lastModifiedBy>
  <cp:revision>31</cp:revision>
  <dcterms:created xsi:type="dcterms:W3CDTF">2011-10-14T13:22:45Z</dcterms:created>
  <dcterms:modified xsi:type="dcterms:W3CDTF">2012-01-07T18:44:12Z</dcterms:modified>
</cp:coreProperties>
</file>