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9" r:id="rId4"/>
    <p:sldId id="257" r:id="rId5"/>
    <p:sldId id="258" r:id="rId6"/>
    <p:sldId id="256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3F0C9CC-ED03-4C1A-A9B3-F721BED25EDC}" type="datetimeFigureOut">
              <a:rPr lang="cs-CZ" smtClean="0"/>
              <a:t>3.10.2012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114017B-902B-46D3-B297-036E833B3ED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37572" y="836712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ŘÍJEN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2012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VY_32_INOVACE_11_9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A_PŘÍRODA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STEJNOSMĚRNÝ_ELEKTROMOTOR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57427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024744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704856" cy="46085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Výukový materiál slouží k výkladu téma – střídavý elektromotor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Snímek 3 – přeměna energií ve stejnosměrném elektromotoru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Snímek 4 – schéma stejnosměrného elektromotoru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Snímek 5 – základní pojmy stator, rotor, komutátor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Snímek 6 – jednoduchá animace funkce komutátoru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Snímek 7 – opakování stejnosměrný elektromotor </a:t>
            </a:r>
          </a:p>
          <a:p>
            <a:pPr marL="52578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5680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024744" cy="1143000"/>
          </a:xfrm>
        </p:spPr>
        <p:txBody>
          <a:bodyPr/>
          <a:lstStyle/>
          <a:p>
            <a:r>
              <a:rPr lang="cs-CZ" dirty="0" smtClean="0"/>
              <a:t>Stejnosměrný elektromotor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275837"/>
          </a:xfrm>
        </p:spPr>
        <p:txBody>
          <a:bodyPr/>
          <a:lstStyle/>
          <a:p>
            <a:r>
              <a:rPr lang="cs-CZ" dirty="0" smtClean="0"/>
              <a:t>Zařízení, ve kterém dochází k přeměně elektrické energie na pohybovou - rotační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687188"/>
      </p:ext>
    </p:extLst>
  </p:cSld>
  <p:clrMapOvr>
    <a:masterClrMapping/>
  </p:clrMapOvr>
  <p:transition spd="slow">
    <p:push dir="u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392" y="197768"/>
            <a:ext cx="7024744" cy="1143000"/>
          </a:xfrm>
        </p:spPr>
        <p:txBody>
          <a:bodyPr/>
          <a:lstStyle/>
          <a:p>
            <a:r>
              <a:rPr lang="cs-CZ" dirty="0" smtClean="0"/>
              <a:t>Stejnosměrný elektromotor</a:t>
            </a:r>
            <a:endParaRPr lang="cs-CZ" dirty="0"/>
          </a:p>
        </p:txBody>
      </p:sp>
      <p:grpSp>
        <p:nvGrpSpPr>
          <p:cNvPr id="51" name="Skupina 50"/>
          <p:cNvGrpSpPr/>
          <p:nvPr/>
        </p:nvGrpSpPr>
        <p:grpSpPr>
          <a:xfrm>
            <a:off x="1122523" y="1782027"/>
            <a:ext cx="3593493" cy="3375165"/>
            <a:chOff x="3485262" y="1461113"/>
            <a:chExt cx="3593493" cy="3375165"/>
          </a:xfrm>
          <a:scene3d>
            <a:camera prst="perspectiveHeroicExtremeLeftFacing"/>
            <a:lightRig rig="threePt" dir="t"/>
          </a:scene3d>
        </p:grpSpPr>
        <p:cxnSp>
          <p:nvCxnSpPr>
            <p:cNvPr id="49" name="Přímá spojnice 48"/>
            <p:cNvCxnSpPr/>
            <p:nvPr/>
          </p:nvCxnSpPr>
          <p:spPr>
            <a:xfrm flipV="1">
              <a:off x="5566521" y="1461113"/>
              <a:ext cx="1512234" cy="1425062"/>
            </a:xfrm>
            <a:prstGeom prst="line">
              <a:avLst/>
            </a:prstGeom>
            <a:ln w="762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hnutý pruh 4"/>
            <p:cNvSpPr/>
            <p:nvPr/>
          </p:nvSpPr>
          <p:spPr>
            <a:xfrm rot="16200000">
              <a:off x="3993098" y="1439111"/>
              <a:ext cx="2880000" cy="2952328"/>
            </a:xfrm>
            <a:prstGeom prst="blockArc">
              <a:avLst>
                <a:gd name="adj1" fmla="val 10800000"/>
                <a:gd name="adj2" fmla="val 147524"/>
                <a:gd name="adj3" fmla="val 11079"/>
              </a:avLst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" name="Ohnutý pruh 5"/>
            <p:cNvSpPr/>
            <p:nvPr/>
          </p:nvSpPr>
          <p:spPr>
            <a:xfrm rot="5400000">
              <a:off x="4270603" y="1532961"/>
              <a:ext cx="2880000" cy="2736304"/>
            </a:xfrm>
            <a:prstGeom prst="blockArc">
              <a:avLst>
                <a:gd name="adj1" fmla="val 10800000"/>
                <a:gd name="adj2" fmla="val 113320"/>
                <a:gd name="adj3" fmla="val 12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grpSp>
          <p:nvGrpSpPr>
            <p:cNvPr id="23" name="Skupina 22"/>
            <p:cNvGrpSpPr/>
            <p:nvPr/>
          </p:nvGrpSpPr>
          <p:grpSpPr>
            <a:xfrm rot="18296022">
              <a:off x="3623298" y="2161078"/>
              <a:ext cx="2495254" cy="1988296"/>
              <a:chOff x="5787773" y="1205550"/>
              <a:chExt cx="2495254" cy="1988296"/>
            </a:xfrm>
          </p:grpSpPr>
          <p:sp>
            <p:nvSpPr>
              <p:cNvPr id="7" name="Obdélník 6"/>
              <p:cNvSpPr/>
              <p:nvPr/>
            </p:nvSpPr>
            <p:spPr>
              <a:xfrm rot="5400000">
                <a:off x="7257753" y="1805636"/>
                <a:ext cx="643778" cy="140677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8" name="Ohnutý pruh 7"/>
              <p:cNvSpPr/>
              <p:nvPr/>
            </p:nvSpPr>
            <p:spPr>
              <a:xfrm rot="199925">
                <a:off x="7023595" y="2147914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9" name="Ohnutý pruh 8"/>
              <p:cNvSpPr/>
              <p:nvPr/>
            </p:nvSpPr>
            <p:spPr>
              <a:xfrm rot="199925">
                <a:off x="7383635" y="2149835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" name="Ohnutý pruh 9"/>
              <p:cNvSpPr/>
              <p:nvPr/>
            </p:nvSpPr>
            <p:spPr>
              <a:xfrm rot="199925">
                <a:off x="7743275" y="2149835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Ohnutý pruh 10"/>
              <p:cNvSpPr/>
              <p:nvPr/>
            </p:nvSpPr>
            <p:spPr>
              <a:xfrm rot="199925">
                <a:off x="8103715" y="2149835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Ohnutý pruh 11"/>
              <p:cNvSpPr/>
              <p:nvPr/>
            </p:nvSpPr>
            <p:spPr>
              <a:xfrm rot="10999925">
                <a:off x="7239619" y="2777276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Ohnutý pruh 12"/>
              <p:cNvSpPr/>
              <p:nvPr/>
            </p:nvSpPr>
            <p:spPr>
              <a:xfrm rot="10999925">
                <a:off x="7599659" y="2771781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Ohnutý pruh 13"/>
              <p:cNvSpPr/>
              <p:nvPr/>
            </p:nvSpPr>
            <p:spPr>
              <a:xfrm rot="10999925">
                <a:off x="7972362" y="2777276"/>
                <a:ext cx="137770" cy="104563"/>
              </a:xfrm>
              <a:prstGeom prst="blockArc">
                <a:avLst>
                  <a:gd name="adj1" fmla="val 10800000"/>
                  <a:gd name="adj2" fmla="val 21455542"/>
                  <a:gd name="adj3" fmla="val 682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6" name="Přímá spojnice 15"/>
              <p:cNvCxnSpPr>
                <a:stCxn id="8" idx="1"/>
                <a:endCxn id="12" idx="1"/>
              </p:cNvCxnSpPr>
              <p:nvPr/>
            </p:nvCxnSpPr>
            <p:spPr>
              <a:xfrm>
                <a:off x="7157744" y="2201248"/>
                <a:ext cx="85496" cy="62725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7510840" y="2204864"/>
                <a:ext cx="85496" cy="62725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873367" y="2200195"/>
                <a:ext cx="85496" cy="62725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rot="3303978" flipH="1">
                <a:off x="5817582" y="2289671"/>
                <a:ext cx="874366" cy="93398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stCxn id="11" idx="1"/>
              </p:cNvCxnSpPr>
              <p:nvPr/>
            </p:nvCxnSpPr>
            <p:spPr>
              <a:xfrm rot="3303978" flipH="1">
                <a:off x="6312438" y="1199439"/>
                <a:ext cx="1605402" cy="161762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0" name="Ohnutý pruh 29"/>
            <p:cNvSpPr/>
            <p:nvPr/>
          </p:nvSpPr>
          <p:spPr>
            <a:xfrm rot="11710711">
              <a:off x="3643828" y="3823336"/>
              <a:ext cx="900114" cy="910993"/>
            </a:xfrm>
            <a:prstGeom prst="blockArc">
              <a:avLst>
                <a:gd name="adj1" fmla="val 10800000"/>
                <a:gd name="adj2" fmla="val 111521"/>
                <a:gd name="adj3" fmla="val 1268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38" name="Přímá spojnice 37"/>
            <p:cNvCxnSpPr/>
            <p:nvPr/>
          </p:nvCxnSpPr>
          <p:spPr>
            <a:xfrm flipV="1">
              <a:off x="3485262" y="2985724"/>
              <a:ext cx="1916150" cy="1850554"/>
            </a:xfrm>
            <a:prstGeom prst="line">
              <a:avLst/>
            </a:prstGeom>
            <a:ln w="762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hnutý pruh 30"/>
            <p:cNvSpPr/>
            <p:nvPr/>
          </p:nvSpPr>
          <p:spPr>
            <a:xfrm rot="1106356">
              <a:off x="3633707" y="3798269"/>
              <a:ext cx="900114" cy="910993"/>
            </a:xfrm>
            <a:prstGeom prst="blockArc">
              <a:avLst>
                <a:gd name="adj1" fmla="val 11144579"/>
                <a:gd name="adj2" fmla="val 21072647"/>
                <a:gd name="adj3" fmla="val 10426"/>
              </a:avLst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3" name="Přímá spojnice 52"/>
          <p:cNvCxnSpPr/>
          <p:nvPr/>
        </p:nvCxnSpPr>
        <p:spPr>
          <a:xfrm>
            <a:off x="1475656" y="3861048"/>
            <a:ext cx="504056" cy="0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527076" y="4797152"/>
            <a:ext cx="504056" cy="0"/>
          </a:xfrm>
          <a:prstGeom prst="line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1122523" y="3861048"/>
            <a:ext cx="353133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1150000" y="4797152"/>
            <a:ext cx="377076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122523" y="3861048"/>
            <a:ext cx="0" cy="370867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971600" y="4231915"/>
            <a:ext cx="327489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035302" y="4293096"/>
            <a:ext cx="216024" cy="0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135344" y="4293096"/>
            <a:ext cx="14656" cy="5040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 flipH="1">
            <a:off x="4546523" y="1782027"/>
            <a:ext cx="2041701" cy="7632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 flipH="1" flipV="1">
            <a:off x="3465342" y="3291951"/>
            <a:ext cx="3816424" cy="88792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/>
          <p:nvPr/>
        </p:nvCxnSpPr>
        <p:spPr>
          <a:xfrm flipH="1" flipV="1">
            <a:off x="1835696" y="4077072"/>
            <a:ext cx="2679160" cy="187427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6588224" y="141277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STATOR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308304" y="3968059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ROTOR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499992" y="5795972"/>
            <a:ext cx="25457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KOMUTÁTOR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0754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43000"/>
          </a:xfrm>
        </p:spPr>
        <p:txBody>
          <a:bodyPr/>
          <a:lstStyle/>
          <a:p>
            <a:r>
              <a:rPr lang="cs-CZ" dirty="0" smtClean="0"/>
              <a:t>Části elektromotoru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6777317" cy="4491861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Stator :</a:t>
            </a:r>
          </a:p>
          <a:p>
            <a:pPr lvl="1"/>
            <a:r>
              <a:rPr lang="cs-CZ" dirty="0" smtClean="0"/>
              <a:t>nepohyblivá část elektromotoru</a:t>
            </a:r>
          </a:p>
          <a:p>
            <a:pPr lvl="1"/>
            <a:r>
              <a:rPr lang="cs-CZ" dirty="0" smtClean="0"/>
              <a:t>Permanentní magnet, nebo elektromagnet</a:t>
            </a:r>
          </a:p>
          <a:p>
            <a:pPr marL="360363" lvl="2" indent="-277813"/>
            <a:r>
              <a:rPr lang="cs-CZ" sz="24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Rotor</a:t>
            </a:r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570675" lvl="3" indent="-277813"/>
            <a:r>
              <a:rPr lang="cs-CZ" sz="2200" dirty="0" smtClean="0"/>
              <a:t>Pohyblivá část elektromotoru </a:t>
            </a:r>
          </a:p>
          <a:p>
            <a:pPr marL="570675" lvl="3" indent="-277813"/>
            <a:r>
              <a:rPr lang="cs-CZ" sz="2200" dirty="0" smtClean="0"/>
              <a:t>Cívka navinutá na feromagneticky měkké látce - jádru</a:t>
            </a:r>
          </a:p>
          <a:p>
            <a:pPr marL="360363" lvl="3" indent="-277813"/>
            <a:r>
              <a:rPr lang="cs-CZ" sz="2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Komutátor :</a:t>
            </a:r>
          </a:p>
          <a:p>
            <a:pPr marL="561531" lvl="4" indent="-277813"/>
            <a:r>
              <a:rPr lang="cs-CZ" sz="2200" dirty="0" smtClean="0"/>
              <a:t>Mění směr proudu v otáčivé křivce - rotoru </a:t>
            </a:r>
          </a:p>
        </p:txBody>
      </p:sp>
    </p:spTree>
    <p:extLst>
      <p:ext uri="{BB962C8B-B14F-4D97-AF65-F5344CB8AC3E}">
        <p14:creationId xmlns:p14="http://schemas.microsoft.com/office/powerpoint/2010/main" val="1353142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ovnoramenný trojúhelník 33"/>
          <p:cNvSpPr/>
          <p:nvPr/>
        </p:nvSpPr>
        <p:spPr>
          <a:xfrm rot="10800000">
            <a:off x="4003912" y="1899762"/>
            <a:ext cx="108012" cy="2520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Rovnoramenný trojúhelník 32"/>
          <p:cNvSpPr/>
          <p:nvPr/>
        </p:nvSpPr>
        <p:spPr>
          <a:xfrm>
            <a:off x="4012184" y="4684155"/>
            <a:ext cx="108012" cy="2520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051720" y="1850796"/>
            <a:ext cx="2044217" cy="4571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156224" y="4934240"/>
            <a:ext cx="1944216" cy="4571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" name="Přímá spojnice 15"/>
          <p:cNvCxnSpPr>
            <a:stCxn id="13" idx="1"/>
          </p:cNvCxnSpPr>
          <p:nvPr/>
        </p:nvCxnSpPr>
        <p:spPr>
          <a:xfrm flipH="1" flipV="1">
            <a:off x="1043608" y="1873655"/>
            <a:ext cx="100811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1043608" y="4979959"/>
            <a:ext cx="1112616" cy="58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1560" y="3179759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51884" y="3359639"/>
            <a:ext cx="368559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043608" y="1873656"/>
            <a:ext cx="0" cy="13061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043608" y="3398710"/>
            <a:ext cx="0" cy="15871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103808" y="3965713"/>
            <a:ext cx="1479226" cy="687143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100886" y="1484784"/>
            <a:ext cx="1479226" cy="68714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/>
          <p:nvPr/>
        </p:nvGrpSpPr>
        <p:grpSpPr>
          <a:xfrm>
            <a:off x="2725918" y="2106009"/>
            <a:ext cx="2672690" cy="2612366"/>
            <a:chOff x="3445998" y="1203122"/>
            <a:chExt cx="2672690" cy="2612366"/>
          </a:xfrm>
        </p:grpSpPr>
        <p:grpSp>
          <p:nvGrpSpPr>
            <p:cNvPr id="32" name="Skupina 31"/>
            <p:cNvGrpSpPr/>
            <p:nvPr/>
          </p:nvGrpSpPr>
          <p:grpSpPr>
            <a:xfrm>
              <a:off x="3445998" y="1203122"/>
              <a:ext cx="2668084" cy="2612366"/>
              <a:chOff x="3373990" y="1203122"/>
              <a:chExt cx="2668084" cy="2612366"/>
            </a:xfrm>
          </p:grpSpPr>
          <p:sp>
            <p:nvSpPr>
              <p:cNvPr id="4" name="Ohnutý pruh 3"/>
              <p:cNvSpPr/>
              <p:nvPr/>
            </p:nvSpPr>
            <p:spPr>
              <a:xfrm>
                <a:off x="3373990" y="1203122"/>
                <a:ext cx="2664000" cy="2520000"/>
              </a:xfrm>
              <a:prstGeom prst="blockArc">
                <a:avLst>
                  <a:gd name="adj1" fmla="val 10800000"/>
                  <a:gd name="adj2" fmla="val 0"/>
                  <a:gd name="adj3" fmla="val 4191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6" name="Ohnutý pruh 5"/>
              <p:cNvSpPr/>
              <p:nvPr/>
            </p:nvSpPr>
            <p:spPr>
              <a:xfrm rot="10800000">
                <a:off x="3378074" y="1295488"/>
                <a:ext cx="2664000" cy="2520000"/>
              </a:xfrm>
              <a:prstGeom prst="blockArc">
                <a:avLst>
                  <a:gd name="adj1" fmla="val 10800000"/>
                  <a:gd name="adj2" fmla="val 0"/>
                  <a:gd name="adj3" fmla="val 4709"/>
                </a:avLst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5" name="Obdélník 34"/>
            <p:cNvSpPr/>
            <p:nvPr/>
          </p:nvSpPr>
          <p:spPr>
            <a:xfrm>
              <a:off x="6010688" y="2482759"/>
              <a:ext cx="108000" cy="720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3450081" y="2476761"/>
              <a:ext cx="108000" cy="720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4134882" y="4810169"/>
            <a:ext cx="934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707904" y="148478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48" name="Nadpis 47"/>
          <p:cNvSpPr>
            <a:spLocks noGrp="1"/>
          </p:cNvSpPr>
          <p:nvPr>
            <p:ph type="title"/>
          </p:nvPr>
        </p:nvSpPr>
        <p:spPr>
          <a:xfrm>
            <a:off x="915612" y="188640"/>
            <a:ext cx="7024744" cy="1143000"/>
          </a:xfrm>
        </p:spPr>
        <p:txBody>
          <a:bodyPr/>
          <a:lstStyle/>
          <a:p>
            <a:r>
              <a:rPr lang="cs-CZ" dirty="0" smtClean="0"/>
              <a:t>Komutátor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56176" y="1268760"/>
            <a:ext cx="27363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 otáčení komutátoru  dochází ke změně směru proudu v cívce rotoru</a:t>
            </a:r>
            <a:endParaRPr lang="cs-CZ" sz="3200" dirty="0"/>
          </a:p>
        </p:txBody>
      </p:sp>
      <p:cxnSp>
        <p:nvCxnSpPr>
          <p:cNvPr id="51" name="Přímá spojnice se šipkou 50"/>
          <p:cNvCxnSpPr/>
          <p:nvPr/>
        </p:nvCxnSpPr>
        <p:spPr>
          <a:xfrm flipH="1">
            <a:off x="5069514" y="1268760"/>
            <a:ext cx="510598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5290608" y="3982593"/>
            <a:ext cx="567680" cy="2244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>
            <a:off x="5035309" y="1268760"/>
            <a:ext cx="510598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5296272" y="3982593"/>
            <a:ext cx="567680" cy="2244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>
            <a:off x="5089309" y="1267915"/>
            <a:ext cx="510598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5350272" y="3981748"/>
            <a:ext cx="567680" cy="2244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7142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00348 L 0.05608 0.0176 C 0.06858 0.01968 0.08247 0.0301 0.09444 0.0463 C 0.10747 0.06389 0.1151 0.07963 0.11858 0.09838 L 0.12986 0.17662 " pathEditMode="relative" rAng="2695478" ptsTypes="FffFF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08" y="655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 L -0.0552 -0.02269 C -0.06737 -0.02685 -0.07952 -0.03912 -0.09306 -0.05139 C -0.10556 -0.06991 -0.11546 -0.08866 -0.11928 -0.10231 L -0.13716 -0.17245 " pathEditMode="relative" rAng="2601823" ptsTypes="FffFF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90" y="-6898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1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986 0.17662 L 0.12152 0.26435 C 0.11736 0.28333 0.10573 0.30232 0.09305 0.31759 C 0.07847 0.33519 0.06232 0.34676 0.05017 0.35324 L -0.01858 0.36991 " pathEditMode="relative" rAng="8293226" ptsTypes="FffFF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11921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698 -0.17245 L -0.1224 -0.24444 C -0.11962 -0.25995 -0.11146 -0.27824 -0.10052 -0.29467 C -0.08819 -0.31319 -0.07622 -0.32592 -0.06493 -0.33148 L -0.01319 -0.35995 " pathEditMode="relative" rAng="-2918730" ptsTypes="FffFF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31" y="-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3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4 0.36944 L -0.06632 0.35 C -0.07673 0.3456 -0.08906 0.33564 -0.10069 0.32176 C -0.11354 0.30671 -0.12257 0.29398 -0.12725 0.28078 L -0.14948 0.22199 " pathEditMode="relative" rAng="2433921" ptsTypes="FffFF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78" y="-6088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54 -0.35949 L 0.03889 -0.33727 C 0.05034 -0.33334 0.06406 -0.32176 0.07587 -0.30787 C 0.09045 -0.29028 0.1 -0.27454 0.10434 -0.25996 L 0.12812 -0.19259 " pathEditMode="relative" rAng="2490272" ptsTypes="FffFF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73" y="6829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4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601 0.21945 L -0.12969 0.12871 C -0.12656 0.10834 -0.11684 0.08473 -0.10313 0.06574 C -0.08715 0.04329 -0.07205 0.02871 -0.05625 0.02315 L 0.01128 -0.00555 " pathEditMode="relative" rAng="-2820777" ptsTypes="FffFF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8" y="-13403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37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969 -0.18496 L 0.11042 -0.1007 C 0.10643 -0.08218 0.09566 -0.06297 0.08143 -0.04699 C 0.0658 -0.02894 0.05018 -0.01806 0.03629 -0.01621 L -0.02951 -0.00301 " pathEditMode="relative" rAng="8367579" ptsTypes="FffFF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4" y="1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024744" cy="1143000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6777317" cy="3508977"/>
          </a:xfrm>
        </p:spPr>
        <p:txBody>
          <a:bodyPr/>
          <a:lstStyle/>
          <a:p>
            <a:pPr marL="525780" indent="-457200">
              <a:buFont typeface="+mj-lt"/>
              <a:buAutoNum type="arabicPeriod"/>
            </a:pPr>
            <a:r>
              <a:rPr lang="cs-CZ" dirty="0" smtClean="0"/>
              <a:t>K jakým přeměnám energie dochází ve stejnosměrném elektromotoru?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Napiš tři základní části stejnosměrného elektromotoru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K čemu ve stejnosměrném elektromotoru slouží komutátor?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4353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138" y="548679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3356992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Software</a:t>
            </a:r>
            <a:r>
              <a:rPr lang="cs-CZ" dirty="0" smtClean="0"/>
              <a:t>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138" y="2852936"/>
            <a:ext cx="587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</a:t>
            </a:r>
          </a:p>
          <a:p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631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106</TotalTime>
  <Words>231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</vt:lpstr>
      <vt:lpstr>Stejnosměrný elektromotor</vt:lpstr>
      <vt:lpstr>Stejnosměrný elektromotor</vt:lpstr>
      <vt:lpstr>Části elektromotoru</vt:lpstr>
      <vt:lpstr>Komutátor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</cp:revision>
  <dcterms:created xsi:type="dcterms:W3CDTF">2012-10-06T16:35:05Z</dcterms:created>
  <dcterms:modified xsi:type="dcterms:W3CDTF">2012-10-03T18:58:36Z</dcterms:modified>
</cp:coreProperties>
</file>