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20"/>
  </p:notesMasterIdLst>
  <p:sldIdLst>
    <p:sldId id="256" r:id="rId2"/>
    <p:sldId id="274" r:id="rId3"/>
    <p:sldId id="269" r:id="rId4"/>
    <p:sldId id="271" r:id="rId5"/>
    <p:sldId id="257" r:id="rId6"/>
    <p:sldId id="258" r:id="rId7"/>
    <p:sldId id="259" r:id="rId8"/>
    <p:sldId id="260" r:id="rId9"/>
    <p:sldId id="262" r:id="rId10"/>
    <p:sldId id="264" r:id="rId11"/>
    <p:sldId id="263" r:id="rId12"/>
    <p:sldId id="261" r:id="rId13"/>
    <p:sldId id="265" r:id="rId14"/>
    <p:sldId id="266" r:id="rId15"/>
    <p:sldId id="267" r:id="rId16"/>
    <p:sldId id="268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803" autoAdjust="0"/>
  </p:normalViewPr>
  <p:slideViewPr>
    <p:cSldViewPr>
      <p:cViewPr>
        <p:scale>
          <a:sx n="100" d="100"/>
          <a:sy n="100" d="100"/>
        </p:scale>
        <p:origin x="-1944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0A517D-7539-49FD-9A39-E900070150C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61A1B3-9758-4B09-8A22-2F001F7A7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A1B3-9758-4B09-8A22-2F001F7A7F0B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80ED3-D3FC-40D7-9A63-4E32742AC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2F3FC-A581-4CFF-AA04-0D02023CD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19D2-AA29-4CED-A3C9-D5F4344D8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B03F3-5E0A-4327-9A79-4FF685A7D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00897-3AE0-4A02-AF45-9E044FFAE2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5E122-EF50-46D3-BDA1-0B540E64C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2E5F3-12F2-4528-858E-951FB7E10A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D5937-84C0-42E1-B8AF-23F1843EF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D3A974-F360-43E2-BA96-3940343BD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F0F8F-CC7D-4592-931C-56AE93961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63708-951C-4476-B795-6813513CD5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97CED888-C201-41C4-B2E0-F8FFE276A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58" r:id="rId2"/>
    <p:sldLayoutId id="2147483767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8" r:id="rId9"/>
    <p:sldLayoutId id="2147483764" r:id="rId10"/>
    <p:sldLayoutId id="2147483765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3" Type="http://schemas.openxmlformats.org/officeDocument/2006/relationships/slide" Target="slide5.xml"/><Relationship Id="rId7" Type="http://schemas.openxmlformats.org/officeDocument/2006/relationships/slide" Target="slide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10" y="0"/>
            <a:ext cx="7851648" cy="1828800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Vzduch – abiotický faktor</a:t>
            </a:r>
            <a:endParaRPr lang="cs-CZ" dirty="0"/>
          </a:p>
        </p:txBody>
      </p:sp>
      <p:pic>
        <p:nvPicPr>
          <p:cNvPr id="5123" name="Picture 4" descr="http://files.referaty-macinek.webnode.cz/200000059-8a5748aa17/slniecko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63" y="1928813"/>
            <a:ext cx="6908800" cy="459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s abiotickým </a:t>
            </a:r>
            <a:r>
              <a:rPr lang="cs-CZ" smtClean="0"/>
              <a:t>faktorem </a:t>
            </a:r>
            <a:r>
              <a:rPr lang="cs-CZ" smtClean="0"/>
              <a:t>vzduch.</a:t>
            </a:r>
            <a:endParaRPr lang="cs-CZ" dirty="0" smtClean="0"/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Vzduch- obsah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3" action="ppaction://hlinksldjump"/>
              </a:rPr>
              <a:t>Přeměna látek a energie</a:t>
            </a:r>
            <a:endParaRPr lang="cs-CZ" dirty="0" smtClean="0"/>
          </a:p>
          <a:p>
            <a:pPr eaLnBrk="1" hangingPunct="1"/>
            <a:r>
              <a:rPr lang="cs-CZ" dirty="0" smtClean="0">
                <a:hlinkClick r:id="rId4" action="ppaction://hlinksldjump"/>
              </a:rPr>
              <a:t>Fotosyntéza</a:t>
            </a:r>
            <a:endParaRPr lang="cs-CZ" dirty="0" smtClean="0"/>
          </a:p>
          <a:p>
            <a:pPr eaLnBrk="1" hangingPunct="1"/>
            <a:r>
              <a:rPr lang="cs-CZ" dirty="0" smtClean="0">
                <a:hlinkClick r:id="rId5" action="ppaction://hlinksldjump"/>
              </a:rPr>
              <a:t>Dýchání a dýchací orgány</a:t>
            </a:r>
            <a:endParaRPr lang="cs-CZ" dirty="0" smtClean="0"/>
          </a:p>
          <a:p>
            <a:pPr eaLnBrk="1" hangingPunct="1"/>
            <a:r>
              <a:rPr lang="cs-CZ" dirty="0" smtClean="0">
                <a:hlinkClick r:id="rId6" action="ppaction://hlinksldjump"/>
              </a:rPr>
              <a:t>Dýchací soustava člověka </a:t>
            </a:r>
            <a:endParaRPr lang="cs-CZ" dirty="0" smtClean="0"/>
          </a:p>
          <a:p>
            <a:pPr eaLnBrk="1" hangingPunct="1"/>
            <a:r>
              <a:rPr lang="cs-CZ" dirty="0" smtClean="0">
                <a:hlinkClick r:id="rId7" action="ppaction://hlinksldjump"/>
              </a:rPr>
              <a:t>Znečišťování ovzduší</a:t>
            </a:r>
            <a:endParaRPr lang="cs-CZ" dirty="0" smtClean="0"/>
          </a:p>
          <a:p>
            <a:pPr eaLnBrk="1" hangingPunct="1"/>
            <a:r>
              <a:rPr lang="cs-CZ" dirty="0" smtClean="0">
                <a:hlinkClick r:id="rId8" action="ppaction://hlinksldjump"/>
              </a:rPr>
              <a:t>Přirozené emise</a:t>
            </a:r>
            <a:endParaRPr lang="cs-CZ" dirty="0" smtClean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Vzduch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Vzduch nevidíme a pokud nezafouká vítr, ani ho nevnímáme. Dýcháme vlastně směs plynů. Úplně suchý vzduch tvoří ze 78% dusík a z 21% kyslík, na kterém je závislí náš život. </a:t>
            </a:r>
          </a:p>
          <a:p>
            <a:r>
              <a:rPr lang="cs-CZ" smtClean="0"/>
              <a:t>Vzduchem plachtí saze, písek, sůl, pyl atd. Jediný větší výbuch činné sopky může do atmosféry vrhnout celé tuny jemného popílku.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Přeměna látek a energie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Kyslík je důležitý pro většinu organismů.(rostliny, houby,živočichové…)</a:t>
            </a:r>
          </a:p>
          <a:p>
            <a:pPr eaLnBrk="1" hangingPunct="1"/>
            <a:r>
              <a:rPr lang="cs-CZ" sz="2400" smtClean="0"/>
              <a:t>Organismy potřebují dýchání k uvolňování energii ve svých buňkách- přitom se tvoří konečný produkt(oxid uhličitý), který je vydechován.</a:t>
            </a:r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Fotosyntéza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smtClean="0"/>
              <a:t>Biochemický proces.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Probíhá u rostlin v chloroplastech.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Oxid uhličitý, který je ve vzduchu a ve vodě umějí rostliny za působení světla přeměnit na glukózu.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Jako „vedlejší produkt“ vzniká kyslík, který se vylučuje do okolí.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Fotosyntéza tedy významně přispívá k rovnováze obsahu kyslíku a oxidu uhličitého v zemské atmosféře.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Rovnice fotosyntézy: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smtClean="0"/>
              <a:t>6 CO2 + 6 H2O → C6H12O6 + 6 O2</a:t>
            </a:r>
            <a:r>
              <a:rPr lang="cs-CZ" sz="2800" smtClean="0"/>
              <a:t> </a:t>
            </a:r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Fotosyntéza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Za rok vyprodukuje 1 ha jehličnatého lesa asi 30 t kyslíku, 1 ha listnatého lesa 5 t, 1 ha zahrady nebo pole 2 t-10 t.</a:t>
            </a:r>
          </a:p>
          <a:p>
            <a:pPr eaLnBrk="1" hangingPunct="1"/>
            <a:r>
              <a:rPr lang="cs-CZ" sz="2800" smtClean="0"/>
              <a:t>Člověk spotřebuje asi 200 g kyslíku za hodinu, letadlo asi 5 000 000 g kyslíku za 1 hodinu letu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Dýchání a dýchací orgány člověka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Dýchání je životně důležité.</a:t>
            </a:r>
          </a:p>
          <a:p>
            <a:pPr eaLnBrk="1" hangingPunct="1"/>
            <a:r>
              <a:rPr lang="cs-CZ" smtClean="0"/>
              <a:t>25</a:t>
            </a:r>
            <a:r>
              <a:rPr lang="en-US" smtClean="0"/>
              <a:t>%</a:t>
            </a:r>
            <a:r>
              <a:rPr lang="cs-CZ" smtClean="0"/>
              <a:t> kyslíku přijatého do krevního oběhu slouží pouze k zachování mozkových funkcí.</a:t>
            </a:r>
          </a:p>
          <a:p>
            <a:pPr eaLnBrk="1" hangingPunct="1"/>
            <a:r>
              <a:rPr lang="cs-CZ" smtClean="0"/>
              <a:t>Při zástavě dýchání musí dojít do 3 minut k umělému dýchání jinak dochází k úmrtí.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/>
              <a:t>Dýchací soustava člověka</a:t>
            </a:r>
            <a:br>
              <a:rPr lang="cs-CZ" sz="4000"/>
            </a:br>
            <a:endParaRPr lang="cs-CZ" sz="400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Nos a průdušnice jsou vystlány prokrvenou sliznicí, která předehřívá a zvlhčuje vzduch a zbavuje ho prachových částic.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Průdušnice je trubice, 10-15 cm dlouhá, zesílená chrupavčitými kroužky.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Průdušnice se rozdvojuje na průdušky a ty dále do jemnějších větví, jež končí plicními sklípky.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Celkem 400 až 500 miliónů plicních sklípků tvoří povrch o velikosti 100m</a:t>
            </a:r>
            <a:r>
              <a:rPr lang="cs-CZ" sz="2000" baseline="30000" smtClean="0"/>
              <a:t>2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/>
              <a:t>Krev se v plicích okysličuje a je rozváděna okysličená do celého těla.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Dýchací soustava člověka</a:t>
            </a:r>
          </a:p>
        </p:txBody>
      </p:sp>
      <p:pic>
        <p:nvPicPr>
          <p:cNvPr id="13315" name="Picture 7" descr="lk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373313"/>
            <a:ext cx="4038600" cy="3529012"/>
          </a:xfrm>
          <a:noFill/>
        </p:spPr>
      </p:pic>
      <p:pic>
        <p:nvPicPr>
          <p:cNvPr id="13316" name="Picture 10" descr="fghgfh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764213" y="1920875"/>
            <a:ext cx="1806575" cy="4433888"/>
          </a:xfr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Dýchací soustava člověka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Zásobování kyslíkem umožňuje vnitřní dýchání buněk v mitochondriích.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U člověka slouží také k poskytnutí energie ATP.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Kyslík je vázán červeným barvivem červených krevních buněk.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Krevním oběhem se takto vytvořený oxyhemoglobin dostává do všech částí těla.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Oxid uhličitý vzniklý v buňkách se krví transportuje do plic a tam je vydechnutým vzduchem vyloučen do atmosféry.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Voda vytvořená jako produkt dýchání se vylučuje močí, pokožkou…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Dýchací soustava člověka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Za 1 hodinu se průměrný člověk nadechne 900 krát</a:t>
            </a:r>
          </a:p>
          <a:p>
            <a:pPr eaLnBrk="1" hangingPunct="1"/>
            <a:r>
              <a:rPr lang="cs-CZ" sz="2800" smtClean="0"/>
              <a:t>Počet vdechů a výdechů závislý na věku.</a:t>
            </a:r>
          </a:p>
          <a:p>
            <a:pPr eaLnBrk="1" hangingPunct="1"/>
            <a:r>
              <a:rPr lang="cs-CZ" sz="2800" smtClean="0"/>
              <a:t>Novorozenec- 40-50 vdechů/min</a:t>
            </a:r>
          </a:p>
          <a:p>
            <a:pPr eaLnBrk="1" hangingPunct="1"/>
            <a:r>
              <a:rPr lang="cs-CZ" sz="2800" smtClean="0"/>
              <a:t>Pětileté dítě- 20-30 vdechů/min</a:t>
            </a:r>
          </a:p>
          <a:p>
            <a:pPr eaLnBrk="1" hangingPunct="1"/>
            <a:r>
              <a:rPr lang="cs-CZ" sz="2800" smtClean="0"/>
              <a:t>Dospělí- 16-18 vdechů/min.</a:t>
            </a:r>
          </a:p>
          <a:p>
            <a:pPr eaLnBrk="1" hangingPunct="1"/>
            <a:r>
              <a:rPr lang="cs-CZ" sz="2800" smtClean="0"/>
              <a:t>Dechový objem plic je 0,5 l.</a:t>
            </a:r>
          </a:p>
          <a:p>
            <a:pPr eaLnBrk="1" hangingPunct="1"/>
            <a:r>
              <a:rPr lang="cs-CZ" sz="2800" smtClean="0"/>
              <a:t>Vitální kapacita plic je 4,5 l.</a:t>
            </a: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Znečišťování ovzduší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Chemický, fyzikální nebo biologický činitel, jež mění přírodní vlastnosti zemské atmosféry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Vzduch mění své chemické složení svými přirozenými procesy stejně jako vlivy člověka -</a:t>
            </a:r>
            <a:r>
              <a:rPr lang="cs-CZ" sz="3200" dirty="0" smtClean="0">
                <a:latin typeface="+mj-lt"/>
              </a:rPr>
              <a:t>&gt; </a:t>
            </a:r>
            <a:r>
              <a:rPr lang="cs-CZ" sz="2800" dirty="0" smtClean="0">
                <a:latin typeface="+mj-lt"/>
              </a:rPr>
              <a:t>každý rok se dostává do vzduchu plno škodlivých látek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Mění se jeho složení, způsobují sníženou viditelnost, vedou k nepříjemným zápachům, mají dopad na podnebí, životní prostředí či zdraví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Zmenšování vrstvy stratosférického ozónu z důvodu znečištění vzduchu je dlouhodobě vnímáno jako hrozba pro lidské zdraví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>
              <a:latin typeface="+mj-lt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>
              <a:latin typeface="+mj-lt"/>
            </a:endParaRP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Znečišťování ovzduší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V ovzduší se vyskytují látky tzv. škodliviny = souhrn látek znečišťující ovzduší (patří sem pevné, kapalné i plynné látky znečišťující vzduch)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Škodliviny se do ovzduší dostávají jako emise do atmosféry a šíří se vzduchem i přes hranice (přenos na velké vzdálenosti)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Přenos látek v atmosféře ovlivňují srážky, vítr, výška emisního zdroje (komína) od zemského povrchu…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>
              <a:latin typeface="+mj-lt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Znečišťování ovzduší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Zdroje emisí lze rozdělit do tří skupin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Přirozené emise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Emise způsobené zásahem člověka do přírody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Emise, které se vyskytují přímo v důsledku lidské činnosti = antropogenní emise</a:t>
            </a: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Přirozené emise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látky převážně z přírodních zdrojů (sopečné výbuchy, písečné bouře, …)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sopečnými výbuchy se uvolňuje obrovské množství oxidu uhličitého, oxidu siřičitého, chlorovodíku a fluorovodíku, organické látky metan, alkoholy, aldehydy, či freony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latin typeface="+mj-lt"/>
              </a:rPr>
              <a:t>Sopečný prach a popel obsahují sloučeniny arsenu, rtuti </a:t>
            </a:r>
            <a:r>
              <a:rPr lang="cs-CZ" smtClean="0">
                <a:latin typeface="+mj-lt"/>
              </a:rPr>
              <a:t>a fluoru</a:t>
            </a:r>
            <a:endParaRPr lang="cs-CZ" dirty="0" smtClean="0">
              <a:latin typeface="+mj-lt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642938" y="1500188"/>
            <a:ext cx="8229600" cy="1143000"/>
          </a:xfrm>
        </p:spPr>
        <p:txBody>
          <a:bodyPr/>
          <a:lstStyle/>
          <a:p>
            <a:r>
              <a:rPr lang="cs-CZ" smtClean="0"/>
              <a:t>Stupňovitost atmosféry</a:t>
            </a:r>
            <a:br>
              <a:rPr lang="cs-CZ" smtClean="0"/>
            </a:br>
            <a:endParaRPr lang="cs-CZ" smtClean="0"/>
          </a:p>
        </p:txBody>
      </p:sp>
      <p:pic>
        <p:nvPicPr>
          <p:cNvPr id="20483" name="Zástupný symbol pro obsah 5" descr="WAG312b33_fera_Kredit_University_of_Californi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857375" y="2214563"/>
            <a:ext cx="5072063" cy="3810000"/>
          </a:xfrm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Vzduch. In: </a:t>
            </a:r>
            <a:r>
              <a:rPr lang="cs-CZ" i="1" dirty="0" smtClean="0"/>
              <a:t>Www.</a:t>
            </a:r>
            <a:r>
              <a:rPr lang="cs-CZ" i="1" dirty="0" err="1" smtClean="0"/>
              <a:t>ped.muni.cz</a:t>
            </a:r>
            <a:r>
              <a:rPr lang="cs-CZ" dirty="0" smtClean="0"/>
              <a:t> [online]. 2010 [cit. 2012-10-16]. Dostupné z: http://www.</a:t>
            </a:r>
            <a:r>
              <a:rPr lang="cs-CZ" dirty="0" err="1" smtClean="0"/>
              <a:t>ped.muni.cz</a:t>
            </a:r>
            <a:r>
              <a:rPr lang="cs-CZ" dirty="0" smtClean="0"/>
              <a:t>/</a:t>
            </a:r>
            <a:r>
              <a:rPr lang="cs-CZ" dirty="0" err="1" smtClean="0"/>
              <a:t>wchem</a:t>
            </a:r>
            <a:r>
              <a:rPr lang="cs-CZ" dirty="0" smtClean="0"/>
              <a:t>/</a:t>
            </a:r>
            <a:r>
              <a:rPr lang="cs-CZ" dirty="0" err="1" smtClean="0"/>
              <a:t>sm</a:t>
            </a:r>
            <a:r>
              <a:rPr lang="cs-CZ" dirty="0" smtClean="0"/>
              <a:t>/</a:t>
            </a:r>
            <a:r>
              <a:rPr lang="cs-CZ" dirty="0" err="1" smtClean="0"/>
              <a:t>hc</a:t>
            </a:r>
            <a:r>
              <a:rPr lang="cs-CZ" dirty="0" smtClean="0"/>
              <a:t>/ZFC/voda%20a%20vzduch/vzduch.</a:t>
            </a:r>
            <a:r>
              <a:rPr lang="cs-CZ" dirty="0" err="1" smtClean="0"/>
              <a:t>htm</a:t>
            </a:r>
            <a:r>
              <a:rPr lang="cs-CZ" dirty="0" smtClean="0"/>
              <a:t> </a:t>
            </a:r>
          </a:p>
          <a:p>
            <a:r>
              <a:rPr lang="cs-CZ" dirty="0" smtClean="0"/>
              <a:t>RANDA a kol. </a:t>
            </a:r>
            <a:r>
              <a:rPr lang="cs-CZ" i="1" dirty="0" err="1" smtClean="0"/>
              <a:t>Astronomia</a:t>
            </a:r>
            <a:r>
              <a:rPr lang="cs-CZ" dirty="0" smtClean="0"/>
              <a:t> [online]. [cit. 16.10.2012]. Dostupný na WWW: &lt;http://planety.astro.</a:t>
            </a:r>
            <a:r>
              <a:rPr lang="cs-CZ" dirty="0" err="1" smtClean="0"/>
              <a:t>cz</a:t>
            </a:r>
            <a:r>
              <a:rPr lang="cs-CZ" dirty="0" smtClean="0"/>
              <a:t>/autorsky-</a:t>
            </a:r>
            <a:r>
              <a:rPr lang="cs-CZ" dirty="0" err="1" smtClean="0"/>
              <a:t>tym</a:t>
            </a:r>
            <a:r>
              <a:rPr lang="cs-CZ" dirty="0" smtClean="0"/>
              <a:t>&gt;.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600</TotalTime>
  <Words>737</Words>
  <Application>Microsoft Office PowerPoint</Application>
  <PresentationFormat>Předvádění na obrazovce (4:3)</PresentationFormat>
  <Paragraphs>92</Paragraphs>
  <Slides>18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Vzduch – abiotický faktor</vt:lpstr>
      <vt:lpstr>Snímek 2</vt:lpstr>
      <vt:lpstr>Vzduch- obsah</vt:lpstr>
      <vt:lpstr>Vzduch</vt:lpstr>
      <vt:lpstr>Přeměna látek a energie</vt:lpstr>
      <vt:lpstr>Fotosyntéza</vt:lpstr>
      <vt:lpstr>Fotosyntéza</vt:lpstr>
      <vt:lpstr>Dýchání a dýchací orgány člověka</vt:lpstr>
      <vt:lpstr>Dýchací soustava člověka </vt:lpstr>
      <vt:lpstr>Dýchací soustava člověka</vt:lpstr>
      <vt:lpstr>Dýchací soustava člověka</vt:lpstr>
      <vt:lpstr>Dýchací soustava člověka</vt:lpstr>
      <vt:lpstr>Znečišťování ovzduší</vt:lpstr>
      <vt:lpstr>Znečišťování ovzduší</vt:lpstr>
      <vt:lpstr>Znečišťování ovzduší</vt:lpstr>
      <vt:lpstr>Přirozené emise</vt:lpstr>
      <vt:lpstr>Stupňovitost atmosféry 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jung</cp:lastModifiedBy>
  <cp:revision>42</cp:revision>
  <dcterms:created xsi:type="dcterms:W3CDTF">2011-03-05T10:34:11Z</dcterms:created>
  <dcterms:modified xsi:type="dcterms:W3CDTF">2012-12-03T11:56:56Z</dcterms:modified>
</cp:coreProperties>
</file>