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2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70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91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2844" y="3857628"/>
            <a:ext cx="8640960" cy="1470025"/>
          </a:xfrm>
        </p:spPr>
        <p:txBody>
          <a:bodyPr>
            <a:normAutofit/>
          </a:bodyPr>
          <a:lstStyle/>
          <a:p>
            <a:r>
              <a:rPr lang="cs-CZ" sz="8000" b="1" dirty="0" smtClean="0"/>
              <a:t>buňka</a:t>
            </a:r>
            <a:endParaRPr lang="cs-CZ" sz="8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Abiotické faktory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 seznámení žáků </a:t>
            </a:r>
            <a:r>
              <a:rPr lang="cs-CZ" dirty="0" err="1" smtClean="0"/>
              <a:t>tematem</a:t>
            </a:r>
            <a:r>
              <a:rPr lang="cs-CZ" dirty="0" smtClean="0"/>
              <a:t> buňka</a:t>
            </a:r>
            <a:endParaRPr lang="cs-CZ" dirty="0" smtClean="0"/>
          </a:p>
          <a:p>
            <a:r>
              <a:rPr lang="cs-CZ" dirty="0" smtClean="0"/>
              <a:t> Je určena pro výuku ekologie v 1. ročníku střední školy.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188640"/>
            <a:ext cx="8219256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buňka</a:t>
            </a: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0" y="1556792"/>
            <a:ext cx="9144000" cy="1872208"/>
          </a:xfrm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1026" name="Picture 2" descr="C:\Users\jung\AppData\Local\Microsoft\Windows\Temporary Internet Files\Content.IE5\GLQ7KOB9\MC9004387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573016"/>
            <a:ext cx="3439873" cy="2579904"/>
          </a:xfrm>
          <a:prstGeom prst="rect">
            <a:avLst/>
          </a:prstGeom>
          <a:noFill/>
        </p:spPr>
      </p:pic>
      <p:pic>
        <p:nvPicPr>
          <p:cNvPr id="2" name="Picture 3" descr="C:\Users\jung\AppData\Local\Microsoft\Windows\Temporary Internet Files\Content.IE5\6ZE99JUG\MC90043314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2708920"/>
            <a:ext cx="3633452" cy="2422301"/>
          </a:xfrm>
          <a:prstGeom prst="rect">
            <a:avLst/>
          </a:prstGeom>
          <a:noFill/>
        </p:spPr>
      </p:pic>
      <p:pic>
        <p:nvPicPr>
          <p:cNvPr id="1028" name="Picture 4" descr="C:\Users\jung\AppData\Local\Microsoft\Windows\Temporary Internet Files\Content.IE5\3NQXTR9N\MC900433128[2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1556792"/>
            <a:ext cx="3666952" cy="2752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320854"/>
            <a:ext cx="7372739" cy="1179312"/>
          </a:xfrm>
        </p:spPr>
        <p:txBody>
          <a:bodyPr>
            <a:normAutofit/>
          </a:bodyPr>
          <a:lstStyle/>
          <a:p>
            <a:r>
              <a:rPr lang="cs-CZ" sz="4800" dirty="0" smtClean="0"/>
              <a:t>buňka</a:t>
            </a:r>
            <a:endParaRPr lang="cs-CZ" sz="480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628775"/>
            <a:ext cx="8229600" cy="4525963"/>
          </a:xfrm>
        </p:spPr>
        <p:txBody>
          <a:bodyPr/>
          <a:lstStyle/>
          <a:p>
            <a:r>
              <a:rPr lang="cs-CZ" dirty="0" smtClean="0"/>
              <a:t> </a:t>
            </a:r>
            <a:r>
              <a:rPr lang="cs-CZ" sz="3200" dirty="0" smtClean="0"/>
              <a:t>je základní stavební a funkční </a:t>
            </a:r>
            <a:r>
              <a:rPr lang="cs-CZ" sz="3200" dirty="0" smtClean="0"/>
              <a:t>jednotka těl</a:t>
            </a:r>
            <a:r>
              <a:rPr lang="cs-CZ" sz="3200" dirty="0" smtClean="0"/>
              <a:t> organizmů, nikoliv </a:t>
            </a:r>
            <a:r>
              <a:rPr lang="cs-CZ" sz="3200" dirty="0" smtClean="0"/>
              <a:t>však těch</a:t>
            </a:r>
            <a:r>
              <a:rPr lang="cs-CZ" sz="3200" dirty="0" smtClean="0"/>
              <a:t> nebuněčných, </a:t>
            </a:r>
            <a:r>
              <a:rPr lang="cs-CZ" sz="3200" dirty="0" smtClean="0"/>
              <a:t>jako jsou</a:t>
            </a:r>
            <a:r>
              <a:rPr lang="cs-CZ" sz="3200" dirty="0" smtClean="0"/>
              <a:t> viry, viroidy a </a:t>
            </a:r>
            <a:r>
              <a:rPr lang="cs-CZ" sz="3200" dirty="0" err="1" smtClean="0"/>
              <a:t>virusoidy</a:t>
            </a:r>
            <a:r>
              <a:rPr lang="cs-CZ" sz="3200" dirty="0" smtClean="0"/>
              <a:t>. </a:t>
            </a:r>
          </a:p>
          <a:p>
            <a:r>
              <a:rPr lang="cs-CZ" sz="3200" dirty="0" smtClean="0"/>
              <a:t>Jsou </a:t>
            </a:r>
            <a:r>
              <a:rPr lang="cs-CZ" sz="3200" dirty="0" smtClean="0"/>
              <a:t>obklopené membránou a uvnitř obsahují koncentrovaný vodný roztok různých látek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CHEMICKÉ SLOŽENÍ BUŇKY</a:t>
            </a:r>
            <a:endParaRPr lang="cs-CZ" sz="5400" b="1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biogenní prvky</a:t>
            </a:r>
            <a:r>
              <a:rPr lang="cs-CZ" sz="2800" dirty="0" smtClean="0"/>
              <a:t> – podle obsahu v buňce se dělí na </a:t>
            </a:r>
            <a:r>
              <a:rPr lang="cs-CZ" sz="2800" dirty="0" err="1" smtClean="0"/>
              <a:t>makrobiogenní</a:t>
            </a:r>
            <a:r>
              <a:rPr lang="cs-CZ" sz="2800" dirty="0" smtClean="0"/>
              <a:t> (hodně) a </a:t>
            </a:r>
            <a:r>
              <a:rPr lang="cs-CZ" sz="2800" dirty="0" err="1" smtClean="0"/>
              <a:t>mikrobiogenní</a:t>
            </a:r>
            <a:r>
              <a:rPr lang="cs-CZ" sz="2800" dirty="0" smtClean="0"/>
              <a:t> (málo), hranice mezi nimi není ostrá</a:t>
            </a:r>
          </a:p>
          <a:p>
            <a:pPr lvl="1"/>
            <a:r>
              <a:rPr lang="cs-CZ" sz="2800" u="sng" dirty="0" err="1" smtClean="0"/>
              <a:t>makrobiogenní</a:t>
            </a:r>
            <a:r>
              <a:rPr lang="cs-CZ" sz="2800" dirty="0" smtClean="0"/>
              <a:t>: vodík, kyslík, uhlík, dusík, fosfor, síra, draslík, sodík, chlór, hořčík, vápník, železo (voda, proteiny, nukleové kyseliny, cukry, buněčné lipidy, ionizovaná forma)</a:t>
            </a:r>
          </a:p>
          <a:p>
            <a:pPr lvl="1"/>
            <a:r>
              <a:rPr lang="cs-CZ" sz="2800" u="sng" dirty="0" err="1" smtClean="0"/>
              <a:t>mikrobiogenní</a:t>
            </a:r>
            <a:r>
              <a:rPr lang="cs-CZ" sz="2800" dirty="0" smtClean="0"/>
              <a:t>: zinek, mangan, kobalt, měď, molybden, selen, bór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476672"/>
            <a:ext cx="8229600" cy="1143000"/>
          </a:xfrm>
        </p:spPr>
        <p:txBody>
          <a:bodyPr>
            <a:normAutofit/>
          </a:bodyPr>
          <a:lstStyle/>
          <a:p>
            <a:endParaRPr lang="cs-CZ" sz="5400" u="sng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908721"/>
            <a:ext cx="8496300" cy="5615904"/>
          </a:xfrm>
        </p:spPr>
        <p:txBody>
          <a:bodyPr>
            <a:normAutofit fontScale="92500" lnSpcReduction="10000"/>
          </a:bodyPr>
          <a:lstStyle/>
          <a:p>
            <a:endParaRPr lang="cs-CZ" sz="3200" dirty="0" smtClean="0"/>
          </a:p>
          <a:p>
            <a:r>
              <a:rPr lang="cs-CZ" sz="3200" b="1" dirty="0" smtClean="0"/>
              <a:t>voda</a:t>
            </a:r>
            <a:r>
              <a:rPr lang="cs-CZ" sz="3200" dirty="0" smtClean="0"/>
              <a:t> – tvoří většinu hmoty buňky, ve vodném prostředí probíhá většina reakcí (nutná kapalná voda), fyzikálněchemické vlastnosti vody dány strukturou jejích molekul (elektrická asymetrie + tvorba vodíkových můstků)</a:t>
            </a:r>
          </a:p>
          <a:p>
            <a:r>
              <a:rPr lang="cs-CZ" sz="3200" b="1" dirty="0" smtClean="0"/>
              <a:t>nízkomolekulární organické látky</a:t>
            </a:r>
            <a:r>
              <a:rPr lang="cs-CZ" sz="3200" dirty="0" smtClean="0"/>
              <a:t> – molekuly do relativní molekulové hmotnosti 1000 (jednoduché cukry, glykosidy, organické kyseliny, aminokyseliny a jejich deriváty, peptidy, alkaloidy, nukleotidy, uhlovodíky, tuky, membránové lipidy)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285852" y="357166"/>
            <a:ext cx="6382492" cy="1143000"/>
          </a:xfrm>
        </p:spPr>
        <p:txBody>
          <a:bodyPr>
            <a:normAutofit/>
          </a:bodyPr>
          <a:lstStyle/>
          <a:p>
            <a:endParaRPr lang="cs-CZ" sz="5400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548680"/>
            <a:ext cx="8229600" cy="577592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b="1" dirty="0" smtClean="0"/>
              <a:t>vysokomolekulární organické látky</a:t>
            </a:r>
            <a:r>
              <a:rPr lang="cs-CZ" dirty="0" smtClean="0"/>
              <a:t> – relativní molekulová hmotnost řádově </a:t>
            </a:r>
            <a:r>
              <a:rPr lang="cs-CZ" dirty="0" smtClean="0"/>
              <a:t>10</a:t>
            </a:r>
            <a:r>
              <a:rPr lang="cs-CZ" baseline="30000" dirty="0" smtClean="0"/>
              <a:t>4</a:t>
            </a:r>
            <a:r>
              <a:rPr lang="cs-CZ" dirty="0" smtClean="0"/>
              <a:t>–10</a:t>
            </a:r>
            <a:r>
              <a:rPr lang="cs-CZ" baseline="30000" dirty="0" smtClean="0"/>
              <a:t>6</a:t>
            </a:r>
          </a:p>
          <a:p>
            <a:pPr lvl="1"/>
            <a:r>
              <a:rPr lang="cs-CZ" dirty="0" smtClean="0"/>
              <a:t>polysacharidy</a:t>
            </a:r>
            <a:r>
              <a:rPr lang="cs-CZ" dirty="0" smtClean="0"/>
              <a:t>: škrob, glykogen, celulóza, agar...</a:t>
            </a:r>
          </a:p>
          <a:p>
            <a:pPr lvl="1"/>
            <a:r>
              <a:rPr lang="cs-CZ" dirty="0" smtClean="0"/>
              <a:t>Proteiny:</a:t>
            </a:r>
            <a:endParaRPr lang="cs-CZ" dirty="0" smtClean="0"/>
          </a:p>
          <a:p>
            <a:pPr lvl="1"/>
            <a:r>
              <a:rPr lang="cs-CZ" b="1" dirty="0" smtClean="0"/>
              <a:t>nukleové kyseliny</a:t>
            </a:r>
            <a:r>
              <a:rPr lang="cs-CZ" dirty="0" smtClean="0"/>
              <a:t>: deoxyribonukleová kyselina (DNA), ribonukleová kyselina (RNA) – uchování, realizace a přenos genetické informace</a:t>
            </a:r>
          </a:p>
          <a:p>
            <a:pPr lvl="1"/>
            <a:r>
              <a:rPr lang="cs-CZ" dirty="0" smtClean="0"/>
              <a:t>stavba nukleových kyselin – </a:t>
            </a:r>
            <a:r>
              <a:rPr lang="cs-CZ" dirty="0" smtClean="0"/>
              <a:t>základní jednotkou</a:t>
            </a:r>
            <a:r>
              <a:rPr lang="cs-CZ" dirty="0" smtClean="0"/>
              <a:t> </a:t>
            </a:r>
            <a:r>
              <a:rPr lang="cs-CZ" b="1" dirty="0" smtClean="0"/>
              <a:t>nukleotid</a:t>
            </a:r>
            <a:r>
              <a:rPr lang="cs-CZ" dirty="0" smtClean="0"/>
              <a:t>:</a:t>
            </a:r>
          </a:p>
          <a:p>
            <a:pPr lvl="2"/>
            <a:r>
              <a:rPr lang="cs-CZ" b="1" dirty="0" smtClean="0"/>
              <a:t>pentóza </a:t>
            </a:r>
            <a:r>
              <a:rPr lang="cs-CZ" dirty="0" smtClean="0"/>
              <a:t>– deoxyribóza v DNA nebo ribóza v RNA</a:t>
            </a:r>
          </a:p>
          <a:p>
            <a:pPr lvl="2"/>
            <a:r>
              <a:rPr lang="cs-CZ" b="1" dirty="0" smtClean="0"/>
              <a:t>fosfát </a:t>
            </a:r>
            <a:r>
              <a:rPr lang="cs-CZ" dirty="0" smtClean="0"/>
              <a:t>– zbytek kyseliny fosforečné</a:t>
            </a:r>
          </a:p>
          <a:p>
            <a:pPr lvl="2"/>
            <a:r>
              <a:rPr lang="cs-CZ" b="1" dirty="0" smtClean="0"/>
              <a:t>dusíkatá báze</a:t>
            </a:r>
            <a:r>
              <a:rPr lang="cs-CZ" dirty="0" smtClean="0"/>
              <a:t> – purinové (adenin a guanin), pyrimidinové (cytosin, uracil – v RNA, tymin – v DNA); párování nukleotidů: A/T, resp. A/U, C/G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764704"/>
            <a:ext cx="794156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Rostlinná buňka</a:t>
            </a:r>
            <a:endParaRPr lang="cs-CZ" dirty="0"/>
          </a:p>
        </p:txBody>
      </p:sp>
      <p:pic>
        <p:nvPicPr>
          <p:cNvPr id="4" name="Zástupný symbol pro obsah 3" descr="buňk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48569" y="1935163"/>
            <a:ext cx="6246862" cy="4389437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052736"/>
            <a:ext cx="7884368" cy="1152128"/>
          </a:xfrm>
        </p:spPr>
        <p:txBody>
          <a:bodyPr>
            <a:noAutofit/>
          </a:bodyPr>
          <a:lstStyle/>
          <a:p>
            <a:r>
              <a:rPr lang="cs-CZ" sz="5400" dirty="0" smtClean="0"/>
              <a:t>Živočišná buňka</a:t>
            </a:r>
            <a:endParaRPr lang="cs-CZ" sz="5400" dirty="0"/>
          </a:p>
        </p:txBody>
      </p:sp>
      <p:pic>
        <p:nvPicPr>
          <p:cNvPr id="4" name="Zástupný symbol pro obsah 3" descr="buňka1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14500" y="2228850"/>
            <a:ext cx="5715000" cy="400050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9125" y="255588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MACHÁČEK, Tomáš a kol. </a:t>
            </a:r>
            <a:r>
              <a:rPr lang="cs-CZ" sz="1800" i="1" dirty="0" err="1" smtClean="0"/>
              <a:t>biomach.cz</a:t>
            </a:r>
            <a:r>
              <a:rPr lang="cs-CZ" sz="1800" dirty="0" smtClean="0"/>
              <a:t> [online]. [cit. 2.10.2012]. Dostupný na WWW: </a:t>
            </a:r>
            <a:r>
              <a:rPr lang="en-US" sz="1800" dirty="0" smtClean="0"/>
              <a:t>&lt;</a:t>
            </a:r>
            <a:r>
              <a:rPr lang="cs-CZ" sz="1800" dirty="0" smtClean="0"/>
              <a:t>http://www.</a:t>
            </a:r>
            <a:r>
              <a:rPr lang="cs-CZ" sz="1800" dirty="0" err="1" smtClean="0"/>
              <a:t>biomach.cz</a:t>
            </a:r>
            <a:r>
              <a:rPr lang="cs-CZ" sz="1800" dirty="0" smtClean="0"/>
              <a:t>/biologie-</a:t>
            </a:r>
            <a:r>
              <a:rPr lang="cs-CZ" sz="1800" dirty="0" err="1" smtClean="0"/>
              <a:t>bunky</a:t>
            </a:r>
            <a:r>
              <a:rPr lang="cs-CZ" sz="1800" dirty="0" smtClean="0"/>
              <a:t>/</a:t>
            </a:r>
            <a:r>
              <a:rPr lang="cs-CZ" sz="1800" dirty="0" err="1" smtClean="0"/>
              <a:t>bunka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r>
              <a:rPr lang="cs-CZ" sz="1800" dirty="0" smtClean="0"/>
              <a:t>Klipart </a:t>
            </a:r>
            <a:r>
              <a:rPr lang="cs-CZ" sz="1800" dirty="0" smtClean="0"/>
              <a:t>MS </a:t>
            </a:r>
            <a:r>
              <a:rPr lang="cs-CZ" sz="1800" dirty="0" smtClean="0"/>
              <a:t>PowerPoint</a:t>
            </a:r>
          </a:p>
          <a:p>
            <a:r>
              <a:rPr lang="cs-CZ" sz="1800" dirty="0" smtClean="0"/>
              <a:t>WIKIPEDIA </a:t>
            </a:r>
            <a:r>
              <a:rPr lang="cs-CZ" sz="1800" dirty="0" smtClean="0"/>
              <a:t>a kol. </a:t>
            </a:r>
            <a:r>
              <a:rPr lang="cs-CZ" sz="1800" i="1" dirty="0" smtClean="0"/>
              <a:t>buňka</a:t>
            </a:r>
            <a:r>
              <a:rPr lang="cs-CZ" sz="1800" dirty="0" smtClean="0"/>
              <a:t> [online]. [cit. 3.12.2012]. Dostupný na WWW: http://cs.wikipedia.org/wiki/Bu%C5%88ka</a:t>
            </a: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259</TotalTime>
  <Words>56</Words>
  <Application>Microsoft Office PowerPoint</Application>
  <PresentationFormat>Předvádění na obrazovce (4:3)</PresentationFormat>
  <Paragraphs>40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buňka</vt:lpstr>
      <vt:lpstr>Abiotické faktory</vt:lpstr>
      <vt:lpstr>buňka</vt:lpstr>
      <vt:lpstr>buňka</vt:lpstr>
      <vt:lpstr>CHEMICKÉ SLOŽENÍ BUŇKY</vt:lpstr>
      <vt:lpstr>Snímek 6</vt:lpstr>
      <vt:lpstr>Snímek 7</vt:lpstr>
      <vt:lpstr>Rostlinná buňka</vt:lpstr>
      <vt:lpstr>Živočišná buňka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37</cp:revision>
  <dcterms:created xsi:type="dcterms:W3CDTF">2012-10-01T16:10:06Z</dcterms:created>
  <dcterms:modified xsi:type="dcterms:W3CDTF">2012-12-03T12:15:58Z</dcterms:modified>
</cp:coreProperties>
</file>