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2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89" d="100"/>
          <a:sy n="89" d="100"/>
        </p:scale>
        <p:origin x="-103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9F365B-6026-47B4-A971-801E44C14698}" type="datetimeFigureOut">
              <a:rPr lang="cs-CZ"/>
              <a:pPr>
                <a:defRPr/>
              </a:pPr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E86515-9EFD-44C7-84AC-05A9BF0AA0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251693-99E1-4BE7-8E69-854964837E3E}" type="datetimeFigureOut">
              <a:rPr lang="cs-CZ"/>
              <a:pPr>
                <a:defRPr/>
              </a:pPr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27931B-BE33-4ADA-8E4C-C10F40F875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7E438C-F636-4C34-9F49-9D03FAC31F41}" type="datetimeFigureOut">
              <a:rPr lang="cs-CZ"/>
              <a:pPr>
                <a:defRPr/>
              </a:pPr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352B52-3B73-46E5-AE16-D8C9EB66F4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3E83FE-BE8D-464C-BAFC-4BD08E11FB47}" type="datetimeFigureOut">
              <a:rPr lang="cs-CZ"/>
              <a:pPr>
                <a:defRPr/>
              </a:pPr>
              <a:t>3.12.2012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9F2431-7083-4D2C-ADCA-F51AC4AB2A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F8A5E2-7D7F-421E-BD24-028734587E28}" type="datetimeFigureOut">
              <a:rPr lang="cs-CZ"/>
              <a:pPr>
                <a:defRPr/>
              </a:pPr>
              <a:t>3.12.2012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BBE2D3-08FD-479A-A40F-0F82DE38D9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67261F-5727-45A2-A5AA-FA44D48FEC23}" type="datetimeFigureOut">
              <a:rPr lang="cs-CZ"/>
              <a:pPr>
                <a:defRPr/>
              </a:pPr>
              <a:t>3.12.2012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E5EF8B-8511-4CC9-8B41-5068372126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01D1F3-329E-4DD3-B3FF-12AE3F240DF7}" type="datetimeFigureOut">
              <a:rPr lang="cs-CZ"/>
              <a:pPr>
                <a:defRPr/>
              </a:pPr>
              <a:t>3.12.2012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576F8F-BCD5-4746-9218-E0A9EBDEA9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20E914-C745-480E-B38A-448B5FA18DC4}" type="datetimeFigureOut">
              <a:rPr lang="cs-CZ"/>
              <a:pPr>
                <a:defRPr/>
              </a:pPr>
              <a:t>3.12.2012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E9A9DF-F157-4C65-B373-EC44B24F5A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149C54-4BA3-4514-ABC2-6CA426BE092D}" type="datetimeFigureOut">
              <a:rPr lang="cs-CZ"/>
              <a:pPr>
                <a:defRPr/>
              </a:pPr>
              <a:t>3.12.2012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44E194-3368-4EE6-8146-9B69139514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B1DA9A-BA4C-414A-9B66-530B52288EA1}" type="datetimeFigureOut">
              <a:rPr lang="cs-CZ"/>
              <a:pPr>
                <a:defRPr/>
              </a:pPr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86C6F2-AAB5-46B0-9710-3C3ED43CC5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D0C01E-DA1C-4A50-B107-189F06E49888}" type="datetimeFigureOut">
              <a:rPr lang="cs-CZ"/>
              <a:pPr>
                <a:defRPr/>
              </a:pPr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DF5356-2339-4DB8-9507-76582CDDFB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C9FCB"/>
            </a:gs>
            <a:gs pos="13000">
              <a:srgbClr val="F8B049"/>
            </a:gs>
            <a:gs pos="21001">
              <a:srgbClr val="F8B049"/>
            </a:gs>
            <a:gs pos="63000">
              <a:srgbClr val="FEE7F2"/>
            </a:gs>
            <a:gs pos="67000">
              <a:srgbClr val="F952A0"/>
            </a:gs>
            <a:gs pos="69000">
              <a:srgbClr val="C50849"/>
            </a:gs>
            <a:gs pos="82001">
              <a:srgbClr val="B43E85"/>
            </a:gs>
            <a:gs pos="100000">
              <a:srgbClr val="F8B049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3B7E57F-BC45-400D-A4DE-249D324A2973}" type="datetimeFigureOut">
              <a:rPr lang="cs-CZ"/>
              <a:pPr>
                <a:defRPr/>
              </a:pPr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B40BF0A-6C7E-420C-9D23-F1BEF4EF29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cs.wikipedia.org/wiki/Soubor:Cesky_Krumlov_-_panorama.jpg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Soubor:CeskyKrumlov-Plesivec-2006-09-29-DumVHorskeUlici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eg"/><Relationship Id="rId4" Type="http://schemas.openxmlformats.org/officeDocument/2006/relationships/hyperlink" Target="http://cs.wikipedia.org/wiki/Soubor:Cesky_Krumlov_01.jp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cs.wikipedia.org/wiki/Soubor:%C4%8Cesk%C3%BD_Krumlov_(Krummau)_-_panorama_-_old_city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hyperlink" Target="http://cs.wikipedia.org/wiki/Soubor:Ceskykrumlov.JPG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Bellarie,_%C4%8D%C3%A1st_prvn%C3%ADho_patra.JPG" TargetMode="External"/><Relationship Id="rId3" Type="http://schemas.openxmlformats.org/officeDocument/2006/relationships/image" Target="../media/image6.jpeg"/><Relationship Id="rId7" Type="http://schemas.openxmlformats.org/officeDocument/2006/relationships/image" Target="../media/image8.jpeg"/><Relationship Id="rId2" Type="http://schemas.openxmlformats.org/officeDocument/2006/relationships/hyperlink" Target="http://cs.wikipedia.org/wiki/Soubor:%C4%8Cesk%C3%BD_Krumlov_-_Bellari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Otacivehlediste_letecky.jpg" TargetMode="External"/><Relationship Id="rId5" Type="http://schemas.openxmlformats.org/officeDocument/2006/relationships/image" Target="../media/image7.jpeg"/><Relationship Id="rId4" Type="http://schemas.openxmlformats.org/officeDocument/2006/relationships/hyperlink" Target="http://cs.wikipedia.org/wiki/Soubor:Bellarie,_druh%C3%A9_patro,_Leth%C3%B3_s_d%C4%9Btmi.JPG" TargetMode="External"/><Relationship Id="rId9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cs.wikipedia.org/wiki/Soubor:Ceskykrumlov_radnice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hyperlink" Target="http://cs.wikipedia.org/wiki/Soubor:Ceskykrumlov_sloup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7" Type="http://schemas.openxmlformats.org/officeDocument/2006/relationships/image" Target="../media/image14.jpeg"/><Relationship Id="rId2" Type="http://schemas.openxmlformats.org/officeDocument/2006/relationships/hyperlink" Target="http://cs.wikipedia.org/wiki/Soubor:KrumlovKostel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KrumlovPodKurem.jpg" TargetMode="External"/><Relationship Id="rId5" Type="http://schemas.openxmlformats.org/officeDocument/2006/relationships/image" Target="../media/image13.jpeg"/><Relationship Id="rId4" Type="http://schemas.openxmlformats.org/officeDocument/2006/relationships/hyperlink" Target="http://cs.wikipedia.org/wiki/Soubor:KrumlovPresbytar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http://cs.wikipedia.org/wiki/Soubor:Cesky_krumlov_synagoga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%C4%8Cesk%C3%BD_Krumlov" TargetMode="External"/><Relationship Id="rId2" Type="http://schemas.openxmlformats.org/officeDocument/2006/relationships/hyperlink" Target="http://cs.wikipedia.org/wiki/Arcibiskupsk%C3%BD_pal%C3%A1c_v_Praz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ynagoga_v_%C4%8Cesk%C3%A9m_Krumlov%C4%9B" TargetMode="External"/><Relationship Id="rId5" Type="http://schemas.openxmlformats.org/officeDocument/2006/relationships/hyperlink" Target="http://cs.wikipedia.org/wiki/Kostel_svat%C3%A9ho_V%C3%ADta_(%C4%8Cesk%C3%BD_Krumlov)" TargetMode="External"/><Relationship Id="rId4" Type="http://schemas.openxmlformats.org/officeDocument/2006/relationships/hyperlink" Target="http://cs.wikipedia.org/wiki/Letohr%C3%A1dek_Bellari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5800" y="428625"/>
            <a:ext cx="7772400" cy="785813"/>
          </a:xfrm>
        </p:spPr>
        <p:txBody>
          <a:bodyPr/>
          <a:lstStyle/>
          <a:p>
            <a:r>
              <a:rPr lang="cs-CZ" smtClean="0"/>
              <a:t>ČESKÝ KRUMLOV</a:t>
            </a:r>
          </a:p>
        </p:txBody>
      </p:sp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571500" y="3786188"/>
            <a:ext cx="8001000" cy="2928937"/>
          </a:xfrm>
        </p:spPr>
        <p:txBody>
          <a:bodyPr/>
          <a:lstStyle/>
          <a:p>
            <a:pPr algn="l">
              <a:buFontTx/>
              <a:buChar char="-"/>
            </a:pPr>
            <a:r>
              <a:rPr lang="cs-CZ" sz="2200" smtClean="0">
                <a:solidFill>
                  <a:schemeClr val="tx1"/>
                </a:solidFill>
              </a:rPr>
              <a:t> </a:t>
            </a:r>
            <a:r>
              <a:rPr lang="cs-CZ" sz="2200" b="1" smtClean="0">
                <a:solidFill>
                  <a:schemeClr val="tx1"/>
                </a:solidFill>
              </a:rPr>
              <a:t>na seznamu památek UNESCO byl zapsán v r. 1992 zámek  </a:t>
            </a:r>
          </a:p>
          <a:p>
            <a:pPr algn="l"/>
            <a:r>
              <a:rPr lang="cs-CZ" sz="2200" b="1" smtClean="0">
                <a:solidFill>
                  <a:schemeClr val="tx1"/>
                </a:solidFill>
              </a:rPr>
              <a:t>  a historické jádro města</a:t>
            </a:r>
          </a:p>
          <a:p>
            <a:pPr algn="l">
              <a:buFontTx/>
              <a:buChar char="-"/>
            </a:pPr>
            <a:r>
              <a:rPr lang="cs-CZ" sz="2200" smtClean="0">
                <a:solidFill>
                  <a:schemeClr val="tx1"/>
                </a:solidFill>
              </a:rPr>
              <a:t> založen na skalním ostrohu v místě meandru Vltavy v pol. 13. stol.</a:t>
            </a:r>
          </a:p>
          <a:p>
            <a:pPr algn="l"/>
            <a:r>
              <a:rPr lang="cs-CZ" sz="2200" smtClean="0">
                <a:solidFill>
                  <a:schemeClr val="tx1"/>
                </a:solidFill>
                <a:latin typeface="Arial" charset="0"/>
              </a:rPr>
              <a:t>-</a:t>
            </a:r>
            <a:r>
              <a:rPr lang="cs-CZ" sz="2200" smtClean="0">
                <a:solidFill>
                  <a:schemeClr val="tx1"/>
                </a:solidFill>
              </a:rPr>
              <a:t> hrádek na levém břehu Vltavy  vystavěn v letech 1230-39</a:t>
            </a:r>
          </a:p>
          <a:p>
            <a:pPr algn="l">
              <a:buFontTx/>
              <a:buChar char="-"/>
            </a:pPr>
            <a:r>
              <a:rPr lang="cs-CZ" sz="2200" smtClean="0">
                <a:solidFill>
                  <a:schemeClr val="tx1"/>
                </a:solidFill>
              </a:rPr>
              <a:t> město založeno v r. 1274, větev Vítkovců</a:t>
            </a:r>
            <a:r>
              <a:rPr lang="cs-CZ" sz="2200" smtClean="0">
                <a:solidFill>
                  <a:schemeClr val="tx1"/>
                </a:solidFill>
                <a:latin typeface="Arial" charset="0"/>
              </a:rPr>
              <a:t> -</a:t>
            </a:r>
            <a:r>
              <a:rPr lang="cs-CZ" sz="2200" smtClean="0">
                <a:solidFill>
                  <a:schemeClr val="tx1"/>
                </a:solidFill>
              </a:rPr>
              <a:t> páni z Rožmberka hrad </a:t>
            </a:r>
          </a:p>
          <a:p>
            <a:pPr algn="l"/>
            <a:r>
              <a:rPr lang="cs-CZ" sz="2200" smtClean="0">
                <a:solidFill>
                  <a:schemeClr val="tx1"/>
                </a:solidFill>
              </a:rPr>
              <a:t>  zvětšili a vybudovali čtvrť Latrán, r. 1475 otevření dolů na stříbro</a:t>
            </a:r>
          </a:p>
          <a:p>
            <a:pPr algn="l">
              <a:buFontTx/>
              <a:buChar char="-"/>
            </a:pPr>
            <a:r>
              <a:rPr lang="cs-CZ" sz="2200" smtClean="0">
                <a:solidFill>
                  <a:schemeClr val="tx1"/>
                </a:solidFill>
              </a:rPr>
              <a:t> příliv německých horníků, nastala germanizace</a:t>
            </a:r>
          </a:p>
          <a:p>
            <a:pPr algn="l">
              <a:buFontTx/>
              <a:buChar char="-"/>
            </a:pPr>
            <a:endParaRPr lang="cs-CZ" sz="2200" smtClean="0">
              <a:solidFill>
                <a:schemeClr val="tx1"/>
              </a:solidFill>
            </a:endParaRPr>
          </a:p>
          <a:p>
            <a:pPr algn="l">
              <a:buFontTx/>
              <a:buChar char="-"/>
            </a:pPr>
            <a:endParaRPr lang="cs-CZ" sz="2200" smtClean="0">
              <a:solidFill>
                <a:schemeClr val="tx1"/>
              </a:solidFill>
            </a:endParaRPr>
          </a:p>
          <a:p>
            <a:pPr algn="l">
              <a:buFontTx/>
              <a:buChar char="-"/>
            </a:pPr>
            <a:endParaRPr lang="cs-CZ" sz="2200" smtClean="0">
              <a:solidFill>
                <a:schemeClr val="tx1"/>
              </a:solidFill>
            </a:endParaRPr>
          </a:p>
          <a:p>
            <a:pPr algn="l">
              <a:buFontTx/>
              <a:buChar char="-"/>
            </a:pPr>
            <a:endParaRPr lang="cs-CZ" sz="2200" smtClean="0">
              <a:solidFill>
                <a:schemeClr val="tx1"/>
              </a:solidFill>
            </a:endParaRPr>
          </a:p>
        </p:txBody>
      </p:sp>
      <p:pic>
        <p:nvPicPr>
          <p:cNvPr id="13315" name="Picture 4" descr="http://upload.wikimedia.org/wikipedia/commons/thumb/c/cd/Cesky_Krumlov_-_panorama.jpg/800px-Cesky_Krumlov_-_panorama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750" y="1285875"/>
            <a:ext cx="6429375" cy="2338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25"/>
          </a:xfrm>
        </p:spPr>
        <p:txBody>
          <a:bodyPr/>
          <a:lstStyle/>
          <a:p>
            <a:r>
              <a:rPr lang="cs-CZ" smtClean="0"/>
              <a:t>ČESKÝ KRUMLOV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457200" y="3286125"/>
            <a:ext cx="8229600" cy="342900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200" smtClean="0"/>
              <a:t>- v r. 1494 město povýšeno na královské</a:t>
            </a:r>
          </a:p>
          <a:p>
            <a:pPr>
              <a:buFont typeface="Arial" charset="0"/>
              <a:buNone/>
            </a:pPr>
            <a:r>
              <a:rPr lang="cs-CZ" sz="2200" smtClean="0"/>
              <a:t>- připojení předměstí – Špičák, </a:t>
            </a:r>
            <a:r>
              <a:rPr lang="cs-CZ" sz="2200" b="1" smtClean="0"/>
              <a:t>Horní Brána</a:t>
            </a:r>
            <a:r>
              <a:rPr lang="cs-CZ" sz="2200" smtClean="0"/>
              <a:t>, Za tavírnou, </a:t>
            </a:r>
            <a:r>
              <a:rPr lang="cs-CZ" sz="2200" b="1" smtClean="0"/>
              <a:t>Plešivec </a:t>
            </a:r>
          </a:p>
          <a:p>
            <a:pPr>
              <a:buFont typeface="Arial" charset="0"/>
              <a:buNone/>
            </a:pPr>
            <a:r>
              <a:rPr lang="cs-CZ" sz="2200" smtClean="0"/>
              <a:t>- městu se daří i po vytěžení stříbra, orientuje se na zemědělství</a:t>
            </a:r>
          </a:p>
          <a:p>
            <a:pPr>
              <a:buFont typeface="Arial" charset="0"/>
              <a:buNone/>
            </a:pPr>
            <a:r>
              <a:rPr lang="cs-CZ" sz="2200" smtClean="0"/>
              <a:t>  a rybníky</a:t>
            </a:r>
          </a:p>
          <a:p>
            <a:pPr>
              <a:buFont typeface="Arial" charset="0"/>
              <a:buNone/>
            </a:pPr>
            <a:r>
              <a:rPr lang="cs-CZ" sz="2200" smtClean="0"/>
              <a:t>- za Viléma a Petra Voka z Rožmberka došlo k přestavbě gotického </a:t>
            </a:r>
          </a:p>
          <a:p>
            <a:pPr>
              <a:buFont typeface="Arial" charset="0"/>
              <a:buNone/>
            </a:pPr>
            <a:r>
              <a:rPr lang="cs-CZ" sz="2200" smtClean="0"/>
              <a:t>  hradu na renesanční zámek</a:t>
            </a:r>
          </a:p>
          <a:p>
            <a:pPr>
              <a:buFont typeface="Arial" charset="0"/>
              <a:buNone/>
            </a:pPr>
            <a:r>
              <a:rPr lang="cs-CZ" sz="2200" smtClean="0"/>
              <a:t>- na zámku se střídají majitelé – Rudolf II., Ferdinand II. věnuje město </a:t>
            </a:r>
          </a:p>
          <a:p>
            <a:pPr>
              <a:buFont typeface="Arial" charset="0"/>
              <a:buNone/>
            </a:pPr>
            <a:r>
              <a:rPr lang="cs-CZ" sz="2200" smtClean="0"/>
              <a:t>  Janu O. z Eggenberka, poté nastupuje rod Schwarzenberků</a:t>
            </a:r>
          </a:p>
          <a:p>
            <a:pPr>
              <a:buFontTx/>
              <a:buChar char="-"/>
            </a:pPr>
            <a:endParaRPr lang="cs-CZ" sz="2200" b="1" smtClean="0"/>
          </a:p>
        </p:txBody>
      </p:sp>
      <p:pic>
        <p:nvPicPr>
          <p:cNvPr id="14339" name="Picture 2" descr="http://upload.wikimedia.org/wikipedia/commons/thumb/7/76/CeskyKrumlov-Plesivec-2006-09-29-DumVHorskeUlici.JPG/220px-CeskyKrumlov-Plesivec-2006-09-29-DumVHorskeUlici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14875" y="1143000"/>
            <a:ext cx="2762250" cy="2071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0" name="Picture 4" descr="http://upload.wikimedia.org/wikipedia/commons/thumb/4/42/Cesky_Krumlov_01.jpg/220px-Cesky_Krumlov_01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571625" y="1143000"/>
            <a:ext cx="2786063" cy="2089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800"/>
          </a:xfrm>
        </p:spPr>
        <p:txBody>
          <a:bodyPr/>
          <a:lstStyle/>
          <a:p>
            <a:r>
              <a:rPr lang="cs-CZ" smtClean="0"/>
              <a:t>ČESKÝ KRUMLOV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>
          <a:xfrm>
            <a:off x="457200" y="3141663"/>
            <a:ext cx="8229600" cy="3382962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200" smtClean="0"/>
              <a:t>- zámek je po Pražském hradu nejrozsáhlejší zámecký areál u nás</a:t>
            </a:r>
          </a:p>
          <a:p>
            <a:pPr>
              <a:buFont typeface="Arial" charset="0"/>
              <a:buNone/>
            </a:pPr>
            <a:r>
              <a:rPr lang="cs-CZ" sz="2200" smtClean="0"/>
              <a:t>- původně gotický hrad přestavěn na renesanční zámek (uvnitř </a:t>
            </a:r>
          </a:p>
          <a:p>
            <a:pPr>
              <a:buFont typeface="Arial" charset="0"/>
              <a:buNone/>
            </a:pPr>
            <a:r>
              <a:rPr lang="cs-CZ" sz="2200" smtClean="0"/>
              <a:t>  dochováno barokní divadlo s dobovými kulisami)</a:t>
            </a:r>
          </a:p>
          <a:p>
            <a:pPr>
              <a:buFontTx/>
              <a:buNone/>
            </a:pPr>
            <a:r>
              <a:rPr lang="cs-CZ" sz="2200" smtClean="0">
                <a:latin typeface="Arial" charset="0"/>
              </a:rPr>
              <a:t>- </a:t>
            </a:r>
            <a:r>
              <a:rPr lang="cs-CZ" sz="2200" smtClean="0"/>
              <a:t>skládá se z </a:t>
            </a:r>
            <a:r>
              <a:rPr lang="cs-CZ" sz="2200" b="1" smtClean="0"/>
              <a:t>Dolního hradu (Hrádku) </a:t>
            </a:r>
            <a:r>
              <a:rPr lang="cs-CZ" sz="2200" smtClean="0"/>
              <a:t>s mohutnou věží a </a:t>
            </a:r>
            <a:r>
              <a:rPr lang="cs-CZ" sz="2200" b="1" smtClean="0"/>
              <a:t>Horního</a:t>
            </a:r>
            <a:endParaRPr lang="cs-CZ" sz="2200" b="1" smtClean="0">
              <a:latin typeface="Arial" charset="0"/>
            </a:endParaRPr>
          </a:p>
          <a:p>
            <a:pPr>
              <a:buFontTx/>
              <a:buNone/>
            </a:pPr>
            <a:r>
              <a:rPr lang="cs-CZ" sz="2200" b="1" smtClean="0">
                <a:latin typeface="Arial" charset="0"/>
              </a:rPr>
              <a:t>  </a:t>
            </a:r>
            <a:r>
              <a:rPr lang="cs-CZ" sz="2200" b="1" smtClean="0"/>
              <a:t>hradu</a:t>
            </a:r>
            <a:r>
              <a:rPr lang="cs-CZ" sz="2200" b="1" smtClean="0">
                <a:latin typeface="Arial" charset="0"/>
              </a:rPr>
              <a:t>, </a:t>
            </a:r>
            <a:r>
              <a:rPr lang="cs-CZ" sz="2200" b="1" smtClean="0"/>
              <a:t>mostu Na plášti  </a:t>
            </a:r>
            <a:r>
              <a:rPr lang="cs-CZ" sz="2200" smtClean="0"/>
              <a:t>(několikaposchoďové přemostění </a:t>
            </a:r>
            <a:r>
              <a:rPr lang="cs-CZ" sz="2200" b="1" smtClean="0"/>
              <a:t>Jelení</a:t>
            </a:r>
            <a:endParaRPr lang="cs-CZ" sz="2200" b="1" smtClean="0">
              <a:latin typeface="Arial" charset="0"/>
            </a:endParaRPr>
          </a:p>
          <a:p>
            <a:pPr>
              <a:buFontTx/>
              <a:buNone/>
            </a:pPr>
            <a:r>
              <a:rPr lang="cs-CZ" sz="2200" b="1" smtClean="0"/>
              <a:t> </a:t>
            </a:r>
            <a:r>
              <a:rPr lang="cs-CZ" sz="2200" b="1" smtClean="0">
                <a:latin typeface="Arial" charset="0"/>
              </a:rPr>
              <a:t> </a:t>
            </a:r>
            <a:r>
              <a:rPr lang="cs-CZ" sz="2200" b="1" smtClean="0"/>
              <a:t>zahrady</a:t>
            </a:r>
            <a:r>
              <a:rPr lang="cs-CZ" sz="2200" smtClean="0"/>
              <a:t>)</a:t>
            </a:r>
            <a:r>
              <a:rPr lang="cs-CZ" sz="2200" smtClean="0">
                <a:latin typeface="Arial" charset="0"/>
              </a:rPr>
              <a:t>, </a:t>
            </a:r>
            <a:r>
              <a:rPr lang="cs-CZ" sz="2200" smtClean="0"/>
              <a:t>ten</a:t>
            </a:r>
            <a:r>
              <a:rPr lang="cs-CZ" sz="2200" smtClean="0">
                <a:latin typeface="Arial" charset="0"/>
              </a:rPr>
              <a:t> </a:t>
            </a:r>
            <a:r>
              <a:rPr lang="cs-CZ" sz="2200" smtClean="0"/>
              <a:t>spojuje zámek a zámeckou zahradu, vystavěn  byl</a:t>
            </a:r>
            <a:endParaRPr lang="cs-CZ" sz="2200" smtClean="0">
              <a:latin typeface="Arial" charset="0"/>
            </a:endParaRPr>
          </a:p>
          <a:p>
            <a:pPr>
              <a:buFontTx/>
              <a:buNone/>
            </a:pPr>
            <a:r>
              <a:rPr lang="cs-CZ" sz="2200" smtClean="0"/>
              <a:t> </a:t>
            </a:r>
            <a:r>
              <a:rPr lang="cs-CZ" sz="2200" smtClean="0">
                <a:latin typeface="Arial" charset="0"/>
              </a:rPr>
              <a:t> </a:t>
            </a:r>
            <a:r>
              <a:rPr lang="cs-CZ" sz="2200" smtClean="0"/>
              <a:t>v r. 1764</a:t>
            </a:r>
          </a:p>
          <a:p>
            <a:pPr>
              <a:buFont typeface="Arial" charset="0"/>
              <a:buNone/>
            </a:pPr>
            <a:r>
              <a:rPr lang="cs-CZ" sz="2200" smtClean="0"/>
              <a:t>- </a:t>
            </a:r>
            <a:r>
              <a:rPr lang="cs-CZ" sz="2200" b="1" smtClean="0"/>
              <a:t>Zámecká zahrada </a:t>
            </a:r>
            <a:r>
              <a:rPr lang="cs-CZ" sz="2200" smtClean="0"/>
              <a:t>– založena v 2. pol. 16. stol.  (10 ha) s </a:t>
            </a:r>
            <a:r>
              <a:rPr lang="cs-CZ" sz="2200" b="1" smtClean="0"/>
              <a:t>Kaskádovou </a:t>
            </a:r>
          </a:p>
          <a:p>
            <a:pPr>
              <a:buFont typeface="Arial" charset="0"/>
              <a:buNone/>
            </a:pPr>
            <a:r>
              <a:rPr lang="cs-CZ" sz="2200" smtClean="0"/>
              <a:t>  </a:t>
            </a:r>
            <a:r>
              <a:rPr lang="cs-CZ" sz="2200" b="1" smtClean="0"/>
              <a:t>fontánou</a:t>
            </a:r>
            <a:r>
              <a:rPr lang="cs-CZ" sz="2200" smtClean="0"/>
              <a:t>, letohrádkem Bellarie s otáčivým  hledištěm</a:t>
            </a:r>
          </a:p>
        </p:txBody>
      </p:sp>
      <p:pic>
        <p:nvPicPr>
          <p:cNvPr id="15363" name="Picture 2" descr="http://upload.wikimedia.org/wikipedia/commons/thumb/0/0d/%C4%8Cesk%C3%BD_Krumlov_%28Krummau%29_-_panorama_-_old_city.JPG/800px-%C4%8Cesk%C3%BD_Krumlov_%28Krummau%29_-_panorama_-_old_city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95738" y="1052513"/>
            <a:ext cx="4244975" cy="209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2" descr="Panorama krumlovského zámku a čtvrti Latrán s bývalým kostelem sv. Jošta">
            <a:hlinkClick r:id="rId4" tooltip="Panorama krumlovského zámku a čtvrti Latrán s bývalým kostelem sv. Jošta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900113" y="1052513"/>
            <a:ext cx="2736850" cy="208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11237"/>
          </a:xfrm>
        </p:spPr>
        <p:txBody>
          <a:bodyPr/>
          <a:lstStyle/>
          <a:p>
            <a:r>
              <a:rPr lang="cs-CZ" smtClean="0"/>
              <a:t>ČESKÝ KRUMLOV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2571750" y="1785938"/>
            <a:ext cx="4000500" cy="485775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200" b="1" smtClean="0"/>
              <a:t>- letohrádek Bellarie (Bellaria)</a:t>
            </a:r>
            <a:r>
              <a:rPr lang="cs-CZ" sz="2200" smtClean="0"/>
              <a:t> se </a:t>
            </a:r>
          </a:p>
          <a:p>
            <a:pPr>
              <a:buFont typeface="Arial" charset="0"/>
              <a:buNone/>
            </a:pPr>
            <a:r>
              <a:rPr lang="cs-CZ" sz="2200" smtClean="0"/>
              <a:t>  nachází v zahradách zámku </a:t>
            </a:r>
          </a:p>
          <a:p>
            <a:pPr>
              <a:buFont typeface="Arial" charset="0"/>
              <a:buNone/>
            </a:pPr>
            <a:r>
              <a:rPr lang="cs-CZ" sz="2200" smtClean="0"/>
              <a:t>  a hradu na terase </a:t>
            </a:r>
            <a:r>
              <a:rPr lang="cs-CZ" sz="2200" b="1" smtClean="0"/>
              <a:t>Horní zahrady</a:t>
            </a:r>
          </a:p>
          <a:p>
            <a:pPr>
              <a:buFont typeface="Arial" charset="0"/>
              <a:buNone/>
            </a:pPr>
            <a:r>
              <a:rPr lang="cs-CZ" sz="2200" smtClean="0"/>
              <a:t>- stavba z let 1690-92, původně </a:t>
            </a:r>
          </a:p>
          <a:p>
            <a:pPr>
              <a:buFont typeface="Arial" charset="0"/>
              <a:buNone/>
            </a:pPr>
            <a:r>
              <a:rPr lang="cs-CZ" sz="2200" smtClean="0"/>
              <a:t>  barokní</a:t>
            </a:r>
          </a:p>
          <a:p>
            <a:pPr>
              <a:buFont typeface="Arial" charset="0"/>
              <a:buNone/>
            </a:pPr>
            <a:r>
              <a:rPr lang="cs-CZ" sz="2200" smtClean="0"/>
              <a:t>- v průběhu 18. stol. došlo </a:t>
            </a:r>
          </a:p>
          <a:p>
            <a:pPr>
              <a:buFont typeface="Arial" charset="0"/>
              <a:buNone/>
            </a:pPr>
            <a:r>
              <a:rPr lang="cs-CZ" sz="2200" smtClean="0"/>
              <a:t>  k rekonstrukcím ve stylu rokoka</a:t>
            </a:r>
          </a:p>
          <a:p>
            <a:pPr>
              <a:buFont typeface="Arial" charset="0"/>
              <a:buNone/>
            </a:pPr>
            <a:r>
              <a:rPr lang="cs-CZ" sz="2200" smtClean="0"/>
              <a:t>- 1993 dokončena podoba </a:t>
            </a:r>
          </a:p>
          <a:p>
            <a:pPr>
              <a:buFont typeface="Arial" charset="0"/>
              <a:buNone/>
            </a:pPr>
            <a:r>
              <a:rPr lang="cs-CZ" sz="2200" smtClean="0"/>
              <a:t>  otáčivého hlediště</a:t>
            </a:r>
          </a:p>
          <a:p>
            <a:pPr>
              <a:buFontTx/>
              <a:buChar char="-"/>
            </a:pPr>
            <a:endParaRPr lang="cs-CZ" sz="2200" smtClean="0"/>
          </a:p>
        </p:txBody>
      </p:sp>
      <p:pic>
        <p:nvPicPr>
          <p:cNvPr id="16387" name="Picture 2" descr="http://upload.wikimedia.org/wikipedia/commons/thumb/7/7a/%C4%8Cesk%C3%BD_Krumlov_-_Bellaria.jpg/220px-%C4%8Cesk%C3%BD_Krumlov_-_Bellaria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313" y="4071938"/>
            <a:ext cx="2381250" cy="1785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4" descr="http://upload.wikimedia.org/wikipedia/commons/thumb/2/23/Bellarie%2C_druh%C3%A9_patro%2C_Leth%C3%B3_s_d%C4%9Btmi.JPG/220px-Bellarie%2C_druh%C3%A9_patro%2C_Leth%C3%B3_s_d%C4%9Btmi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643688" y="4071938"/>
            <a:ext cx="22860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6" descr="http://upload.wikimedia.org/wikipedia/commons/thumb/e/e3/Otacivehlediste_letecky.jpg/220px-Otacivehlediste_letecky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14313" y="1857375"/>
            <a:ext cx="23876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Picture 8" descr="http://upload.wikimedia.org/wikipedia/commons/thumb/e/e7/Bellarie%2C_%C4%8D%C3%A1st_prvn%C3%ADho_patra.JPG/220px-Bellarie%2C_%C4%8D%C3%A1st_prvn%C3%ADho_patra.JPG">
            <a:hlinkClick r:id="rId8"/>
          </p:cNvPr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643688" y="1857375"/>
            <a:ext cx="2309812" cy="173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800"/>
          </a:xfrm>
        </p:spPr>
        <p:txBody>
          <a:bodyPr/>
          <a:lstStyle/>
          <a:p>
            <a:r>
              <a:rPr lang="cs-CZ" smtClean="0"/>
              <a:t>ČESKÝ KRUMLOV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875"/>
            <a:ext cx="8229600" cy="3071813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200" smtClean="0"/>
              <a:t>- vnitřní město má zachované náměstí se systémem pravidelných ulic,</a:t>
            </a:r>
          </a:p>
          <a:p>
            <a:pPr>
              <a:buFont typeface="Arial" charset="0"/>
              <a:buNone/>
            </a:pPr>
            <a:r>
              <a:rPr lang="cs-CZ" sz="2200" smtClean="0"/>
              <a:t>  gotické, renesanční i barokní městské domy a </a:t>
            </a:r>
            <a:r>
              <a:rPr lang="cs-CZ" sz="2200" b="1" smtClean="0"/>
              <a:t>renesanční radnici </a:t>
            </a:r>
          </a:p>
          <a:p>
            <a:pPr>
              <a:buFont typeface="Arial" charset="0"/>
              <a:buNone/>
            </a:pPr>
            <a:r>
              <a:rPr lang="cs-CZ" sz="2200" smtClean="0"/>
              <a:t>  z 2. pol. 16. stol.</a:t>
            </a:r>
            <a:r>
              <a:rPr lang="cs-CZ" sz="2200" b="1" smtClean="0"/>
              <a:t>na náměstí Svornosti</a:t>
            </a:r>
          </a:p>
          <a:p>
            <a:pPr>
              <a:buFont typeface="Arial" charset="0"/>
              <a:buNone/>
            </a:pPr>
            <a:r>
              <a:rPr lang="cs-CZ" sz="2200" b="1" smtClean="0"/>
              <a:t>- Latrán</a:t>
            </a:r>
            <a:r>
              <a:rPr lang="cs-CZ" sz="2200" smtClean="0"/>
              <a:t> – čtvrť za řekou, podhradí zámku, spojena s Vnitřním </a:t>
            </a:r>
          </a:p>
          <a:p>
            <a:pPr>
              <a:buFont typeface="Arial" charset="0"/>
              <a:buNone/>
            </a:pPr>
            <a:r>
              <a:rPr lang="cs-CZ" sz="2200" smtClean="0"/>
              <a:t>  městem dřevěným </a:t>
            </a:r>
            <a:r>
              <a:rPr lang="cs-CZ" sz="2200" b="1" smtClean="0"/>
              <a:t> </a:t>
            </a:r>
            <a:r>
              <a:rPr lang="cs-CZ" sz="2200" smtClean="0"/>
              <a:t>Lazebnickým mostem, kolem jsou městské</a:t>
            </a:r>
          </a:p>
          <a:p>
            <a:pPr>
              <a:buFont typeface="Arial" charset="0"/>
              <a:buNone/>
            </a:pPr>
            <a:r>
              <a:rPr lang="cs-CZ" sz="2200" smtClean="0"/>
              <a:t>  hradby z 15. stol.</a:t>
            </a:r>
          </a:p>
          <a:p>
            <a:pPr>
              <a:buFont typeface="Arial" charset="0"/>
              <a:buNone/>
            </a:pPr>
            <a:r>
              <a:rPr lang="cs-CZ" sz="2200" b="1" smtClean="0"/>
              <a:t>- Plešivec</a:t>
            </a:r>
            <a:r>
              <a:rPr lang="cs-CZ" sz="2200" smtClean="0"/>
              <a:t> historická část předměstí</a:t>
            </a:r>
          </a:p>
        </p:txBody>
      </p:sp>
      <p:pic>
        <p:nvPicPr>
          <p:cNvPr id="17411" name="Picture 2" descr="http://upload.wikimedia.org/wikipedia/commons/thumb/4/40/Ceskykrumlov_radnice.JPG/220px-Ceskykrumlov_radnice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14500" y="1500188"/>
            <a:ext cx="2571750" cy="1928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4" descr="http://upload.wikimedia.org/wikipedia/commons/thumb/7/73/Ceskykrumlov_sloup.JPG/220px-Ceskykrumlov_sloup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929188" y="1500188"/>
            <a:ext cx="2571750" cy="1928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ČESKÝ KRUMLOV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>
          <a:xfrm>
            <a:off x="457200" y="4572000"/>
            <a:ext cx="8229600" cy="2143125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200" smtClean="0"/>
              <a:t>- trojlodní </a:t>
            </a:r>
            <a:r>
              <a:rPr lang="cs-CZ" sz="2200" b="1" smtClean="0"/>
              <a:t>kostel sv. Víta </a:t>
            </a:r>
            <a:r>
              <a:rPr lang="cs-CZ" sz="2200" smtClean="0"/>
              <a:t>je památkou pozdní rožmberské gotiky z let</a:t>
            </a:r>
          </a:p>
          <a:p>
            <a:pPr>
              <a:buFont typeface="Arial" charset="0"/>
              <a:buNone/>
            </a:pPr>
            <a:r>
              <a:rPr lang="cs-CZ" sz="2200" smtClean="0"/>
              <a:t>  1407-38</a:t>
            </a:r>
          </a:p>
          <a:p>
            <a:pPr>
              <a:buFont typeface="Arial" charset="0"/>
              <a:buNone/>
            </a:pPr>
            <a:r>
              <a:rPr lang="cs-CZ" sz="2200" smtClean="0"/>
              <a:t>- klenbu má síťovou, lomený triumfální oblouk, žebra s baldachýny, </a:t>
            </a:r>
          </a:p>
          <a:p>
            <a:pPr>
              <a:buFont typeface="Arial" charset="0"/>
              <a:buNone/>
            </a:pPr>
            <a:r>
              <a:rPr lang="cs-CZ" sz="2200" smtClean="0"/>
              <a:t>  stavba vznikala pod vlivem parléřovské huti</a:t>
            </a:r>
          </a:p>
        </p:txBody>
      </p:sp>
      <p:pic>
        <p:nvPicPr>
          <p:cNvPr id="18435" name="Picture 2" descr="http://upload.wikimedia.org/wikipedia/commons/thumb/6/64/KrumlovKostel.jpg/200px-KrumlovKostel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5813" y="1714500"/>
            <a:ext cx="2643187" cy="1982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4" descr="http://upload.wikimedia.org/wikipedia/commons/thumb/0/01/KrumlovPresbytar.jpg/220px-KrumlovPresbytar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643313" y="1357313"/>
            <a:ext cx="2095500" cy="2790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6" descr="http://upload.wikimedia.org/wikipedia/commons/thumb/f/f6/KrumlovPodKurem.jpg/220px-KrumlovPodKurem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929313" y="1714500"/>
            <a:ext cx="2667000" cy="200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ČESKÝ KRUMLOV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>
          <a:xfrm>
            <a:off x="457200" y="2143125"/>
            <a:ext cx="3900488" cy="3571875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200" b="1" smtClean="0"/>
              <a:t>- synagoga (Templ) </a:t>
            </a:r>
            <a:r>
              <a:rPr lang="cs-CZ" sz="2200" smtClean="0"/>
              <a:t>–</a:t>
            </a:r>
          </a:p>
          <a:p>
            <a:pPr>
              <a:buFont typeface="Arial" charset="0"/>
              <a:buNone/>
            </a:pPr>
            <a:r>
              <a:rPr lang="cs-CZ" sz="2200" smtClean="0"/>
              <a:t>  stavba z r. 1909</a:t>
            </a:r>
          </a:p>
          <a:p>
            <a:pPr>
              <a:buFont typeface="Arial" charset="0"/>
              <a:buNone/>
            </a:pPr>
            <a:r>
              <a:rPr lang="cs-CZ" sz="2200" smtClean="0"/>
              <a:t>  v novorománském </a:t>
            </a:r>
          </a:p>
          <a:p>
            <a:pPr>
              <a:buFont typeface="Arial" charset="0"/>
              <a:buNone/>
            </a:pPr>
            <a:r>
              <a:rPr lang="cs-CZ" sz="2200" smtClean="0"/>
              <a:t>  slohu se secesními prvky</a:t>
            </a:r>
          </a:p>
          <a:p>
            <a:pPr>
              <a:buFontTx/>
              <a:buChar char="-"/>
            </a:pPr>
            <a:endParaRPr lang="cs-CZ" sz="2200" smtClean="0"/>
          </a:p>
          <a:p>
            <a:pPr>
              <a:buFont typeface="Arial" charset="0"/>
              <a:buNone/>
            </a:pPr>
            <a:r>
              <a:rPr lang="cs-CZ" sz="2200" smtClean="0"/>
              <a:t>- na budově je použita</a:t>
            </a:r>
          </a:p>
          <a:p>
            <a:pPr>
              <a:buFont typeface="Arial" charset="0"/>
              <a:buNone/>
            </a:pPr>
            <a:r>
              <a:rPr lang="cs-CZ" sz="2200" smtClean="0"/>
              <a:t>  železobetonová konstrukce</a:t>
            </a:r>
          </a:p>
          <a:p>
            <a:pPr>
              <a:buFontTx/>
              <a:buChar char="-"/>
            </a:pPr>
            <a:endParaRPr lang="cs-CZ" sz="2200" b="1" smtClean="0"/>
          </a:p>
        </p:txBody>
      </p:sp>
      <p:sp>
        <p:nvSpPr>
          <p:cNvPr id="19459" name="Rectangle 1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4761" tIns="6348" rIns="4761" bIns="6348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946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4761" tIns="6348" rIns="4761" bIns="6348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9461" name="Rectangle 3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4761" tIns="6348" rIns="4761" bIns="6348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946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4761" tIns="6348" rIns="4761" bIns="6348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9463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4761" tIns="6348" rIns="4761" bIns="6348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pic>
        <p:nvPicPr>
          <p:cNvPr id="19464" name="Picture 7" descr="Cesky krumlov synagoga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91063" y="1339850"/>
            <a:ext cx="3595687" cy="4803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Times New Roman" pitchFamily="18" charset="0"/>
              </a:rPr>
              <a:t>Použitá literatura a zdroje:</a:t>
            </a:r>
            <a:endParaRPr lang="cs-CZ" smtClean="0"/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>
          <a:xfrm>
            <a:off x="428625" y="1571625"/>
            <a:ext cx="8229600" cy="4525963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000" smtClean="0">
                <a:latin typeface="Times New Roman" pitchFamily="18" charset="0"/>
              </a:rPr>
              <a:t>Muk, Jan; Šamánková, Eva: ABC kulturních památek Československa, </a:t>
            </a:r>
          </a:p>
          <a:p>
            <a:pPr>
              <a:buFont typeface="Arial" charset="0"/>
              <a:buNone/>
            </a:pPr>
            <a:r>
              <a:rPr lang="cs-CZ" sz="2000" smtClean="0">
                <a:latin typeface="Times New Roman" pitchFamily="18" charset="0"/>
              </a:rPr>
              <a:t>                                             Panorama, Praha,1985, vydání první</a:t>
            </a:r>
            <a:endParaRPr lang="cs-CZ" sz="2000" u="sng" smtClean="0">
              <a:hlinkClick r:id="rId2"/>
            </a:endParaRPr>
          </a:p>
          <a:p>
            <a:pPr>
              <a:buFont typeface="Arial" charset="0"/>
              <a:buNone/>
            </a:pPr>
            <a:r>
              <a:rPr lang="cs-CZ" sz="2000" u="sng" smtClean="0">
                <a:hlinkClick r:id="rId3"/>
              </a:rPr>
              <a:t>http://cs.wikipedia.org/wiki/%C4%8Cesk%C3%BD_Krumlov</a:t>
            </a: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u="sng" smtClean="0">
                <a:hlinkClick r:id="rId4"/>
              </a:rPr>
              <a:t>http://cs.wikipedia.org/wiki/Letohr%C3%A1dek_Bellarie</a:t>
            </a: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u="sng" smtClean="0">
                <a:hlinkClick r:id="rId5"/>
              </a:rPr>
              <a:t>http://cs.wikipedia.org/wiki/Kostel_svat%C3%A9ho_V%C3%ADta_(%C4%8Cesk%C3%BD_Krumlov)</a:t>
            </a:r>
            <a:endParaRPr lang="cs-CZ" sz="2000" smtClean="0"/>
          </a:p>
          <a:p>
            <a:pPr>
              <a:buFont typeface="Arial" charset="0"/>
              <a:buNone/>
            </a:pPr>
            <a:r>
              <a:rPr lang="cs-CZ" sz="2000" u="sng" smtClean="0">
                <a:hlinkClick r:id="rId6"/>
              </a:rPr>
              <a:t>http://cs.wikipedia.org/wiki/Synagoga_v_%C4%8Cesk%C3%A9m_Krumlov%C4%9B</a:t>
            </a:r>
            <a:endParaRPr lang="cs-CZ" sz="2000" smtClean="0"/>
          </a:p>
          <a:p>
            <a:pPr>
              <a:buFont typeface="Arial" charset="0"/>
              <a:buNone/>
            </a:pPr>
            <a:endParaRPr lang="cs-CZ" sz="200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275</TotalTime>
  <Words>366</Words>
  <Application>Microsoft Office PowerPoint</Application>
  <PresentationFormat>Předvádění na obrazovce (4:3)</PresentationFormat>
  <Paragraphs>67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2" baseType="lpstr">
      <vt:lpstr>Calibri</vt:lpstr>
      <vt:lpstr>Arial</vt:lpstr>
      <vt:lpstr>Times New Roman</vt:lpstr>
      <vt:lpstr>Motiv sady Office</vt:lpstr>
      <vt:lpstr>ČESKÝ KRUMLOV</vt:lpstr>
      <vt:lpstr>ČESKÝ KRUMLOV</vt:lpstr>
      <vt:lpstr>ČESKÝ KRUMLOV</vt:lpstr>
      <vt:lpstr>ČESKÝ KRUMLOV</vt:lpstr>
      <vt:lpstr>ČESKÝ KRUMLOV</vt:lpstr>
      <vt:lpstr>ČESKÝ KRUMLOV</vt:lpstr>
      <vt:lpstr>ČESKÝ KRUMLOV</vt:lpstr>
      <vt:lpstr>Použitá literatura a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ČESKÝ KRUMLOV</dc:title>
  <dc:creator>Uzivatel</dc:creator>
  <cp:lastModifiedBy>Miluška</cp:lastModifiedBy>
  <cp:revision>26</cp:revision>
  <dcterms:created xsi:type="dcterms:W3CDTF">2012-12-01T15:53:51Z</dcterms:created>
  <dcterms:modified xsi:type="dcterms:W3CDTF">2012-12-03T12:12:11Z</dcterms:modified>
</cp:coreProperties>
</file>