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71" r:id="rId5"/>
    <p:sldId id="272" r:id="rId6"/>
    <p:sldId id="273" r:id="rId7"/>
    <p:sldId id="269" r:id="rId8"/>
    <p:sldId id="274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467" autoAdjust="0"/>
  </p:normalViewPr>
  <p:slideViewPr>
    <p:cSldViewPr>
      <p:cViewPr>
        <p:scale>
          <a:sx n="81" d="100"/>
          <a:sy n="81" d="100"/>
        </p:scale>
        <p:origin x="-1056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E080D-156B-4B36-9486-59B4FA857D07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CFAD8E-B5C3-4868-96A6-9221520560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27E04-D391-46EE-B13E-1E443E38ADC9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6C32A5-8CC6-4A02-BE6D-ACE1C5F56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FA55D-7DCF-45BE-814B-80BD86206B48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D1418-1397-4C29-B727-A66EAA08F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2008E-D122-465C-A466-D81BEF7C8EEA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3DE98-C124-4FA3-9261-67DB2AB03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5F79A-12EE-453B-B55D-691983720EAD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09E723-4FF9-4757-99EA-95452AFE8E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7FE68-E71C-4BD4-943A-CFA4FDABE572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004E67-78D9-4B81-AE46-CD9D6464C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70A16-EF38-455A-B0E2-2A98493FFAB6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A7C91-CAC2-4775-AD28-DED1BF57A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0C811-C34E-4EB9-BE4F-87873E34DF81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9E02A-E14A-40EB-9542-59A638A0B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164D4-E8FC-4F46-944B-6BB0045EF592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4E3B6-19BF-4CAF-8449-B72FC88E08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39CF7C-7149-4A14-AE4E-049FEFA8C7EC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D37A9E-94D2-4D13-B929-BF2AA9C41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7776-3F10-4789-94CE-C9D3BDF62092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2A3894-0DA6-4545-80CD-CB579B218E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2DF0533-4147-4CB3-93E3-26E612235C88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2618D14-A0FC-40AB-909C-5301DC6CE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971550" y="3640138"/>
            <a:ext cx="7199313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Stromová struktura oddílů a složek v počítači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26.11.2012,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VY_32_inovace_14_ICT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Co si představíte pod pojmem stromová struktura?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1600200"/>
            <a:ext cx="8713787" cy="4525963"/>
          </a:xfrm>
        </p:spPr>
        <p:txBody>
          <a:bodyPr>
            <a:noAutofit/>
          </a:bodyPr>
          <a:lstStyle/>
          <a:p>
            <a:r>
              <a:rPr lang="cs-CZ" sz="4800" smtClean="0"/>
              <a:t>Složka neboli adresář se používá ke třídění dat, jak už víme</a:t>
            </a:r>
          </a:p>
          <a:p>
            <a:r>
              <a:rPr lang="cs-CZ" sz="4800" smtClean="0"/>
              <a:t>Může obsahovat další složky a ty pak další podsložky a větví</a:t>
            </a:r>
            <a:r>
              <a:rPr lang="cs-CZ" sz="4800" smtClean="0">
                <a:latin typeface="Arial" charset="0"/>
              </a:rPr>
              <a:t> se to tak</a:t>
            </a:r>
            <a:r>
              <a:rPr lang="cs-CZ" sz="4800" smtClean="0"/>
              <a:t>, že to připomíná strom</a:t>
            </a:r>
          </a:p>
          <a:p>
            <a:pPr>
              <a:buFont typeface="Arial" charset="0"/>
              <a:buNone/>
            </a:pPr>
            <a:endParaRPr lang="cs-CZ" sz="4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Přímá spojnice 29"/>
          <p:cNvCxnSpPr/>
          <p:nvPr/>
        </p:nvCxnSpPr>
        <p:spPr>
          <a:xfrm>
            <a:off x="7535863" y="4833938"/>
            <a:ext cx="39528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1" idx="1"/>
          </p:cNvCxnSpPr>
          <p:nvPr/>
        </p:nvCxnSpPr>
        <p:spPr>
          <a:xfrm>
            <a:off x="4271963" y="3752850"/>
            <a:ext cx="21717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endCxn id="16" idx="1"/>
          </p:cNvCxnSpPr>
          <p:nvPr/>
        </p:nvCxnSpPr>
        <p:spPr>
          <a:xfrm>
            <a:off x="4284663" y="2673350"/>
            <a:ext cx="21590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284663" y="952500"/>
            <a:ext cx="0" cy="3413125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5319713" y="1582738"/>
            <a:ext cx="876300" cy="71437"/>
          </a:xfrm>
          <a:prstGeom prst="straightConnector1">
            <a:avLst/>
          </a:prstGeom>
          <a:ln w="762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5062538" y="2276475"/>
            <a:ext cx="1081087" cy="7921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4.třída</a:t>
            </a:r>
          </a:p>
        </p:txBody>
      </p:sp>
      <p:pic>
        <p:nvPicPr>
          <p:cNvPr id="15367" name="Obrázek 7"/>
          <p:cNvPicPr>
            <a:picLocks noChangeAspect="1"/>
          </p:cNvPicPr>
          <p:nvPr/>
        </p:nvPicPr>
        <p:blipFill>
          <a:blip r:embed="rId2"/>
          <a:srcRect l="10536" t="18338" r="2969"/>
          <a:stretch>
            <a:fillRect/>
          </a:stretch>
        </p:blipFill>
        <p:spPr bwMode="auto">
          <a:xfrm>
            <a:off x="34925" y="1522413"/>
            <a:ext cx="4105275" cy="516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5092700" y="3357563"/>
            <a:ext cx="1079500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5.třída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443663" y="3357563"/>
            <a:ext cx="1081087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úkol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456363" y="4437063"/>
            <a:ext cx="1079500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test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812088" y="4437063"/>
            <a:ext cx="1223962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Hardware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812088" y="5661025"/>
            <a:ext cx="1081087" cy="7921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Software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3779838" y="1233488"/>
            <a:ext cx="1512887" cy="7905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informatika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443663" y="2276475"/>
            <a:ext cx="1081087" cy="7921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úkol</a:t>
            </a:r>
          </a:p>
        </p:txBody>
      </p:sp>
      <p:pic>
        <p:nvPicPr>
          <p:cNvPr id="15375" name="obrázek 26"/>
          <p:cNvPicPr>
            <a:picLocks noChangeAspect="1" noChangeArrowheads="1"/>
          </p:cNvPicPr>
          <p:nvPr/>
        </p:nvPicPr>
        <p:blipFill>
          <a:blip r:embed="rId3"/>
          <a:srcRect t="14723" b="7976"/>
          <a:stretch>
            <a:fillRect/>
          </a:stretch>
        </p:blipFill>
        <p:spPr bwMode="auto">
          <a:xfrm>
            <a:off x="2411413" y="280988"/>
            <a:ext cx="1225550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76" name="TextovéPole 8"/>
          <p:cNvSpPr txBox="1">
            <a:spLocks noChangeArrowheads="1"/>
          </p:cNvSpPr>
          <p:nvPr/>
        </p:nvSpPr>
        <p:spPr bwMode="auto">
          <a:xfrm>
            <a:off x="3727450" y="304800"/>
            <a:ext cx="32575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Harddisk</a:t>
            </a:r>
            <a:r>
              <a:rPr lang="cs-CZ">
                <a:latin typeface="Calibri" pitchFamily="34" charset="0"/>
              </a:rPr>
              <a:t>  </a:t>
            </a:r>
            <a:r>
              <a:rPr lang="cs-CZ" sz="3600">
                <a:latin typeface="Calibri" pitchFamily="34" charset="0"/>
              </a:rPr>
              <a:t>C:\</a:t>
            </a:r>
          </a:p>
        </p:txBody>
      </p:sp>
      <p:sp>
        <p:nvSpPr>
          <p:cNvPr id="15377" name="TextovéPole 19"/>
          <p:cNvSpPr txBox="1">
            <a:spLocks noChangeArrowheads="1"/>
          </p:cNvSpPr>
          <p:nvPr/>
        </p:nvSpPr>
        <p:spPr bwMode="auto">
          <a:xfrm>
            <a:off x="6361113" y="1198563"/>
            <a:ext cx="14144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složka</a:t>
            </a:r>
          </a:p>
        </p:txBody>
      </p:sp>
      <p:cxnSp>
        <p:nvCxnSpPr>
          <p:cNvPr id="28" name="Přímá spojnice 27"/>
          <p:cNvCxnSpPr/>
          <p:nvPr/>
        </p:nvCxnSpPr>
        <p:spPr>
          <a:xfrm>
            <a:off x="5586413" y="4149725"/>
            <a:ext cx="0" cy="79216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351838" y="5229225"/>
            <a:ext cx="0" cy="43180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586413" y="4941888"/>
            <a:ext cx="86995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81" name="TextovéPole 44"/>
          <p:cNvSpPr txBox="1">
            <a:spLocks noChangeArrowheads="1"/>
          </p:cNvSpPr>
          <p:nvPr/>
        </p:nvSpPr>
        <p:spPr bwMode="auto">
          <a:xfrm>
            <a:off x="2809875" y="5229225"/>
            <a:ext cx="450691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Připomíná to strom?</a:t>
            </a:r>
            <a:br>
              <a:rPr lang="cs-CZ" sz="4000">
                <a:latin typeface="Calibri" pitchFamily="34" charset="0"/>
              </a:rPr>
            </a:br>
            <a:r>
              <a:rPr lang="cs-CZ" sz="4000">
                <a:latin typeface="Calibri" pitchFamily="34" charset="0"/>
              </a:rPr>
              <a:t> Jen kořen je nahoře.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 l="-621" t="30093" r="67033" b="11581"/>
          <a:stretch>
            <a:fillRect/>
          </a:stretch>
        </p:blipFill>
        <p:spPr bwMode="auto">
          <a:xfrm>
            <a:off x="33338" y="0"/>
            <a:ext cx="6626225" cy="646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4354513" y="5013325"/>
            <a:ext cx="46085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Ukázka stromové struktury na disku C:\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4"/>
          <p:cNvPicPr>
            <a:picLocks noChangeAspect="1" noChangeArrowheads="1"/>
          </p:cNvPicPr>
          <p:nvPr/>
        </p:nvPicPr>
        <p:blipFill>
          <a:blip r:embed="rId2"/>
          <a:srcRect l="31226" t="21339" r="27411" b="38840"/>
          <a:stretch>
            <a:fillRect/>
          </a:stretch>
        </p:blipFill>
        <p:spPr bwMode="auto">
          <a:xfrm>
            <a:off x="323850" y="1484313"/>
            <a:ext cx="8569325" cy="463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6"/>
          <p:cNvSpPr>
            <a:spLocks noGrp="1"/>
          </p:cNvSpPr>
          <p:nvPr>
            <p:ph type="title"/>
          </p:nvPr>
        </p:nvSpPr>
        <p:spPr>
          <a:xfrm>
            <a:off x="107950" y="492125"/>
            <a:ext cx="8578850" cy="708025"/>
          </a:xfrm>
        </p:spPr>
        <p:txBody>
          <a:bodyPr>
            <a:spAutoFit/>
          </a:bodyPr>
          <a:lstStyle/>
          <a:p>
            <a:r>
              <a:rPr lang="cs-CZ" sz="4000" b="1" smtClean="0"/>
              <a:t>Ukázka stromové struktury na PC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 l="-175" t="31436" r="80354" b="8318"/>
          <a:stretch>
            <a:fillRect/>
          </a:stretch>
        </p:blipFill>
        <p:spPr bwMode="auto">
          <a:xfrm>
            <a:off x="179388" y="188913"/>
            <a:ext cx="2663825" cy="6478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Nadpis 4"/>
          <p:cNvSpPr>
            <a:spLocks noGrp="1"/>
          </p:cNvSpPr>
          <p:nvPr>
            <p:ph type="title"/>
          </p:nvPr>
        </p:nvSpPr>
        <p:spPr>
          <a:xfrm>
            <a:off x="2987675" y="188913"/>
            <a:ext cx="5843588" cy="1322387"/>
          </a:xfrm>
        </p:spPr>
        <p:txBody>
          <a:bodyPr>
            <a:spAutoFit/>
          </a:bodyPr>
          <a:lstStyle/>
          <a:p>
            <a:r>
              <a:rPr lang="cs-CZ" sz="4000" smtClean="0"/>
              <a:t>Ukázka stromové struktury na disku K:\ </a:t>
            </a:r>
          </a:p>
        </p:txBody>
      </p:sp>
      <p:sp>
        <p:nvSpPr>
          <p:cNvPr id="18435" name="TextovéPole 5"/>
          <p:cNvSpPr txBox="1">
            <a:spLocks noChangeArrowheads="1"/>
          </p:cNvSpPr>
          <p:nvPr/>
        </p:nvSpPr>
        <p:spPr bwMode="auto">
          <a:xfrm>
            <a:off x="3059113" y="2708275"/>
            <a:ext cx="568960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Orientace ve stromové struktuře je velmi důležitá. Vždy musíme vědět kam ukládáme soubor a kde ho máme hledat.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Vytvoření</a:t>
            </a:r>
            <a:r>
              <a:rPr lang="cs-CZ" smtClean="0"/>
              <a:t> </a:t>
            </a:r>
            <a:r>
              <a:rPr lang="cs-CZ" b="1" smtClean="0">
                <a:solidFill>
                  <a:srgbClr val="000000"/>
                </a:solidFill>
                <a:latin typeface="Arial" charset="0"/>
                <a:cs typeface="Arial" charset="0"/>
              </a:rPr>
              <a:t>stromové struktury</a:t>
            </a:r>
            <a:endParaRPr lang="cs-CZ" smtClean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567737" cy="4525962"/>
          </a:xfrm>
        </p:spPr>
        <p:txBody>
          <a:bodyPr/>
          <a:lstStyle/>
          <a:p>
            <a:r>
              <a:rPr lang="cs-CZ" sz="4400" smtClean="0"/>
              <a:t>Vytvořte složku zvířata na ploše</a:t>
            </a:r>
          </a:p>
          <a:p>
            <a:r>
              <a:rPr lang="cs-CZ" sz="4400" smtClean="0"/>
              <a:t>Podsložky savci, ptáci, plazi, ryby</a:t>
            </a:r>
          </a:p>
          <a:p>
            <a:r>
              <a:rPr lang="cs-CZ" sz="4400" smtClean="0"/>
              <a:t>Ve složce savci vytvořte podsložky šelmy, hlodavci, letouni</a:t>
            </a:r>
          </a:p>
          <a:p>
            <a:r>
              <a:rPr lang="cs-CZ" sz="4400" smtClean="0"/>
              <a:t>Ve složce šelmy vytvořte podsložky psi, kočky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" name="Přímá spojnice 33"/>
          <p:cNvCxnSpPr/>
          <p:nvPr/>
        </p:nvCxnSpPr>
        <p:spPr>
          <a:xfrm>
            <a:off x="3362325" y="2190750"/>
            <a:ext cx="99853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144713" y="3840163"/>
            <a:ext cx="124460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3348038" y="1916113"/>
            <a:ext cx="0" cy="64928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endCxn id="5" idx="1"/>
          </p:cNvCxnSpPr>
          <p:nvPr/>
        </p:nvCxnSpPr>
        <p:spPr>
          <a:xfrm flipV="1">
            <a:off x="684213" y="1106488"/>
            <a:ext cx="920750" cy="1587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25" idx="1"/>
          </p:cNvCxnSpPr>
          <p:nvPr/>
        </p:nvCxnSpPr>
        <p:spPr>
          <a:xfrm>
            <a:off x="684213" y="6265863"/>
            <a:ext cx="920750" cy="1270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84213" y="5259388"/>
            <a:ext cx="920750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0" idx="1"/>
          </p:cNvCxnSpPr>
          <p:nvPr/>
        </p:nvCxnSpPr>
        <p:spPr>
          <a:xfrm>
            <a:off x="684213" y="4545013"/>
            <a:ext cx="928687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152650" y="1646238"/>
            <a:ext cx="1246188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cxnSpLocks noChangeShapeType="1"/>
          </p:cNvCxnSpPr>
          <p:nvPr/>
        </p:nvCxnSpPr>
        <p:spPr bwMode="auto">
          <a:xfrm>
            <a:off x="3348038" y="2565400"/>
            <a:ext cx="1574800" cy="0"/>
          </a:xfrm>
          <a:prstGeom prst="line">
            <a:avLst/>
          </a:prstGeom>
          <a:noFill/>
          <a:ln w="57150" algn="ctr">
            <a:solidFill>
              <a:srgbClr val="4A7EBB"/>
            </a:solidFill>
            <a:round/>
            <a:headEnd/>
            <a:tailEnd/>
          </a:ln>
        </p:spPr>
      </p:cxnSp>
      <p:cxnSp>
        <p:nvCxnSpPr>
          <p:cNvPr id="21" name="Přímá spojnice 20"/>
          <p:cNvCxnSpPr>
            <a:cxnSpLocks noChangeShapeType="1"/>
          </p:cNvCxnSpPr>
          <p:nvPr/>
        </p:nvCxnSpPr>
        <p:spPr bwMode="auto">
          <a:xfrm>
            <a:off x="684213" y="863600"/>
            <a:ext cx="0" cy="5402263"/>
          </a:xfrm>
          <a:prstGeom prst="line">
            <a:avLst/>
          </a:prstGeom>
          <a:noFill/>
          <a:ln w="57150" algn="ctr">
            <a:solidFill>
              <a:srgbClr val="4A7EBB"/>
            </a:solidFill>
            <a:round/>
            <a:headEnd/>
            <a:tailEnd/>
          </a:ln>
        </p:spPr>
      </p:cxnSp>
      <p:sp>
        <p:nvSpPr>
          <p:cNvPr id="5" name="Obdélník 4"/>
          <p:cNvSpPr/>
          <p:nvPr/>
        </p:nvSpPr>
        <p:spPr>
          <a:xfrm>
            <a:off x="1604963" y="709613"/>
            <a:ext cx="1079500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savci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12900" y="4149725"/>
            <a:ext cx="1079500" cy="7921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ptáci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792413" y="1244600"/>
            <a:ext cx="1079500" cy="7905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šelmy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067175" y="1539875"/>
            <a:ext cx="865188" cy="7921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kočky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097338" y="2443163"/>
            <a:ext cx="835025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>
                <a:solidFill>
                  <a:srgbClr val="FFFFFF"/>
                </a:solidFill>
              </a:rPr>
              <a:t>psi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07950" y="74613"/>
            <a:ext cx="1439863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zvířata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604963" y="5013325"/>
            <a:ext cx="1079500" cy="7921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>
                <a:solidFill>
                  <a:srgbClr val="FFFFFF"/>
                </a:solidFill>
              </a:rPr>
              <a:t>plazi</a:t>
            </a:r>
          </a:p>
        </p:txBody>
      </p:sp>
      <p:sp>
        <p:nvSpPr>
          <p:cNvPr id="20498" name="TextovéPole 8"/>
          <p:cNvSpPr txBox="1">
            <a:spLocks noChangeArrowheads="1"/>
          </p:cNvSpPr>
          <p:nvPr/>
        </p:nvSpPr>
        <p:spPr bwMode="auto">
          <a:xfrm>
            <a:off x="3216275" y="188913"/>
            <a:ext cx="2020888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>
                <a:latin typeface="Calibri" pitchFamily="34" charset="0"/>
              </a:rPr>
              <a:t>Ukázka</a:t>
            </a:r>
          </a:p>
        </p:txBody>
      </p:sp>
      <p:cxnSp>
        <p:nvCxnSpPr>
          <p:cNvPr id="28" name="Přímá spojnice 27"/>
          <p:cNvCxnSpPr/>
          <p:nvPr/>
        </p:nvCxnSpPr>
        <p:spPr>
          <a:xfrm>
            <a:off x="2144713" y="1501775"/>
            <a:ext cx="0" cy="2338388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146300" y="3067050"/>
            <a:ext cx="120173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bdélník 24"/>
          <p:cNvSpPr/>
          <p:nvPr/>
        </p:nvSpPr>
        <p:spPr>
          <a:xfrm>
            <a:off x="1604963" y="5883275"/>
            <a:ext cx="1079500" cy="79057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ryby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863850" y="2671763"/>
            <a:ext cx="1079500" cy="79216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hlodavci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2863850" y="3565525"/>
            <a:ext cx="1079500" cy="79216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letouni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91" t="58271" r="90078" b="14172"/>
          <a:stretch/>
        </p:blipFill>
        <p:spPr bwMode="auto">
          <a:xfrm>
            <a:off x="5423465" y="170917"/>
            <a:ext cx="3706300" cy="6502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7561263" cy="576263"/>
          </a:xfrm>
        </p:spPr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Použité zdroje: 	</a:t>
            </a:r>
            <a:endParaRPr lang="cs-CZ" dirty="0"/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1835150" y="836613"/>
            <a:ext cx="691356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KOVÁŘOVÁ, Libuše. </a:t>
            </a:r>
            <a:r>
              <a:rPr lang="cs-CZ" i="1" dirty="0">
                <a:latin typeface="Calibri" pitchFamily="34" charset="0"/>
              </a:rPr>
              <a:t>Informatika pro základní školy</a:t>
            </a:r>
            <a:r>
              <a:rPr lang="cs-CZ" dirty="0">
                <a:latin typeface="Calibri" pitchFamily="34" charset="0"/>
              </a:rPr>
              <a:t>. Vyd. 2. Kralice na Hané, 2009.</a:t>
            </a:r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dirty="0">
                <a:latin typeface="Calibri" pitchFamily="34" charset="0"/>
              </a:rPr>
              <a:t>ISBN 978-80-7402-017-93. </a:t>
            </a:r>
          </a:p>
          <a:p>
            <a:r>
              <a:rPr lang="cs-CZ" dirty="0" err="1">
                <a:latin typeface="Calibri" pitchFamily="34" charset="0"/>
              </a:rPr>
              <a:t>printscreen</a:t>
            </a:r>
            <a:r>
              <a:rPr lang="cs-CZ" dirty="0">
                <a:latin typeface="Calibri" pitchFamily="34" charset="0"/>
              </a:rPr>
              <a:t> ze systému Windows7 Professional</a:t>
            </a:r>
          </a:p>
          <a:p>
            <a:r>
              <a:rPr lang="cs-CZ">
                <a:latin typeface="Calibri" pitchFamily="34" charset="0"/>
              </a:rPr>
              <a:t>vlastní </a:t>
            </a:r>
            <a:r>
              <a:rPr lang="cs-CZ" smtClean="0">
                <a:latin typeface="Calibri" pitchFamily="34" charset="0"/>
              </a:rPr>
              <a:t>tvorba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977</TotalTime>
  <Words>224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Co si představíte pod pojmem stromová struktura?</vt:lpstr>
      <vt:lpstr>Prezentace aplikace PowerPoint</vt:lpstr>
      <vt:lpstr>Prezentace aplikace PowerPoint</vt:lpstr>
      <vt:lpstr>Ukázka stromové struktury na PC</vt:lpstr>
      <vt:lpstr>Ukázka stromové struktury na disku K:\ </vt:lpstr>
      <vt:lpstr>Vytvoření stromové struktury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51</cp:revision>
  <dcterms:created xsi:type="dcterms:W3CDTF">2012-09-16T14:17:01Z</dcterms:created>
  <dcterms:modified xsi:type="dcterms:W3CDTF">2012-12-03T18:36:11Z</dcterms:modified>
</cp:coreProperties>
</file>