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70" r:id="rId3"/>
    <p:sldId id="266" r:id="rId4"/>
    <p:sldId id="268" r:id="rId5"/>
    <p:sldId id="271" r:id="rId6"/>
    <p:sldId id="272" r:id="rId7"/>
    <p:sldId id="269" r:id="rId8"/>
    <p:sldId id="267" r:id="rId9"/>
    <p:sldId id="273" r:id="rId10"/>
    <p:sldId id="274" r:id="rId11"/>
    <p:sldId id="275" r:id="rId12"/>
    <p:sldId id="276" r:id="rId13"/>
    <p:sldId id="259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6C6637-1B18-4AC2-BE1F-656842B94EAF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D9A02F-2C9A-4204-9CBB-B8EE4E8BFB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4A4EF6-9133-4061-8CB6-CAA64901B7C8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A5C951-429F-42DF-9024-53E748DE2A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538D2F-3B01-418A-B1A7-FBE2433D548A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C9B06E-1B4C-45FE-82F3-2A5997CCD8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E8AC07-4C46-4040-914C-FBE269C63DBF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933C86-FEEF-423E-8587-91A1919D42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1FE34E-5616-4A5A-889D-126EEA03ACA9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BC0931-FC50-4FF6-90EA-B5F2E22DBC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E96A18-495D-4CE0-8068-8F4595491877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218FB3-6F2B-46E5-BAE4-DA36C913EA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C58F27-F377-41B5-8B7E-56B5ABB26D01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B41D69-0D17-4213-A3CF-2876A24F6F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641427-9E93-4174-ACAD-608C3840507E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C52459-3649-4345-89D0-F1F5BF2AD2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A3033B-F990-4141-A33C-847026B20CA8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FDB6FC-3327-48A9-AFA2-C55CCC8999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C4262D-FA41-4541-B0C6-F67FA54C759E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72960D-84FD-45E2-B845-C3C7065854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0827BD-5C46-4FC2-9F20-7D4BE2BD5960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01ADD0-A1A2-4BD7-9776-2B61F119DE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20000">
              <a:srgbClr val="000040">
                <a:alpha val="22000"/>
              </a:srgbClr>
            </a:gs>
            <a:gs pos="50000">
              <a:srgbClr val="400040">
                <a:alpha val="54000"/>
              </a:srgbClr>
            </a:gs>
            <a:gs pos="75000">
              <a:srgbClr val="8F0040">
                <a:alpha val="47000"/>
              </a:srgbClr>
            </a:gs>
            <a:gs pos="100000">
              <a:srgbClr val="FFBF00">
                <a:alpha val="62000"/>
              </a:srgb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4DFEBED8-1E30-45F7-A2E7-6FB7FE8EABAC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6B21368D-F67B-4E11-8533-AF5E23346D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Obdélník 5"/>
          <p:cNvSpPr>
            <a:spLocks noChangeArrowheads="1"/>
          </p:cNvSpPr>
          <p:nvPr/>
        </p:nvSpPr>
        <p:spPr bwMode="auto">
          <a:xfrm>
            <a:off x="1476375" y="3759200"/>
            <a:ext cx="6364288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ts val="600"/>
              </a:spcBef>
            </a:pPr>
            <a:r>
              <a:rPr lang="pl-PL" sz="2400" b="1">
                <a:latin typeface="Times New Roman" pitchFamily="18" charset="0"/>
                <a:cs typeface="Times New Roman" pitchFamily="18" charset="0"/>
              </a:rPr>
              <a:t>Operační systémy a jejich rozdíly</a:t>
            </a:r>
          </a:p>
          <a:p>
            <a:pPr algn="ctr">
              <a:spcBef>
                <a:spcPts val="600"/>
              </a:spcBef>
            </a:pPr>
            <a:r>
              <a:rPr lang="cs-CZ" sz="2000">
                <a:ea typeface="Times New Roman" pitchFamily="18" charset="0"/>
                <a:cs typeface="Arial" charset="0"/>
              </a:rPr>
              <a:t>Anotace: Výklad nového u</a:t>
            </a:r>
            <a:r>
              <a:rPr lang="cs-CZ" sz="2000">
                <a:cs typeface="Arial" charset="0"/>
              </a:rPr>
              <a:t>č</a:t>
            </a:r>
            <a:r>
              <a:rPr lang="cs-CZ" sz="2000">
                <a:cs typeface="Times New Roman" pitchFamily="18" charset="0"/>
              </a:rPr>
              <a:t>iva</a:t>
            </a:r>
          </a:p>
          <a:p>
            <a:pPr algn="ctr">
              <a:spcBef>
                <a:spcPts val="600"/>
              </a:spcBef>
            </a:pPr>
            <a:r>
              <a:rPr lang="cs-CZ" sz="2000">
                <a:cs typeface="Times New Roman" pitchFamily="18" charset="0"/>
              </a:rPr>
              <a:t>Autor: Iveta Paster</a:t>
            </a:r>
            <a:r>
              <a:rPr lang="cs-CZ" sz="2000">
                <a:cs typeface="Arial" charset="0"/>
              </a:rPr>
              <a:t>ň</a:t>
            </a:r>
            <a:r>
              <a:rPr lang="cs-CZ" sz="2000">
                <a:cs typeface="Times New Roman" pitchFamily="18" charset="0"/>
              </a:rPr>
              <a:t>áková, 2012</a:t>
            </a:r>
          </a:p>
          <a:p>
            <a:pPr algn="ctr">
              <a:spcBef>
                <a:spcPts val="600"/>
              </a:spcBef>
            </a:pPr>
            <a:r>
              <a:rPr lang="cs-CZ" sz="2000">
                <a:cs typeface="Times New Roman" pitchFamily="18" charset="0"/>
              </a:rPr>
              <a:t>Ov</a:t>
            </a:r>
            <a:r>
              <a:rPr lang="cs-CZ" sz="2000">
                <a:cs typeface="Arial" charset="0"/>
              </a:rPr>
              <a:t>ěř</a:t>
            </a:r>
            <a:r>
              <a:rPr lang="cs-CZ" sz="2000">
                <a:cs typeface="Times New Roman" pitchFamily="18" charset="0"/>
              </a:rPr>
              <a:t>ení ve výuce 19.11. 2012,  5.t</a:t>
            </a:r>
            <a:r>
              <a:rPr lang="cs-CZ" sz="2000">
                <a:cs typeface="Arial" charset="0"/>
              </a:rPr>
              <a:t>ř</a:t>
            </a:r>
            <a:r>
              <a:rPr lang="cs-CZ" sz="2000">
                <a:cs typeface="Times New Roman" pitchFamily="18" charset="0"/>
              </a:rPr>
              <a:t>ída</a:t>
            </a:r>
          </a:p>
          <a:p>
            <a:pPr algn="ctr">
              <a:spcBef>
                <a:spcPts val="600"/>
              </a:spcBef>
            </a:pPr>
            <a:r>
              <a:rPr lang="cs-CZ" sz="2000">
                <a:cs typeface="Times New Roman" pitchFamily="18" charset="0"/>
              </a:rPr>
              <a:t>Vyu</a:t>
            </a:r>
            <a:r>
              <a:rPr lang="cs-CZ" sz="2000">
                <a:cs typeface="Arial" charset="0"/>
              </a:rPr>
              <a:t>č</a:t>
            </a:r>
            <a:r>
              <a:rPr lang="cs-CZ" sz="2000">
                <a:cs typeface="Times New Roman" pitchFamily="18" charset="0"/>
              </a:rPr>
              <a:t>ovací p</a:t>
            </a:r>
            <a:r>
              <a:rPr lang="cs-CZ" sz="2000">
                <a:cs typeface="Arial" charset="0"/>
              </a:rPr>
              <a:t>ř</a:t>
            </a:r>
            <a:r>
              <a:rPr lang="cs-CZ" sz="2000">
                <a:cs typeface="Times New Roman" pitchFamily="18" charset="0"/>
              </a:rPr>
              <a:t>edm</a:t>
            </a:r>
            <a:r>
              <a:rPr lang="cs-CZ" sz="2000">
                <a:cs typeface="Arial" charset="0"/>
              </a:rPr>
              <a:t>ě</a:t>
            </a:r>
            <a:r>
              <a:rPr lang="cs-CZ" sz="2000">
                <a:cs typeface="Times New Roman" pitchFamily="18" charset="0"/>
              </a:rPr>
              <a:t>t: Informatika </a:t>
            </a:r>
          </a:p>
          <a:p>
            <a:pPr algn="ctr">
              <a:spcBef>
                <a:spcPts val="600"/>
              </a:spcBef>
            </a:pPr>
            <a:r>
              <a:rPr lang="cs-CZ" sz="2000">
                <a:cs typeface="Times New Roman" pitchFamily="18" charset="0"/>
              </a:rPr>
              <a:t>Vzd</a:t>
            </a:r>
            <a:r>
              <a:rPr lang="cs-CZ" sz="2000">
                <a:cs typeface="Arial" charset="0"/>
              </a:rPr>
              <a:t>ě</a:t>
            </a:r>
            <a:r>
              <a:rPr lang="cs-CZ" sz="2000">
                <a:cs typeface="Times New Roman" pitchFamily="18" charset="0"/>
              </a:rPr>
              <a:t>lávací oblast : Základy práce s po</a:t>
            </a:r>
            <a:r>
              <a:rPr lang="cs-CZ" sz="2000">
                <a:cs typeface="Arial" charset="0"/>
              </a:rPr>
              <a:t>č</a:t>
            </a:r>
            <a:r>
              <a:rPr lang="cs-CZ" sz="2000">
                <a:cs typeface="Times New Roman" pitchFamily="18" charset="0"/>
              </a:rPr>
              <a:t>íta</a:t>
            </a:r>
            <a:r>
              <a:rPr lang="cs-CZ" sz="2000">
                <a:cs typeface="Arial" charset="0"/>
              </a:rPr>
              <a:t>č</a:t>
            </a:r>
            <a:r>
              <a:rPr lang="cs-CZ" sz="2000">
                <a:cs typeface="Times New Roman" pitchFamily="18" charset="0"/>
              </a:rPr>
              <a:t>em</a:t>
            </a:r>
          </a:p>
          <a:p>
            <a:pPr algn="ctr">
              <a:spcBef>
                <a:spcPts val="600"/>
              </a:spcBef>
            </a:pPr>
            <a:r>
              <a:rPr lang="cs-CZ" sz="2000">
                <a:cs typeface="Arial" charset="0"/>
              </a:rPr>
              <a:t>Čí</a:t>
            </a:r>
            <a:r>
              <a:rPr lang="cs-CZ" sz="2000">
                <a:cs typeface="Times New Roman" pitchFamily="18" charset="0"/>
              </a:rPr>
              <a:t>slo materiálu: VY_32_inovace_18_ICT I.</a:t>
            </a:r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90888" y="1373188"/>
            <a:ext cx="2560637" cy="223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5" name="Nadpis 1"/>
          <p:cNvSpPr txBox="1">
            <a:spLocks/>
          </p:cNvSpPr>
          <p:nvPr/>
        </p:nvSpPr>
        <p:spPr bwMode="auto">
          <a:xfrm>
            <a:off x="539750" y="260350"/>
            <a:ext cx="8135938" cy="1081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pl-PL" sz="2800" b="1" dirty="0">
                <a:solidFill>
                  <a:schemeClr val="bg1"/>
                </a:solidFill>
                <a:latin typeface="Times New Roman" pitchFamily="18" charset="0"/>
              </a:rPr>
              <a:t>Základní škola a Mateřská škola, Baška, p. o.</a:t>
            </a:r>
            <a:br>
              <a:rPr lang="pl-PL" sz="2800" b="1" dirty="0">
                <a:solidFill>
                  <a:schemeClr val="bg1"/>
                </a:solidFill>
                <a:latin typeface="Times New Roman" pitchFamily="18" charset="0"/>
              </a:rPr>
            </a:br>
            <a:r>
              <a:rPr lang="sv-SE" sz="2800" dirty="0">
                <a:solidFill>
                  <a:schemeClr val="bg1"/>
                </a:solidFill>
                <a:latin typeface="Times New Roman" pitchFamily="18" charset="0"/>
              </a:rPr>
              <a:t>Baška 137, 739 </a:t>
            </a:r>
            <a:r>
              <a:rPr lang="sv-SE" sz="2800">
                <a:solidFill>
                  <a:schemeClr val="bg1"/>
                </a:solidFill>
                <a:latin typeface="Times New Roman" pitchFamily="18" charset="0"/>
              </a:rPr>
              <a:t>01 </a:t>
            </a:r>
            <a:r>
              <a:rPr lang="sv-SE" sz="2800" smtClean="0">
                <a:solidFill>
                  <a:schemeClr val="bg1"/>
                </a:solidFill>
                <a:latin typeface="Times New Roman" pitchFamily="18" charset="0"/>
              </a:rPr>
              <a:t>Baška</a:t>
            </a:r>
            <a:endParaRPr lang="cs-CZ" sz="4000" dirty="0">
              <a:solidFill>
                <a:schemeClr val="bg1"/>
              </a:solidFill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TextovéPole 3"/>
          <p:cNvSpPr txBox="1">
            <a:spLocks noChangeArrowheads="1"/>
          </p:cNvSpPr>
          <p:nvPr/>
        </p:nvSpPr>
        <p:spPr bwMode="auto">
          <a:xfrm>
            <a:off x="325438" y="188913"/>
            <a:ext cx="8567737" cy="3441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4400">
                <a:solidFill>
                  <a:schemeClr val="bg1"/>
                </a:solidFill>
                <a:latin typeface="Calibri" pitchFamily="34" charset="0"/>
              </a:rPr>
              <a:t>Systém je</a:t>
            </a:r>
          </a:p>
          <a:p>
            <a:pPr algn="ctr"/>
            <a:r>
              <a:rPr lang="cs-CZ" sz="4400">
                <a:solidFill>
                  <a:schemeClr val="bg1"/>
                </a:solidFill>
                <a:latin typeface="Calibri" pitchFamily="34" charset="0"/>
              </a:rPr>
              <a:t>základní software počítače</a:t>
            </a:r>
          </a:p>
          <a:p>
            <a:pPr algn="ctr"/>
            <a:r>
              <a:rPr lang="cs-CZ" sz="4400">
                <a:solidFill>
                  <a:schemeClr val="bg1"/>
                </a:solidFill>
                <a:latin typeface="Calibri" pitchFamily="34" charset="0"/>
              </a:rPr>
              <a:t>  Je to program s výjimečnou funkcí </a:t>
            </a:r>
          </a:p>
          <a:p>
            <a:pPr algn="ctr"/>
            <a:r>
              <a:rPr lang="cs-CZ" sz="4400">
                <a:solidFill>
                  <a:schemeClr val="bg1"/>
                </a:solidFill>
                <a:latin typeface="Calibri" pitchFamily="34" charset="0"/>
              </a:rPr>
              <a:t>Řídí a ovlivňuje ostatní programy nainstalované v počítači</a:t>
            </a:r>
          </a:p>
        </p:txBody>
      </p:sp>
      <p:sp>
        <p:nvSpPr>
          <p:cNvPr id="14338" name="TextovéPole 1"/>
          <p:cNvSpPr txBox="1">
            <a:spLocks noChangeArrowheads="1"/>
          </p:cNvSpPr>
          <p:nvPr/>
        </p:nvSpPr>
        <p:spPr bwMode="auto">
          <a:xfrm>
            <a:off x="488950" y="4292600"/>
            <a:ext cx="8239125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4000" b="1">
                <a:latin typeface="Calibri" pitchFamily="34" charset="0"/>
              </a:rPr>
              <a:t>Bez operačního systému, nelze s počítačem pracovat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extovéPole 4"/>
          <p:cNvSpPr txBox="1">
            <a:spLocks noChangeArrowheads="1"/>
          </p:cNvSpPr>
          <p:nvPr/>
        </p:nvSpPr>
        <p:spPr bwMode="auto">
          <a:xfrm>
            <a:off x="179388" y="5013325"/>
            <a:ext cx="4248150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400">
                <a:latin typeface="Calibri" pitchFamily="34" charset="0"/>
              </a:rPr>
              <a:t>Windows</a:t>
            </a:r>
            <a:r>
              <a:rPr lang="cs-CZ">
                <a:latin typeface="Calibri" pitchFamily="34" charset="0"/>
              </a:rPr>
              <a:t> </a:t>
            </a:r>
            <a:r>
              <a:rPr lang="cs-CZ" sz="4400">
                <a:latin typeface="Calibri" pitchFamily="34" charset="0"/>
              </a:rPr>
              <a:t>XP</a:t>
            </a:r>
          </a:p>
        </p:txBody>
      </p:sp>
      <p:sp>
        <p:nvSpPr>
          <p:cNvPr id="15362" name="TextovéPole 5"/>
          <p:cNvSpPr txBox="1">
            <a:spLocks noChangeArrowheads="1"/>
          </p:cNvSpPr>
          <p:nvPr/>
        </p:nvSpPr>
        <p:spPr bwMode="auto">
          <a:xfrm>
            <a:off x="5292725" y="4689475"/>
            <a:ext cx="3167063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400">
                <a:latin typeface="Calibri" pitchFamily="34" charset="0"/>
              </a:rPr>
              <a:t>Windows 7</a:t>
            </a:r>
          </a:p>
        </p:txBody>
      </p:sp>
      <p:pic>
        <p:nvPicPr>
          <p:cNvPr id="15363" name="Obrázek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93713" y="2852738"/>
            <a:ext cx="2590800" cy="1771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Obrázek 7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651500" y="3040063"/>
            <a:ext cx="2449513" cy="695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5" name="TextovéPole 1"/>
          <p:cNvSpPr txBox="1">
            <a:spLocks noChangeArrowheads="1"/>
          </p:cNvSpPr>
          <p:nvPr/>
        </p:nvSpPr>
        <p:spPr bwMode="auto">
          <a:xfrm>
            <a:off x="608013" y="404813"/>
            <a:ext cx="799623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4000" b="1">
                <a:solidFill>
                  <a:schemeClr val="bg1"/>
                </a:solidFill>
                <a:latin typeface="Calibri" pitchFamily="34" charset="0"/>
              </a:rPr>
              <a:t>Nejznámější  systémy jsou Windows, protože jsou nejrozšířenější</a:t>
            </a:r>
          </a:p>
        </p:txBody>
      </p:sp>
      <p:pic>
        <p:nvPicPr>
          <p:cNvPr id="15366" name="Picture 8" descr="http://hottipy.cz/wp-content/uploads/2012/04/linux-mac-windows.jpg"/>
          <p:cNvPicPr>
            <a:picLocks noChangeAspect="1" noChangeArrowheads="1"/>
          </p:cNvPicPr>
          <p:nvPr/>
        </p:nvPicPr>
        <p:blipFill>
          <a:blip r:embed="rId4"/>
          <a:srcRect r="60294" b="50000"/>
          <a:stretch>
            <a:fillRect/>
          </a:stretch>
        </p:blipFill>
        <p:spPr bwMode="auto">
          <a:xfrm>
            <a:off x="3905250" y="1833563"/>
            <a:ext cx="1247775" cy="1019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>
          <a:xfrm>
            <a:off x="2386013" y="2852738"/>
            <a:ext cx="6562725" cy="1143000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 nebo Mac od firmy Apple</a:t>
            </a:r>
          </a:p>
        </p:txBody>
      </p:sp>
      <p:pic>
        <p:nvPicPr>
          <p:cNvPr id="16386" name="Picture 4" descr="http://hottipy.cz/wp-content/uploads/2012/04/linux-mac-windows.jpg"/>
          <p:cNvPicPr>
            <a:picLocks noChangeAspect="1" noChangeArrowheads="1"/>
          </p:cNvPicPr>
          <p:nvPr/>
        </p:nvPicPr>
        <p:blipFill>
          <a:blip r:embed="rId2"/>
          <a:srcRect l="45638"/>
          <a:stretch>
            <a:fillRect/>
          </a:stretch>
        </p:blipFill>
        <p:spPr bwMode="auto">
          <a:xfrm>
            <a:off x="7164388" y="398463"/>
            <a:ext cx="1708150" cy="2038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7" name="Picture 6" descr="http://hottipy.cz/wp-content/uploads/2012/04/linux-mac-windows.jpg"/>
          <p:cNvPicPr>
            <a:picLocks noChangeAspect="1" noChangeArrowheads="1"/>
          </p:cNvPicPr>
          <p:nvPr/>
        </p:nvPicPr>
        <p:blipFill>
          <a:blip r:embed="rId2"/>
          <a:srcRect t="43796" r="58195"/>
          <a:stretch>
            <a:fillRect/>
          </a:stretch>
        </p:blipFill>
        <p:spPr bwMode="auto">
          <a:xfrm>
            <a:off x="374650" y="2205038"/>
            <a:ext cx="2252663" cy="1963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Nadpis 1"/>
          <p:cNvSpPr txBox="1">
            <a:spLocks/>
          </p:cNvSpPr>
          <p:nvPr/>
        </p:nvSpPr>
        <p:spPr>
          <a:xfrm>
            <a:off x="539750" y="4868863"/>
            <a:ext cx="8229600" cy="1143000"/>
          </a:xfrm>
          <a:prstGeom prst="rect">
            <a:avLst/>
          </a:prstGeom>
        </p:spPr>
        <p:txBody>
          <a:bodyPr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operační systém Linux je zdarma</a:t>
            </a:r>
            <a:endParaRPr lang="cs-CZ" dirty="0"/>
          </a:p>
        </p:txBody>
      </p:sp>
      <p:sp>
        <p:nvSpPr>
          <p:cNvPr id="16389" name="Nadpis 1"/>
          <p:cNvSpPr txBox="1">
            <a:spLocks/>
          </p:cNvSpPr>
          <p:nvPr/>
        </p:nvSpPr>
        <p:spPr bwMode="auto">
          <a:xfrm>
            <a:off x="395288" y="274638"/>
            <a:ext cx="6583362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 sz="4300">
                <a:solidFill>
                  <a:schemeClr val="bg1"/>
                </a:solidFill>
                <a:latin typeface="Calibri" pitchFamily="34" charset="0"/>
              </a:rPr>
              <a:t>Další operační systém pro osobní počítač je Linux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>
          <a:xfrm>
            <a:off x="0" y="115888"/>
            <a:ext cx="9144000" cy="1152525"/>
          </a:xfrm>
        </p:spPr>
        <p:txBody>
          <a:bodyPr/>
          <a:lstStyle/>
          <a:p>
            <a:pPr eaLnBrk="1" hangingPunct="1"/>
            <a:r>
              <a:rPr lang="cs-CZ" sz="4000" smtClean="0">
                <a:solidFill>
                  <a:schemeClr val="bg1"/>
                </a:solidFill>
              </a:rPr>
              <a:t>Ukázka rozdílů mezi systémem </a:t>
            </a:r>
            <a:br>
              <a:rPr lang="cs-CZ" sz="4000" smtClean="0">
                <a:solidFill>
                  <a:schemeClr val="bg1"/>
                </a:solidFill>
              </a:rPr>
            </a:br>
            <a:r>
              <a:rPr lang="cs-CZ" sz="4000" smtClean="0">
                <a:solidFill>
                  <a:schemeClr val="bg1"/>
                </a:solidFill>
              </a:rPr>
              <a:t>Windows a Linux</a:t>
            </a:r>
          </a:p>
        </p:txBody>
      </p:sp>
      <p:pic>
        <p:nvPicPr>
          <p:cNvPr id="17410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3038" y="1239838"/>
            <a:ext cx="8970962" cy="5043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1" name="TextovéPole 4"/>
          <p:cNvSpPr txBox="1">
            <a:spLocks noChangeArrowheads="1"/>
          </p:cNvSpPr>
          <p:nvPr/>
        </p:nvSpPr>
        <p:spPr bwMode="auto">
          <a:xfrm>
            <a:off x="582613" y="5300663"/>
            <a:ext cx="6286500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400">
                <a:solidFill>
                  <a:schemeClr val="bg1"/>
                </a:solidFill>
                <a:latin typeface="Calibri" pitchFamily="34" charset="0"/>
              </a:rPr>
              <a:t>Prohlížeč souborů v Linuxu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1341438"/>
            <a:ext cx="9144000" cy="5140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5" name="Nadpis 4"/>
          <p:cNvSpPr>
            <a:spLocks noGrp="1"/>
          </p:cNvSpPr>
          <p:nvPr>
            <p:ph type="title"/>
          </p:nvPr>
        </p:nvSpPr>
        <p:spPr>
          <a:xfrm>
            <a:off x="984250" y="465138"/>
            <a:ext cx="7173913" cy="762000"/>
          </a:xfrm>
        </p:spPr>
        <p:txBody>
          <a:bodyPr wrap="none">
            <a:spAutoFit/>
          </a:bodyPr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Prohlížeč souborů ve Windows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7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547688" y="1600200"/>
            <a:ext cx="8048625" cy="4525963"/>
          </a:xfrm>
        </p:spPr>
      </p:pic>
      <p:sp>
        <p:nvSpPr>
          <p:cNvPr id="19458" name="Nadpis 3"/>
          <p:cNvSpPr>
            <a:spLocks noGrp="1"/>
          </p:cNvSpPr>
          <p:nvPr>
            <p:ph type="title"/>
          </p:nvPr>
        </p:nvSpPr>
        <p:spPr>
          <a:xfrm>
            <a:off x="309563" y="465138"/>
            <a:ext cx="8524875" cy="762000"/>
          </a:xfrm>
        </p:spPr>
        <p:txBody>
          <a:bodyPr wrap="none">
            <a:spAutoFit/>
          </a:bodyPr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Spořič obrazovky- nastavení v Linuxu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4"/>
          <p:cNvSpPr>
            <a:spLocks noGrp="1"/>
          </p:cNvSpPr>
          <p:nvPr>
            <p:ph type="title"/>
          </p:nvPr>
        </p:nvSpPr>
        <p:spPr>
          <a:xfrm>
            <a:off x="1177925" y="130175"/>
            <a:ext cx="6786563" cy="1431925"/>
          </a:xfrm>
        </p:spPr>
        <p:txBody>
          <a:bodyPr wrap="none">
            <a:spAutoFit/>
          </a:bodyPr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Spořič obrazovky - nastavení </a:t>
            </a:r>
            <a:br>
              <a:rPr lang="cs-CZ" smtClean="0">
                <a:solidFill>
                  <a:schemeClr val="bg1"/>
                </a:solidFill>
              </a:rPr>
            </a:br>
            <a:r>
              <a:rPr lang="cs-CZ" smtClean="0">
                <a:solidFill>
                  <a:schemeClr val="bg1"/>
                </a:solidFill>
              </a:rPr>
              <a:t>ve Windows</a:t>
            </a:r>
          </a:p>
        </p:txBody>
      </p:sp>
      <p:pic>
        <p:nvPicPr>
          <p:cNvPr id="2048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3850" y="1773238"/>
            <a:ext cx="8820150" cy="4959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3"/>
          <p:cNvSpPr>
            <a:spLocks noGrp="1"/>
          </p:cNvSpPr>
          <p:nvPr>
            <p:ph type="title"/>
          </p:nvPr>
        </p:nvSpPr>
        <p:spPr>
          <a:xfrm>
            <a:off x="257175" y="465138"/>
            <a:ext cx="8629650" cy="762000"/>
          </a:xfrm>
        </p:spPr>
        <p:txBody>
          <a:bodyPr wrap="none">
            <a:spAutoFit/>
          </a:bodyPr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Plocha obrazovky- nastavení v Linuxu</a:t>
            </a:r>
          </a:p>
        </p:txBody>
      </p:sp>
      <p:pic>
        <p:nvPicPr>
          <p:cNvPr id="21506" name="Zástupný symbol pro obsah 2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34925" y="1412875"/>
            <a:ext cx="9094788" cy="511175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4"/>
          <p:cNvSpPr>
            <a:spLocks noGrp="1"/>
          </p:cNvSpPr>
          <p:nvPr>
            <p:ph type="title"/>
          </p:nvPr>
        </p:nvSpPr>
        <p:spPr>
          <a:xfrm>
            <a:off x="1125538" y="130175"/>
            <a:ext cx="6891337" cy="1431925"/>
          </a:xfrm>
        </p:spPr>
        <p:txBody>
          <a:bodyPr wrap="none">
            <a:spAutoFit/>
          </a:bodyPr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Plocha obrazovky - nastavení </a:t>
            </a:r>
            <a:br>
              <a:rPr lang="cs-CZ" smtClean="0">
                <a:solidFill>
                  <a:schemeClr val="bg1"/>
                </a:solidFill>
              </a:rPr>
            </a:br>
            <a:r>
              <a:rPr lang="cs-CZ" smtClean="0">
                <a:solidFill>
                  <a:schemeClr val="bg1"/>
                </a:solidFill>
              </a:rPr>
              <a:t>ve Windows</a:t>
            </a:r>
          </a:p>
        </p:txBody>
      </p:sp>
      <p:pic>
        <p:nvPicPr>
          <p:cNvPr id="22530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4925" y="1557338"/>
            <a:ext cx="9094788" cy="5111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3"/>
          <p:cNvSpPr>
            <a:spLocks noGrp="1"/>
          </p:cNvSpPr>
          <p:nvPr>
            <p:ph type="title"/>
          </p:nvPr>
        </p:nvSpPr>
        <p:spPr>
          <a:xfrm>
            <a:off x="1833563" y="465138"/>
            <a:ext cx="5476875" cy="762000"/>
          </a:xfrm>
        </p:spPr>
        <p:txBody>
          <a:bodyPr wrap="none">
            <a:spAutoFit/>
          </a:bodyPr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Program Gimp v Linuxu</a:t>
            </a:r>
          </a:p>
        </p:txBody>
      </p:sp>
      <p:pic>
        <p:nvPicPr>
          <p:cNvPr id="23554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07950" y="1557338"/>
            <a:ext cx="8888413" cy="499586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4"/>
          <p:cNvSpPr>
            <a:spLocks noGrp="1"/>
          </p:cNvSpPr>
          <p:nvPr>
            <p:ph type="title"/>
          </p:nvPr>
        </p:nvSpPr>
        <p:spPr>
          <a:xfrm>
            <a:off x="1373188" y="465138"/>
            <a:ext cx="6396037" cy="762000"/>
          </a:xfrm>
        </p:spPr>
        <p:txBody>
          <a:bodyPr wrap="none">
            <a:spAutoFit/>
          </a:bodyPr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Program Gimp ve Windows</a:t>
            </a:r>
          </a:p>
        </p:txBody>
      </p:sp>
      <p:pic>
        <p:nvPicPr>
          <p:cNvPr id="24578" name="Picture 6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75" y="1625600"/>
            <a:ext cx="8966200" cy="5040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Zástupný symbol pro obsah 2"/>
          <p:cNvSpPr>
            <a:spLocks noGrp="1"/>
          </p:cNvSpPr>
          <p:nvPr>
            <p:ph idx="1"/>
          </p:nvPr>
        </p:nvSpPr>
        <p:spPr>
          <a:xfrm>
            <a:off x="323850" y="260350"/>
            <a:ext cx="8712200" cy="4525963"/>
          </a:xfrm>
        </p:spPr>
        <p:txBody>
          <a:bodyPr/>
          <a:lstStyle/>
          <a:p>
            <a:pPr marL="0" indent="0" eaLnBrk="1" hangingPunct="1">
              <a:buFont typeface="Arial" charset="0"/>
              <a:buNone/>
            </a:pPr>
            <a:r>
              <a:rPr lang="cs-CZ" smtClean="0">
                <a:solidFill>
                  <a:schemeClr val="bg1"/>
                </a:solidFill>
              </a:rPr>
              <a:t>Použité zdroje: 	</a:t>
            </a:r>
            <a:r>
              <a:rPr lang="cs-CZ" sz="2400" smtClean="0">
                <a:solidFill>
                  <a:schemeClr val="bg1"/>
                </a:solidFill>
              </a:rPr>
              <a:t>			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sz="2400" smtClean="0">
                <a:solidFill>
                  <a:schemeClr val="bg1"/>
                </a:solidFill>
              </a:rPr>
              <a:t>KOVÁŘOVÁ, Libuše. Vyd. 2. Kralice na Hané: Computer Media. ISBN 978-80-7402-017-93. 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sz="2400" smtClean="0">
                <a:solidFill>
                  <a:schemeClr val="bg1"/>
                </a:solidFill>
              </a:rPr>
              <a:t>Print screen ze systému Windows XP, Windows7 Professional, Linux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sz="2400" smtClean="0">
                <a:solidFill>
                  <a:schemeClr val="bg1"/>
                </a:solidFill>
              </a:rPr>
              <a:t>http://hottipy.cz/internet/linux-v-zajimavostech-a-perlickach</a:t>
            </a:r>
          </a:p>
          <a:p>
            <a:pPr marL="0" indent="0" eaLnBrk="1" hangingPunct="1">
              <a:buFont typeface="Arial" charset="0"/>
              <a:buNone/>
            </a:pPr>
            <a:endParaRPr lang="cs-CZ" sz="2400" smtClean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849</TotalTime>
  <Words>153</Words>
  <Application>Microsoft Office PowerPoint</Application>
  <PresentationFormat>Předvádění na obrazovce (4:3)</PresentationFormat>
  <Paragraphs>32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Prezentace aplikace PowerPoint</vt:lpstr>
      <vt:lpstr>Prezentace aplikace PowerPoint</vt:lpstr>
      <vt:lpstr> nebo Mac od firmy Apple</vt:lpstr>
      <vt:lpstr>Ukázka rozdílů mezi systémem  Windows a Linux</vt:lpstr>
      <vt:lpstr>Prohlížeč souborů ve Windows</vt:lpstr>
      <vt:lpstr>Spořič obrazovky- nastavení v Linuxu</vt:lpstr>
      <vt:lpstr>Spořič obrazovky - nastavení  ve Windows</vt:lpstr>
      <vt:lpstr>Plocha obrazovky- nastavení v Linuxu</vt:lpstr>
      <vt:lpstr>Plocha obrazovky - nastavení  ve Windows</vt:lpstr>
      <vt:lpstr>Program Gimp v Linuxu</vt:lpstr>
      <vt:lpstr>Program Gimp ve Windows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vladimíra teperová</cp:lastModifiedBy>
  <cp:revision>42</cp:revision>
  <dcterms:created xsi:type="dcterms:W3CDTF">2012-09-16T14:17:01Z</dcterms:created>
  <dcterms:modified xsi:type="dcterms:W3CDTF">2012-11-26T07:04:05Z</dcterms:modified>
</cp:coreProperties>
</file>