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71" r:id="rId7"/>
    <p:sldId id="261" r:id="rId8"/>
    <p:sldId id="262" r:id="rId9"/>
    <p:sldId id="263" r:id="rId10"/>
    <p:sldId id="264" r:id="rId11"/>
    <p:sldId id="265" r:id="rId12"/>
    <p:sldId id="269" r:id="rId13"/>
    <p:sldId id="266" r:id="rId14"/>
    <p:sldId id="267" r:id="rId15"/>
    <p:sldId id="268" r:id="rId16"/>
    <p:sldId id="270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590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F1A598-8F03-471B-A284-537ACAEF9E04}" type="doc">
      <dgm:prSet loTypeId="urn:microsoft.com/office/officeart/2005/8/layout/vList2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4EEDA5A0-19EE-423E-87B3-4DBB767170B7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Capital: Washington, D.C.</a:t>
          </a:r>
          <a:endParaRPr lang="cs-CZ" sz="2400" dirty="0">
            <a:solidFill>
              <a:schemeClr val="bg1"/>
            </a:solidFill>
          </a:endParaRPr>
        </a:p>
      </dgm:t>
    </dgm:pt>
    <dgm:pt modelId="{94CC7D2D-743E-4CF5-95CB-C8793EABCCDC}" type="parTrans" cxnId="{4C1627EC-13C8-4427-B15A-179E32A882E5}">
      <dgm:prSet/>
      <dgm:spPr/>
      <dgm:t>
        <a:bodyPr/>
        <a:lstStyle/>
        <a:p>
          <a:endParaRPr lang="cs-CZ"/>
        </a:p>
      </dgm:t>
    </dgm:pt>
    <dgm:pt modelId="{0E74C56C-3AEB-4507-9820-05561AA9B73F}" type="sibTrans" cxnId="{4C1627EC-13C8-4427-B15A-179E32A882E5}">
      <dgm:prSet/>
      <dgm:spPr/>
      <dgm:t>
        <a:bodyPr/>
        <a:lstStyle/>
        <a:p>
          <a:endParaRPr lang="cs-CZ"/>
        </a:p>
      </dgm:t>
    </dgm:pt>
    <dgm:pt modelId="{2C82A975-4B2C-4FF3-B8B5-1FD5A541C2C2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Population: 312,626,000</a:t>
          </a:r>
          <a:endParaRPr lang="cs-CZ" sz="2400" dirty="0">
            <a:solidFill>
              <a:schemeClr val="bg1"/>
            </a:solidFill>
          </a:endParaRPr>
        </a:p>
      </dgm:t>
    </dgm:pt>
    <dgm:pt modelId="{740D21FA-D0D0-4564-87DC-98CE6063EC5F}" type="parTrans" cxnId="{2A2687E9-5751-4333-94B0-94BDD6C525EF}">
      <dgm:prSet/>
      <dgm:spPr/>
      <dgm:t>
        <a:bodyPr/>
        <a:lstStyle/>
        <a:p>
          <a:endParaRPr lang="cs-CZ"/>
        </a:p>
      </dgm:t>
    </dgm:pt>
    <dgm:pt modelId="{807A4E42-7BAB-452F-8EF1-EC2A5BCDD6FB}" type="sibTrans" cxnId="{2A2687E9-5751-4333-94B0-94BDD6C525EF}">
      <dgm:prSet/>
      <dgm:spPr/>
      <dgm:t>
        <a:bodyPr/>
        <a:lstStyle/>
        <a:p>
          <a:endParaRPr lang="cs-CZ"/>
        </a:p>
      </dgm:t>
    </dgm:pt>
    <dgm:pt modelId="{62AC4590-047A-4B28-AA65-9094BDD29569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National Language: English</a:t>
          </a:r>
        </a:p>
      </dgm:t>
    </dgm:pt>
    <dgm:pt modelId="{AB1D9D51-5803-4A1D-A743-BAC723194515}" type="parTrans" cxnId="{F49CB370-DD80-424E-8ED8-34F050E989B4}">
      <dgm:prSet/>
      <dgm:spPr/>
      <dgm:t>
        <a:bodyPr/>
        <a:lstStyle/>
        <a:p>
          <a:endParaRPr lang="cs-CZ"/>
        </a:p>
      </dgm:t>
    </dgm:pt>
    <dgm:pt modelId="{2EB99985-2891-4C85-AB8E-69E756772021}" type="sibTrans" cxnId="{F49CB370-DD80-424E-8ED8-34F050E989B4}">
      <dgm:prSet/>
      <dgm:spPr/>
      <dgm:t>
        <a:bodyPr/>
        <a:lstStyle/>
        <a:p>
          <a:endParaRPr lang="cs-CZ"/>
        </a:p>
      </dgm:t>
    </dgm:pt>
    <dgm:pt modelId="{6C694380-4F6B-4A22-8100-233698504F48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Government: Federal presidential constitutional republic</a:t>
          </a:r>
        </a:p>
      </dgm:t>
    </dgm:pt>
    <dgm:pt modelId="{6F0ECD30-AADE-4760-AEBA-AAE313031851}" type="parTrans" cxnId="{7968D708-D8FE-423B-92B8-A9CE0DD9A06F}">
      <dgm:prSet/>
      <dgm:spPr/>
      <dgm:t>
        <a:bodyPr/>
        <a:lstStyle/>
        <a:p>
          <a:endParaRPr lang="cs-CZ"/>
        </a:p>
      </dgm:t>
    </dgm:pt>
    <dgm:pt modelId="{F5950E10-B92B-4BC2-BED2-CBF9B060F1E4}" type="sibTrans" cxnId="{7968D708-D8FE-423B-92B8-A9CE0DD9A06F}">
      <dgm:prSet/>
      <dgm:spPr/>
      <dgm:t>
        <a:bodyPr/>
        <a:lstStyle/>
        <a:p>
          <a:endParaRPr lang="cs-CZ"/>
        </a:p>
      </dgm:t>
    </dgm:pt>
    <dgm:pt modelId="{15D5AD00-AF6D-43A5-9D89-604880947A37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President: Barack Obama</a:t>
          </a:r>
        </a:p>
      </dgm:t>
    </dgm:pt>
    <dgm:pt modelId="{C491F0F2-E0C1-47D8-B0DA-629A8CD45019}" type="parTrans" cxnId="{7A5C693B-D7B3-4A2A-AABB-8478B82C5CDB}">
      <dgm:prSet/>
      <dgm:spPr/>
      <dgm:t>
        <a:bodyPr/>
        <a:lstStyle/>
        <a:p>
          <a:endParaRPr lang="cs-CZ"/>
        </a:p>
      </dgm:t>
    </dgm:pt>
    <dgm:pt modelId="{8EB97036-D6A8-47D5-B5FE-C977B45F1F9F}" type="sibTrans" cxnId="{7A5C693B-D7B3-4A2A-AABB-8478B82C5CDB}">
      <dgm:prSet/>
      <dgm:spPr/>
      <dgm:t>
        <a:bodyPr/>
        <a:lstStyle/>
        <a:p>
          <a:endParaRPr lang="cs-CZ"/>
        </a:p>
      </dgm:t>
    </dgm:pt>
    <dgm:pt modelId="{F0895323-8A06-4330-8847-6607B2384918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Currency: United States Dollar</a:t>
          </a:r>
        </a:p>
      </dgm:t>
    </dgm:pt>
    <dgm:pt modelId="{B5143D74-0182-45C9-BEE6-5190DA5BC902}" type="parTrans" cxnId="{BCD1A883-FF26-49A9-AFC9-A6C617B9D31D}">
      <dgm:prSet/>
      <dgm:spPr/>
    </dgm:pt>
    <dgm:pt modelId="{5D1DB51A-D653-4F23-932D-CAC9B4E54808}" type="sibTrans" cxnId="{BCD1A883-FF26-49A9-AFC9-A6C617B9D31D}">
      <dgm:prSet/>
      <dgm:spPr/>
    </dgm:pt>
    <dgm:pt modelId="{394480DB-8F49-412D-B121-F95E172DC848}" type="pres">
      <dgm:prSet presAssocID="{5AF1A598-8F03-471B-A284-537ACAEF9E0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F82D9A-84D6-4304-8074-52A8FB1FDD90}" type="pres">
      <dgm:prSet presAssocID="{4EEDA5A0-19EE-423E-87B3-4DBB767170B7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732227-25CD-49C7-9AD3-920B94F4AB64}" type="pres">
      <dgm:prSet presAssocID="{0E74C56C-3AEB-4507-9820-05561AA9B73F}" presName="spacer" presStyleCnt="0"/>
      <dgm:spPr/>
    </dgm:pt>
    <dgm:pt modelId="{4F28F7D4-E69B-48DB-8709-60EA7F65D374}" type="pres">
      <dgm:prSet presAssocID="{2C82A975-4B2C-4FF3-B8B5-1FD5A541C2C2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B2B876-446F-4D0E-8620-8FB2BC97AF15}" type="pres">
      <dgm:prSet presAssocID="{807A4E42-7BAB-452F-8EF1-EC2A5BCDD6FB}" presName="spacer" presStyleCnt="0"/>
      <dgm:spPr/>
    </dgm:pt>
    <dgm:pt modelId="{C325087B-5806-4030-8C5C-5242121E2A99}" type="pres">
      <dgm:prSet presAssocID="{62AC4590-047A-4B28-AA65-9094BDD29569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0DAF0F-F5BC-4466-95D1-843253E071FC}" type="pres">
      <dgm:prSet presAssocID="{2EB99985-2891-4C85-AB8E-69E756772021}" presName="spacer" presStyleCnt="0"/>
      <dgm:spPr/>
    </dgm:pt>
    <dgm:pt modelId="{095AF7FF-98CB-43AE-A3EB-5804B22DAAE3}" type="pres">
      <dgm:prSet presAssocID="{F0895323-8A06-4330-8847-6607B2384918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C0E833-A15A-48DF-BF0F-9072903A044C}" type="pres">
      <dgm:prSet presAssocID="{5D1DB51A-D653-4F23-932D-CAC9B4E54808}" presName="spacer" presStyleCnt="0"/>
      <dgm:spPr/>
    </dgm:pt>
    <dgm:pt modelId="{10A1FD0F-5A76-4317-83EB-A2D04D149397}" type="pres">
      <dgm:prSet presAssocID="{6C694380-4F6B-4A22-8100-233698504F4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870E7-9627-4A65-B01F-9DAB9BB2CBE5}" type="pres">
      <dgm:prSet presAssocID="{F5950E10-B92B-4BC2-BED2-CBF9B060F1E4}" presName="spacer" presStyleCnt="0"/>
      <dgm:spPr/>
    </dgm:pt>
    <dgm:pt modelId="{D8C36ACF-47B5-40BD-B744-BE1C4BFEB2ED}" type="pres">
      <dgm:prSet presAssocID="{15D5AD00-AF6D-43A5-9D89-604880947A37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6AF754-A7C2-47EA-9F43-6EE08CDC7046}" type="presOf" srcId="{62AC4590-047A-4B28-AA65-9094BDD29569}" destId="{C325087B-5806-4030-8C5C-5242121E2A99}" srcOrd="0" destOrd="0" presId="urn:microsoft.com/office/officeart/2005/8/layout/vList2"/>
    <dgm:cxn modelId="{F7EBA52C-8FA5-4788-AB9B-6A6F1853D724}" type="presOf" srcId="{15D5AD00-AF6D-43A5-9D89-604880947A37}" destId="{D8C36ACF-47B5-40BD-B744-BE1C4BFEB2ED}" srcOrd="0" destOrd="0" presId="urn:microsoft.com/office/officeart/2005/8/layout/vList2"/>
    <dgm:cxn modelId="{7968D708-D8FE-423B-92B8-A9CE0DD9A06F}" srcId="{5AF1A598-8F03-471B-A284-537ACAEF9E04}" destId="{6C694380-4F6B-4A22-8100-233698504F48}" srcOrd="4" destOrd="0" parTransId="{6F0ECD30-AADE-4760-AEBA-AAE313031851}" sibTransId="{F5950E10-B92B-4BC2-BED2-CBF9B060F1E4}"/>
    <dgm:cxn modelId="{7A5C693B-D7B3-4A2A-AABB-8478B82C5CDB}" srcId="{5AF1A598-8F03-471B-A284-537ACAEF9E04}" destId="{15D5AD00-AF6D-43A5-9D89-604880947A37}" srcOrd="5" destOrd="0" parTransId="{C491F0F2-E0C1-47D8-B0DA-629A8CD45019}" sibTransId="{8EB97036-D6A8-47D5-B5FE-C977B45F1F9F}"/>
    <dgm:cxn modelId="{F49CB370-DD80-424E-8ED8-34F050E989B4}" srcId="{5AF1A598-8F03-471B-A284-537ACAEF9E04}" destId="{62AC4590-047A-4B28-AA65-9094BDD29569}" srcOrd="2" destOrd="0" parTransId="{AB1D9D51-5803-4A1D-A743-BAC723194515}" sibTransId="{2EB99985-2891-4C85-AB8E-69E756772021}"/>
    <dgm:cxn modelId="{919B3494-52EA-48F8-B237-D3BB5437D805}" type="presOf" srcId="{5AF1A598-8F03-471B-A284-537ACAEF9E04}" destId="{394480DB-8F49-412D-B121-F95E172DC848}" srcOrd="0" destOrd="0" presId="urn:microsoft.com/office/officeart/2005/8/layout/vList2"/>
    <dgm:cxn modelId="{4C1627EC-13C8-4427-B15A-179E32A882E5}" srcId="{5AF1A598-8F03-471B-A284-537ACAEF9E04}" destId="{4EEDA5A0-19EE-423E-87B3-4DBB767170B7}" srcOrd="0" destOrd="0" parTransId="{94CC7D2D-743E-4CF5-95CB-C8793EABCCDC}" sibTransId="{0E74C56C-3AEB-4507-9820-05561AA9B73F}"/>
    <dgm:cxn modelId="{3101A6BD-9359-45C9-AF2A-501DC160909F}" type="presOf" srcId="{F0895323-8A06-4330-8847-6607B2384918}" destId="{095AF7FF-98CB-43AE-A3EB-5804B22DAAE3}" srcOrd="0" destOrd="0" presId="urn:microsoft.com/office/officeart/2005/8/layout/vList2"/>
    <dgm:cxn modelId="{BCD1A883-FF26-49A9-AFC9-A6C617B9D31D}" srcId="{5AF1A598-8F03-471B-A284-537ACAEF9E04}" destId="{F0895323-8A06-4330-8847-6607B2384918}" srcOrd="3" destOrd="0" parTransId="{B5143D74-0182-45C9-BEE6-5190DA5BC902}" sibTransId="{5D1DB51A-D653-4F23-932D-CAC9B4E54808}"/>
    <dgm:cxn modelId="{91F9F705-9572-4D6A-9C60-9916BA7005CB}" type="presOf" srcId="{2C82A975-4B2C-4FF3-B8B5-1FD5A541C2C2}" destId="{4F28F7D4-E69B-48DB-8709-60EA7F65D374}" srcOrd="0" destOrd="0" presId="urn:microsoft.com/office/officeart/2005/8/layout/vList2"/>
    <dgm:cxn modelId="{88610FF9-8CD8-445C-B6F1-6EB8C43384D1}" type="presOf" srcId="{4EEDA5A0-19EE-423E-87B3-4DBB767170B7}" destId="{93F82D9A-84D6-4304-8074-52A8FB1FDD90}" srcOrd="0" destOrd="0" presId="urn:microsoft.com/office/officeart/2005/8/layout/vList2"/>
    <dgm:cxn modelId="{2A2687E9-5751-4333-94B0-94BDD6C525EF}" srcId="{5AF1A598-8F03-471B-A284-537ACAEF9E04}" destId="{2C82A975-4B2C-4FF3-B8B5-1FD5A541C2C2}" srcOrd="1" destOrd="0" parTransId="{740D21FA-D0D0-4564-87DC-98CE6063EC5F}" sibTransId="{807A4E42-7BAB-452F-8EF1-EC2A5BCDD6FB}"/>
    <dgm:cxn modelId="{E8E46113-6324-44CD-8D3E-B5BAE050FDC9}" type="presOf" srcId="{6C694380-4F6B-4A22-8100-233698504F48}" destId="{10A1FD0F-5A76-4317-83EB-A2D04D149397}" srcOrd="0" destOrd="0" presId="urn:microsoft.com/office/officeart/2005/8/layout/vList2"/>
    <dgm:cxn modelId="{8587C47B-7FE0-4552-81D2-B99769EC77D3}" type="presParOf" srcId="{394480DB-8F49-412D-B121-F95E172DC848}" destId="{93F82D9A-84D6-4304-8074-52A8FB1FDD90}" srcOrd="0" destOrd="0" presId="urn:microsoft.com/office/officeart/2005/8/layout/vList2"/>
    <dgm:cxn modelId="{D3DA0F4D-9A15-4CB5-B729-994C7AE7813A}" type="presParOf" srcId="{394480DB-8F49-412D-B121-F95E172DC848}" destId="{89732227-25CD-49C7-9AD3-920B94F4AB64}" srcOrd="1" destOrd="0" presId="urn:microsoft.com/office/officeart/2005/8/layout/vList2"/>
    <dgm:cxn modelId="{5B1000F1-6111-4F59-B07C-8CD7CB382459}" type="presParOf" srcId="{394480DB-8F49-412D-B121-F95E172DC848}" destId="{4F28F7D4-E69B-48DB-8709-60EA7F65D374}" srcOrd="2" destOrd="0" presId="urn:microsoft.com/office/officeart/2005/8/layout/vList2"/>
    <dgm:cxn modelId="{8FBFD0DB-EC57-4143-8F60-79C1CBD1EC83}" type="presParOf" srcId="{394480DB-8F49-412D-B121-F95E172DC848}" destId="{0EB2B876-446F-4D0E-8620-8FB2BC97AF15}" srcOrd="3" destOrd="0" presId="urn:microsoft.com/office/officeart/2005/8/layout/vList2"/>
    <dgm:cxn modelId="{8A2F9251-F961-424C-8A1C-36DB76530340}" type="presParOf" srcId="{394480DB-8F49-412D-B121-F95E172DC848}" destId="{C325087B-5806-4030-8C5C-5242121E2A99}" srcOrd="4" destOrd="0" presId="urn:microsoft.com/office/officeart/2005/8/layout/vList2"/>
    <dgm:cxn modelId="{0836C4FC-939A-45B7-81DF-5C18E60B96D2}" type="presParOf" srcId="{394480DB-8F49-412D-B121-F95E172DC848}" destId="{0A0DAF0F-F5BC-4466-95D1-843253E071FC}" srcOrd="5" destOrd="0" presId="urn:microsoft.com/office/officeart/2005/8/layout/vList2"/>
    <dgm:cxn modelId="{73A3C18B-3707-4B06-A203-C24CCC601608}" type="presParOf" srcId="{394480DB-8F49-412D-B121-F95E172DC848}" destId="{095AF7FF-98CB-43AE-A3EB-5804B22DAAE3}" srcOrd="6" destOrd="0" presId="urn:microsoft.com/office/officeart/2005/8/layout/vList2"/>
    <dgm:cxn modelId="{66B92726-B0CD-4DD8-AD81-F85D8E968D50}" type="presParOf" srcId="{394480DB-8F49-412D-B121-F95E172DC848}" destId="{39C0E833-A15A-48DF-BF0F-9072903A044C}" srcOrd="7" destOrd="0" presId="urn:microsoft.com/office/officeart/2005/8/layout/vList2"/>
    <dgm:cxn modelId="{0574F155-8393-46E3-BEFB-3A28B02440CD}" type="presParOf" srcId="{394480DB-8F49-412D-B121-F95E172DC848}" destId="{10A1FD0F-5A76-4317-83EB-A2D04D149397}" srcOrd="8" destOrd="0" presId="urn:microsoft.com/office/officeart/2005/8/layout/vList2"/>
    <dgm:cxn modelId="{CD4B13A2-C354-497C-80A8-7643E22A0776}" type="presParOf" srcId="{394480DB-8F49-412D-B121-F95E172DC848}" destId="{6ED870E7-9627-4A65-B01F-9DAB9BB2CBE5}" srcOrd="9" destOrd="0" presId="urn:microsoft.com/office/officeart/2005/8/layout/vList2"/>
    <dgm:cxn modelId="{E8158BBD-12EE-4457-B8A1-B824A77F0BC6}" type="presParOf" srcId="{394480DB-8F49-412D-B121-F95E172DC848}" destId="{D8C36ACF-47B5-40BD-B744-BE1C4BFEB2E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863C6A-E1B1-42AC-93C3-9A7F8FD41DA5}" type="doc">
      <dgm:prSet loTypeId="urn:microsoft.com/office/officeart/2005/8/layout/vList2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B983F98F-FF95-4E33-9C32-8CA971329E08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Highest mountain: Mount McKinley (6,196m) is in Alaska</a:t>
          </a:r>
          <a:endParaRPr lang="cs-CZ" sz="2400" dirty="0">
            <a:solidFill>
              <a:schemeClr val="bg1"/>
            </a:solidFill>
          </a:endParaRPr>
        </a:p>
      </dgm:t>
    </dgm:pt>
    <dgm:pt modelId="{C2D23D78-93F0-4BFF-9A01-06EB742104D2}" type="parTrans" cxnId="{36A3A820-AA95-4422-8FE4-FEE6AA2C4636}">
      <dgm:prSet/>
      <dgm:spPr/>
      <dgm:t>
        <a:bodyPr/>
        <a:lstStyle/>
        <a:p>
          <a:endParaRPr lang="cs-CZ"/>
        </a:p>
      </dgm:t>
    </dgm:pt>
    <dgm:pt modelId="{00CAFDB3-B51C-4182-A38C-543B0CCEFEE2}" type="sibTrans" cxnId="{36A3A820-AA95-4422-8FE4-FEE6AA2C4636}">
      <dgm:prSet/>
      <dgm:spPr/>
      <dgm:t>
        <a:bodyPr/>
        <a:lstStyle/>
        <a:p>
          <a:endParaRPr lang="cs-CZ"/>
        </a:p>
      </dgm:t>
    </dgm:pt>
    <dgm:pt modelId="{2C9999FA-868D-4DA5-A218-E447E44D1E07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Largest cities: New York, Philadelphia, Chicago, Los Angeles etc. </a:t>
          </a:r>
          <a:endParaRPr lang="cs-CZ" sz="2400" dirty="0">
            <a:solidFill>
              <a:schemeClr val="bg1"/>
            </a:solidFill>
          </a:endParaRPr>
        </a:p>
      </dgm:t>
    </dgm:pt>
    <dgm:pt modelId="{4739EC22-4AC5-42B6-9CF9-1008615C4494}" type="parTrans" cxnId="{B32D9B31-382F-426A-8996-124540C57D97}">
      <dgm:prSet/>
      <dgm:spPr/>
      <dgm:t>
        <a:bodyPr/>
        <a:lstStyle/>
        <a:p>
          <a:endParaRPr lang="cs-CZ"/>
        </a:p>
      </dgm:t>
    </dgm:pt>
    <dgm:pt modelId="{F9F0606B-6080-4EB3-B6C3-663DDE6D1D66}" type="sibTrans" cxnId="{B32D9B31-382F-426A-8996-124540C57D97}">
      <dgm:prSet/>
      <dgm:spPr/>
      <dgm:t>
        <a:bodyPr/>
        <a:lstStyle/>
        <a:p>
          <a:endParaRPr lang="cs-CZ"/>
        </a:p>
      </dgm:t>
    </dgm:pt>
    <dgm:pt modelId="{C771842B-77F1-431B-841E-E684B9097CAC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Rivers: The Mississippi, The Missouri, The Ohio, The Colorado, The Rio Grande</a:t>
          </a:r>
          <a:endParaRPr lang="cs-CZ" sz="2400" dirty="0">
            <a:solidFill>
              <a:schemeClr val="bg1"/>
            </a:solidFill>
          </a:endParaRPr>
        </a:p>
      </dgm:t>
    </dgm:pt>
    <dgm:pt modelId="{997F79DF-D41C-4AFF-9EDA-BB21544781C7}" type="parTrans" cxnId="{80FC2433-87FA-4658-83EE-3421CFC568F9}">
      <dgm:prSet/>
      <dgm:spPr/>
      <dgm:t>
        <a:bodyPr/>
        <a:lstStyle/>
        <a:p>
          <a:endParaRPr lang="cs-CZ"/>
        </a:p>
      </dgm:t>
    </dgm:pt>
    <dgm:pt modelId="{312B7B94-567C-4210-9D48-F5E4E70BDDBD}" type="sibTrans" cxnId="{80FC2433-87FA-4658-83EE-3421CFC568F9}">
      <dgm:prSet/>
      <dgm:spPr/>
      <dgm:t>
        <a:bodyPr/>
        <a:lstStyle/>
        <a:p>
          <a:endParaRPr lang="cs-CZ"/>
        </a:p>
      </dgm:t>
    </dgm:pt>
    <dgm:pt modelId="{884ED661-3821-4B23-89C3-1C2D8FAB23BF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Lakes: The Great Lakes</a:t>
          </a:r>
          <a:endParaRPr lang="cs-CZ" sz="2400" dirty="0">
            <a:solidFill>
              <a:schemeClr val="bg1"/>
            </a:solidFill>
          </a:endParaRPr>
        </a:p>
      </dgm:t>
    </dgm:pt>
    <dgm:pt modelId="{A1277E96-A3D4-4E8E-AD00-A3EEE3DA8C35}" type="parTrans" cxnId="{5047F2EE-414C-4375-9788-1F3D914D9360}">
      <dgm:prSet/>
      <dgm:spPr/>
      <dgm:t>
        <a:bodyPr/>
        <a:lstStyle/>
        <a:p>
          <a:endParaRPr lang="cs-CZ"/>
        </a:p>
      </dgm:t>
    </dgm:pt>
    <dgm:pt modelId="{97AD8951-EFD7-481B-8342-F55E1214B48D}" type="sibTrans" cxnId="{5047F2EE-414C-4375-9788-1F3D914D9360}">
      <dgm:prSet/>
      <dgm:spPr/>
      <dgm:t>
        <a:bodyPr/>
        <a:lstStyle/>
        <a:p>
          <a:endParaRPr lang="cs-CZ"/>
        </a:p>
      </dgm:t>
    </dgm:pt>
    <dgm:pt modelId="{2A93674C-2C1A-4D2B-AA93-F89BCE54B6E4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Mountains: The Rocky </a:t>
          </a:r>
          <a:r>
            <a:rPr lang="cs-CZ" sz="2400" dirty="0" smtClean="0">
              <a:solidFill>
                <a:schemeClr val="bg1"/>
              </a:solidFill>
            </a:rPr>
            <a:t>M</a:t>
          </a:r>
          <a:r>
            <a:rPr lang="en-US" sz="2400" dirty="0" err="1" smtClean="0">
              <a:solidFill>
                <a:schemeClr val="bg1"/>
              </a:solidFill>
            </a:rPr>
            <a:t>ountains</a:t>
          </a:r>
          <a:r>
            <a:rPr lang="en-US" sz="2400" dirty="0" smtClean="0">
              <a:solidFill>
                <a:schemeClr val="bg1"/>
              </a:solidFill>
            </a:rPr>
            <a:t>, The Appalachian Mountains</a:t>
          </a:r>
          <a:endParaRPr lang="cs-CZ" sz="2400" dirty="0">
            <a:solidFill>
              <a:schemeClr val="bg1"/>
            </a:solidFill>
          </a:endParaRPr>
        </a:p>
      </dgm:t>
    </dgm:pt>
    <dgm:pt modelId="{A4418BC8-1FBC-4839-AF92-0BDF7A6338E6}" type="parTrans" cxnId="{4A117364-3B9D-4CF1-8539-0406EDFB28DF}">
      <dgm:prSet/>
      <dgm:spPr/>
      <dgm:t>
        <a:bodyPr/>
        <a:lstStyle/>
        <a:p>
          <a:endParaRPr lang="cs-CZ"/>
        </a:p>
      </dgm:t>
    </dgm:pt>
    <dgm:pt modelId="{0027FD9F-067F-4F5C-934F-5D8A1909C771}" type="sibTrans" cxnId="{4A117364-3B9D-4CF1-8539-0406EDFB28DF}">
      <dgm:prSet/>
      <dgm:spPr/>
      <dgm:t>
        <a:bodyPr/>
        <a:lstStyle/>
        <a:p>
          <a:endParaRPr lang="cs-CZ"/>
        </a:p>
      </dgm:t>
    </dgm:pt>
    <dgm:pt modelId="{85366FC5-64E0-4E59-8FE2-27838E693B36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bg1"/>
              </a:solidFill>
            </a:rPr>
            <a:t>Lake Superior, Lake Michigan, Lake Ontario, Lake Huron, Lake Erie</a:t>
          </a:r>
          <a:endParaRPr lang="cs-CZ" sz="2400" dirty="0">
            <a:solidFill>
              <a:schemeClr val="bg1"/>
            </a:solidFill>
          </a:endParaRPr>
        </a:p>
      </dgm:t>
    </dgm:pt>
    <dgm:pt modelId="{015261FD-B32B-4703-B665-93AEF128771D}" type="parTrans" cxnId="{5F5C6D0C-AADD-4A0C-BF82-346C061C96B8}">
      <dgm:prSet/>
      <dgm:spPr/>
      <dgm:t>
        <a:bodyPr/>
        <a:lstStyle/>
        <a:p>
          <a:endParaRPr lang="cs-CZ"/>
        </a:p>
      </dgm:t>
    </dgm:pt>
    <dgm:pt modelId="{08D22E47-773B-4B42-A550-053BAC70D0DC}" type="sibTrans" cxnId="{5F5C6D0C-AADD-4A0C-BF82-346C061C96B8}">
      <dgm:prSet/>
      <dgm:spPr/>
      <dgm:t>
        <a:bodyPr/>
        <a:lstStyle/>
        <a:p>
          <a:endParaRPr lang="cs-CZ"/>
        </a:p>
      </dgm:t>
    </dgm:pt>
    <dgm:pt modelId="{2100901B-602E-4380-9F22-A94DFF37A1BD}" type="pres">
      <dgm:prSet presAssocID="{39863C6A-E1B1-42AC-93C3-9A7F8FD41DA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8F8871-532A-4410-A602-4615A920F544}" type="pres">
      <dgm:prSet presAssocID="{2A93674C-2C1A-4D2B-AA93-F89BCE54B6E4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222B0F-DDD8-4C23-899A-20EC047236EF}" type="pres">
      <dgm:prSet presAssocID="{0027FD9F-067F-4F5C-934F-5D8A1909C771}" presName="spacer" presStyleCnt="0"/>
      <dgm:spPr/>
    </dgm:pt>
    <dgm:pt modelId="{A75D712E-960E-4108-A3D0-FAD7D122136A}" type="pres">
      <dgm:prSet presAssocID="{B983F98F-FF95-4E33-9C32-8CA971329E08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A3CD86-6743-4B07-B6B4-01F48C71B54C}" type="pres">
      <dgm:prSet presAssocID="{00CAFDB3-B51C-4182-A38C-543B0CCEFEE2}" presName="spacer" presStyleCnt="0"/>
      <dgm:spPr/>
    </dgm:pt>
    <dgm:pt modelId="{8C1E18B4-14A8-4CE6-ABDD-BA1BC32ABEB4}" type="pres">
      <dgm:prSet presAssocID="{2C9999FA-868D-4DA5-A218-E447E44D1E07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04AE3-9E1C-43B3-A6ED-0B0EF7FFD51F}" type="pres">
      <dgm:prSet presAssocID="{F9F0606B-6080-4EB3-B6C3-663DDE6D1D66}" presName="spacer" presStyleCnt="0"/>
      <dgm:spPr/>
    </dgm:pt>
    <dgm:pt modelId="{6F1F3202-2FFC-4EAE-8D02-28006B1E6C9C}" type="pres">
      <dgm:prSet presAssocID="{C771842B-77F1-431B-841E-E684B9097CAC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F36FA6-AD72-410A-B22B-6F2C343CBAC8}" type="pres">
      <dgm:prSet presAssocID="{312B7B94-567C-4210-9D48-F5E4E70BDDBD}" presName="spacer" presStyleCnt="0"/>
      <dgm:spPr/>
    </dgm:pt>
    <dgm:pt modelId="{0552CE35-FEE9-49BA-994A-088F1FDF5D47}" type="pres">
      <dgm:prSet presAssocID="{884ED661-3821-4B23-89C3-1C2D8FAB23BF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6BA6D9-EE0A-46FB-8A5A-C1A21616D56F}" type="pres">
      <dgm:prSet presAssocID="{884ED661-3821-4B23-89C3-1C2D8FAB23BF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47F2EE-414C-4375-9788-1F3D914D9360}" srcId="{39863C6A-E1B1-42AC-93C3-9A7F8FD41DA5}" destId="{884ED661-3821-4B23-89C3-1C2D8FAB23BF}" srcOrd="4" destOrd="0" parTransId="{A1277E96-A3D4-4E8E-AD00-A3EEE3DA8C35}" sibTransId="{97AD8951-EFD7-481B-8342-F55E1214B48D}"/>
    <dgm:cxn modelId="{36A3A820-AA95-4422-8FE4-FEE6AA2C4636}" srcId="{39863C6A-E1B1-42AC-93C3-9A7F8FD41DA5}" destId="{B983F98F-FF95-4E33-9C32-8CA971329E08}" srcOrd="1" destOrd="0" parTransId="{C2D23D78-93F0-4BFF-9A01-06EB742104D2}" sibTransId="{00CAFDB3-B51C-4182-A38C-543B0CCEFEE2}"/>
    <dgm:cxn modelId="{5F5C6D0C-AADD-4A0C-BF82-346C061C96B8}" srcId="{884ED661-3821-4B23-89C3-1C2D8FAB23BF}" destId="{85366FC5-64E0-4E59-8FE2-27838E693B36}" srcOrd="0" destOrd="0" parTransId="{015261FD-B32B-4703-B665-93AEF128771D}" sibTransId="{08D22E47-773B-4B42-A550-053BAC70D0DC}"/>
    <dgm:cxn modelId="{80FC2433-87FA-4658-83EE-3421CFC568F9}" srcId="{39863C6A-E1B1-42AC-93C3-9A7F8FD41DA5}" destId="{C771842B-77F1-431B-841E-E684B9097CAC}" srcOrd="3" destOrd="0" parTransId="{997F79DF-D41C-4AFF-9EDA-BB21544781C7}" sibTransId="{312B7B94-567C-4210-9D48-F5E4E70BDDBD}"/>
    <dgm:cxn modelId="{00D5A88A-C5B2-46C2-91DD-DF1825192AB2}" type="presOf" srcId="{85366FC5-64E0-4E59-8FE2-27838E693B36}" destId="{B26BA6D9-EE0A-46FB-8A5A-C1A21616D56F}" srcOrd="0" destOrd="0" presId="urn:microsoft.com/office/officeart/2005/8/layout/vList2"/>
    <dgm:cxn modelId="{A88F805E-01C1-45B3-A9FF-1F81C0505E27}" type="presOf" srcId="{2C9999FA-868D-4DA5-A218-E447E44D1E07}" destId="{8C1E18B4-14A8-4CE6-ABDD-BA1BC32ABEB4}" srcOrd="0" destOrd="0" presId="urn:microsoft.com/office/officeart/2005/8/layout/vList2"/>
    <dgm:cxn modelId="{FAE13EF8-B8F1-471B-8640-452141E9ED45}" type="presOf" srcId="{C771842B-77F1-431B-841E-E684B9097CAC}" destId="{6F1F3202-2FFC-4EAE-8D02-28006B1E6C9C}" srcOrd="0" destOrd="0" presId="urn:microsoft.com/office/officeart/2005/8/layout/vList2"/>
    <dgm:cxn modelId="{DC18D37D-D8C2-4D93-AF5E-E6A647ED08C0}" type="presOf" srcId="{B983F98F-FF95-4E33-9C32-8CA971329E08}" destId="{A75D712E-960E-4108-A3D0-FAD7D122136A}" srcOrd="0" destOrd="0" presId="urn:microsoft.com/office/officeart/2005/8/layout/vList2"/>
    <dgm:cxn modelId="{4A117364-3B9D-4CF1-8539-0406EDFB28DF}" srcId="{39863C6A-E1B1-42AC-93C3-9A7F8FD41DA5}" destId="{2A93674C-2C1A-4D2B-AA93-F89BCE54B6E4}" srcOrd="0" destOrd="0" parTransId="{A4418BC8-1FBC-4839-AF92-0BDF7A6338E6}" sibTransId="{0027FD9F-067F-4F5C-934F-5D8A1909C771}"/>
    <dgm:cxn modelId="{B32D9B31-382F-426A-8996-124540C57D97}" srcId="{39863C6A-E1B1-42AC-93C3-9A7F8FD41DA5}" destId="{2C9999FA-868D-4DA5-A218-E447E44D1E07}" srcOrd="2" destOrd="0" parTransId="{4739EC22-4AC5-42B6-9CF9-1008615C4494}" sibTransId="{F9F0606B-6080-4EB3-B6C3-663DDE6D1D66}"/>
    <dgm:cxn modelId="{24EA911A-71FF-4E7C-A2FE-EC9986646197}" type="presOf" srcId="{39863C6A-E1B1-42AC-93C3-9A7F8FD41DA5}" destId="{2100901B-602E-4380-9F22-A94DFF37A1BD}" srcOrd="0" destOrd="0" presId="urn:microsoft.com/office/officeart/2005/8/layout/vList2"/>
    <dgm:cxn modelId="{199DF9C5-3A31-416E-A5C1-D21A68985BF8}" type="presOf" srcId="{884ED661-3821-4B23-89C3-1C2D8FAB23BF}" destId="{0552CE35-FEE9-49BA-994A-088F1FDF5D47}" srcOrd="0" destOrd="0" presId="urn:microsoft.com/office/officeart/2005/8/layout/vList2"/>
    <dgm:cxn modelId="{52A2C085-860C-4BE2-9EB9-CB4A853624BF}" type="presOf" srcId="{2A93674C-2C1A-4D2B-AA93-F89BCE54B6E4}" destId="{CE8F8871-532A-4410-A602-4615A920F544}" srcOrd="0" destOrd="0" presId="urn:microsoft.com/office/officeart/2005/8/layout/vList2"/>
    <dgm:cxn modelId="{53DDED39-19F1-46C3-875D-88DE868067FC}" type="presParOf" srcId="{2100901B-602E-4380-9F22-A94DFF37A1BD}" destId="{CE8F8871-532A-4410-A602-4615A920F544}" srcOrd="0" destOrd="0" presId="urn:microsoft.com/office/officeart/2005/8/layout/vList2"/>
    <dgm:cxn modelId="{F82BE929-A588-4F71-9216-CD3B1FADC2A7}" type="presParOf" srcId="{2100901B-602E-4380-9F22-A94DFF37A1BD}" destId="{F6222B0F-DDD8-4C23-899A-20EC047236EF}" srcOrd="1" destOrd="0" presId="urn:microsoft.com/office/officeart/2005/8/layout/vList2"/>
    <dgm:cxn modelId="{C0389C37-49D0-45D3-AE4C-69B1619DCE03}" type="presParOf" srcId="{2100901B-602E-4380-9F22-A94DFF37A1BD}" destId="{A75D712E-960E-4108-A3D0-FAD7D122136A}" srcOrd="2" destOrd="0" presId="urn:microsoft.com/office/officeart/2005/8/layout/vList2"/>
    <dgm:cxn modelId="{E0854DD3-4921-44A8-8BC9-49CC75AE38BA}" type="presParOf" srcId="{2100901B-602E-4380-9F22-A94DFF37A1BD}" destId="{41A3CD86-6743-4B07-B6B4-01F48C71B54C}" srcOrd="3" destOrd="0" presId="urn:microsoft.com/office/officeart/2005/8/layout/vList2"/>
    <dgm:cxn modelId="{4F939BB9-70B8-4583-B7FA-778D0D4859F9}" type="presParOf" srcId="{2100901B-602E-4380-9F22-A94DFF37A1BD}" destId="{8C1E18B4-14A8-4CE6-ABDD-BA1BC32ABEB4}" srcOrd="4" destOrd="0" presId="urn:microsoft.com/office/officeart/2005/8/layout/vList2"/>
    <dgm:cxn modelId="{BBEE86B8-C383-4107-A9D1-C4E58CB89A20}" type="presParOf" srcId="{2100901B-602E-4380-9F22-A94DFF37A1BD}" destId="{07D04AE3-9E1C-43B3-A6ED-0B0EF7FFD51F}" srcOrd="5" destOrd="0" presId="urn:microsoft.com/office/officeart/2005/8/layout/vList2"/>
    <dgm:cxn modelId="{C31E37D5-FF97-40EF-A48D-25F240FDD13A}" type="presParOf" srcId="{2100901B-602E-4380-9F22-A94DFF37A1BD}" destId="{6F1F3202-2FFC-4EAE-8D02-28006B1E6C9C}" srcOrd="6" destOrd="0" presId="urn:microsoft.com/office/officeart/2005/8/layout/vList2"/>
    <dgm:cxn modelId="{165D3502-479B-4D8F-8353-E72404B69E68}" type="presParOf" srcId="{2100901B-602E-4380-9F22-A94DFF37A1BD}" destId="{02F36FA6-AD72-410A-B22B-6F2C343CBAC8}" srcOrd="7" destOrd="0" presId="urn:microsoft.com/office/officeart/2005/8/layout/vList2"/>
    <dgm:cxn modelId="{5C9C2D7F-4F01-42A9-AD8B-58EE7BD298B6}" type="presParOf" srcId="{2100901B-602E-4380-9F22-A94DFF37A1BD}" destId="{0552CE35-FEE9-49BA-994A-088F1FDF5D47}" srcOrd="8" destOrd="0" presId="urn:microsoft.com/office/officeart/2005/8/layout/vList2"/>
    <dgm:cxn modelId="{329E1066-A509-4AC9-9A5D-6A44A0C4856B}" type="presParOf" srcId="{2100901B-602E-4380-9F22-A94DFF37A1BD}" destId="{B26BA6D9-EE0A-46FB-8A5A-C1A21616D56F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F82D9A-84D6-4304-8074-52A8FB1FDD90}">
      <dsp:nvSpPr>
        <dsp:cNvPr id="0" name=""/>
        <dsp:cNvSpPr/>
      </dsp:nvSpPr>
      <dsp:spPr>
        <a:xfrm>
          <a:off x="0" y="49259"/>
          <a:ext cx="8229600" cy="7300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Capital: Washington, D.C.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35640" y="84899"/>
        <a:ext cx="8158320" cy="658800"/>
      </dsp:txXfrm>
    </dsp:sp>
    <dsp:sp modelId="{4F28F7D4-E69B-48DB-8709-60EA7F65D374}">
      <dsp:nvSpPr>
        <dsp:cNvPr id="0" name=""/>
        <dsp:cNvSpPr/>
      </dsp:nvSpPr>
      <dsp:spPr>
        <a:xfrm>
          <a:off x="0" y="891659"/>
          <a:ext cx="8229600" cy="7300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Population: 312,626,000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35640" y="927299"/>
        <a:ext cx="8158320" cy="658800"/>
      </dsp:txXfrm>
    </dsp:sp>
    <dsp:sp modelId="{C325087B-5806-4030-8C5C-5242121E2A99}">
      <dsp:nvSpPr>
        <dsp:cNvPr id="0" name=""/>
        <dsp:cNvSpPr/>
      </dsp:nvSpPr>
      <dsp:spPr>
        <a:xfrm>
          <a:off x="0" y="1734060"/>
          <a:ext cx="8229600" cy="7300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National Language: English</a:t>
          </a:r>
        </a:p>
      </dsp:txBody>
      <dsp:txXfrm>
        <a:off x="35640" y="1769700"/>
        <a:ext cx="8158320" cy="658800"/>
      </dsp:txXfrm>
    </dsp:sp>
    <dsp:sp modelId="{095AF7FF-98CB-43AE-A3EB-5804B22DAAE3}">
      <dsp:nvSpPr>
        <dsp:cNvPr id="0" name=""/>
        <dsp:cNvSpPr/>
      </dsp:nvSpPr>
      <dsp:spPr>
        <a:xfrm>
          <a:off x="0" y="2576460"/>
          <a:ext cx="8229600" cy="7300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Currency: United States Dollar</a:t>
          </a:r>
        </a:p>
      </dsp:txBody>
      <dsp:txXfrm>
        <a:off x="35640" y="2612100"/>
        <a:ext cx="8158320" cy="658800"/>
      </dsp:txXfrm>
    </dsp:sp>
    <dsp:sp modelId="{10A1FD0F-5A76-4317-83EB-A2D04D149397}">
      <dsp:nvSpPr>
        <dsp:cNvPr id="0" name=""/>
        <dsp:cNvSpPr/>
      </dsp:nvSpPr>
      <dsp:spPr>
        <a:xfrm>
          <a:off x="0" y="3418860"/>
          <a:ext cx="8229600" cy="7300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Government: Federal presidential constitutional republic</a:t>
          </a:r>
        </a:p>
      </dsp:txBody>
      <dsp:txXfrm>
        <a:off x="35640" y="3454500"/>
        <a:ext cx="8158320" cy="658800"/>
      </dsp:txXfrm>
    </dsp:sp>
    <dsp:sp modelId="{D8C36ACF-47B5-40BD-B744-BE1C4BFEB2ED}">
      <dsp:nvSpPr>
        <dsp:cNvPr id="0" name=""/>
        <dsp:cNvSpPr/>
      </dsp:nvSpPr>
      <dsp:spPr>
        <a:xfrm>
          <a:off x="0" y="4261260"/>
          <a:ext cx="8229600" cy="7300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President: Barack Obama</a:t>
          </a:r>
        </a:p>
      </dsp:txBody>
      <dsp:txXfrm>
        <a:off x="35640" y="4296900"/>
        <a:ext cx="8158320" cy="658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8F8871-532A-4410-A602-4615A920F544}">
      <dsp:nvSpPr>
        <dsp:cNvPr id="0" name=""/>
        <dsp:cNvSpPr/>
      </dsp:nvSpPr>
      <dsp:spPr>
        <a:xfrm>
          <a:off x="0" y="395"/>
          <a:ext cx="8229600" cy="82793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Mountains: The Rocky </a:t>
          </a:r>
          <a:r>
            <a:rPr lang="cs-CZ" sz="2400" kern="1200" dirty="0" smtClean="0">
              <a:solidFill>
                <a:schemeClr val="bg1"/>
              </a:solidFill>
            </a:rPr>
            <a:t>M</a:t>
          </a:r>
          <a:r>
            <a:rPr lang="en-US" sz="2400" kern="1200" dirty="0" err="1" smtClean="0">
              <a:solidFill>
                <a:schemeClr val="bg1"/>
              </a:solidFill>
            </a:rPr>
            <a:t>ountains</a:t>
          </a:r>
          <a:r>
            <a:rPr lang="en-US" sz="2400" kern="1200" dirty="0" smtClean="0">
              <a:solidFill>
                <a:schemeClr val="bg1"/>
              </a:solidFill>
            </a:rPr>
            <a:t>, The Appalachian Mountains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40416" y="40811"/>
        <a:ext cx="8148768" cy="747102"/>
      </dsp:txXfrm>
    </dsp:sp>
    <dsp:sp modelId="{A75D712E-960E-4108-A3D0-FAD7D122136A}">
      <dsp:nvSpPr>
        <dsp:cNvPr id="0" name=""/>
        <dsp:cNvSpPr/>
      </dsp:nvSpPr>
      <dsp:spPr>
        <a:xfrm>
          <a:off x="0" y="841394"/>
          <a:ext cx="8229600" cy="82793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Highest mountain: Mount McKinley (6,196m) is in Alaska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40416" y="881810"/>
        <a:ext cx="8148768" cy="747102"/>
      </dsp:txXfrm>
    </dsp:sp>
    <dsp:sp modelId="{8C1E18B4-14A8-4CE6-ABDD-BA1BC32ABEB4}">
      <dsp:nvSpPr>
        <dsp:cNvPr id="0" name=""/>
        <dsp:cNvSpPr/>
      </dsp:nvSpPr>
      <dsp:spPr>
        <a:xfrm>
          <a:off x="0" y="1682393"/>
          <a:ext cx="8229600" cy="82793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Largest cities: New York, Philadelphia, Chicago, Los Angeles etc. 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40416" y="1722809"/>
        <a:ext cx="8148768" cy="747102"/>
      </dsp:txXfrm>
    </dsp:sp>
    <dsp:sp modelId="{6F1F3202-2FFC-4EAE-8D02-28006B1E6C9C}">
      <dsp:nvSpPr>
        <dsp:cNvPr id="0" name=""/>
        <dsp:cNvSpPr/>
      </dsp:nvSpPr>
      <dsp:spPr>
        <a:xfrm>
          <a:off x="0" y="2523392"/>
          <a:ext cx="8229600" cy="82793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Rivers: The Mississippi, The Missouri, The Ohio, The Colorado, The Rio Grande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40416" y="2563808"/>
        <a:ext cx="8148768" cy="747102"/>
      </dsp:txXfrm>
    </dsp:sp>
    <dsp:sp modelId="{0552CE35-FEE9-49BA-994A-088F1FDF5D47}">
      <dsp:nvSpPr>
        <dsp:cNvPr id="0" name=""/>
        <dsp:cNvSpPr/>
      </dsp:nvSpPr>
      <dsp:spPr>
        <a:xfrm>
          <a:off x="0" y="3364391"/>
          <a:ext cx="8229600" cy="82793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bg1"/>
              </a:solidFill>
            </a:rPr>
            <a:t>Lakes: The Great Lakes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40416" y="3404807"/>
        <a:ext cx="8148768" cy="747102"/>
      </dsp:txXfrm>
    </dsp:sp>
    <dsp:sp modelId="{B26BA6D9-EE0A-46FB-8A5A-C1A21616D56F}">
      <dsp:nvSpPr>
        <dsp:cNvPr id="0" name=""/>
        <dsp:cNvSpPr/>
      </dsp:nvSpPr>
      <dsp:spPr>
        <a:xfrm>
          <a:off x="0" y="4192326"/>
          <a:ext cx="8229600" cy="516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400" kern="1200" dirty="0" smtClean="0">
              <a:solidFill>
                <a:schemeClr val="bg1"/>
              </a:solidFill>
            </a:rPr>
            <a:t>Lake Superior, Lake Michigan, Lake Ontario, Lake Huron, Lake Erie</a:t>
          </a:r>
          <a:endParaRPr lang="cs-CZ" sz="2400" kern="1200" dirty="0">
            <a:solidFill>
              <a:schemeClr val="bg1"/>
            </a:solidFill>
          </a:endParaRPr>
        </a:p>
      </dsp:txBody>
      <dsp:txXfrm>
        <a:off x="0" y="4192326"/>
        <a:ext cx="8229600" cy="5164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2BE51-B99B-4920-89DB-4A4A24CD7A1A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628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5" Type="http://schemas.openxmlformats.org/officeDocument/2006/relationships/image" Target="../media/image2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Relationship Id="rId1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320479"/>
          </a:xfrm>
        </p:spPr>
        <p:txBody>
          <a:bodyPr>
            <a:normAutofit/>
          </a:bodyPr>
          <a:lstStyle/>
          <a:p>
            <a:pPr algn="l"/>
            <a:r>
              <a:rPr lang="cs-CZ" sz="2400" b="0" dirty="0" smtClean="0">
                <a:solidFill>
                  <a:schemeClr val="bg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 smtClean="0">
                <a:solidFill>
                  <a:schemeClr val="bg1"/>
                </a:solidFill>
                <a:effectLst/>
              </a:rPr>
              <a:t>Jazyk a jazyková komunikace, Anglický jazyk, </a:t>
            </a:r>
            <a:r>
              <a:rPr lang="cs-CZ" sz="2400" b="0" dirty="0">
                <a:solidFill>
                  <a:schemeClr val="bg1"/>
                </a:solidFill>
                <a:effectLst/>
              </a:rPr>
              <a:t> 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>THE USA</a:t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 smtClean="0">
                <a:solidFill>
                  <a:schemeClr val="bg1"/>
                </a:solidFill>
                <a:effectLst/>
              </a:rPr>
              <a:t>Autor: Michaela Galbavá, DiS.</a:t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 smtClean="0">
                <a:solidFill>
                  <a:schemeClr val="bg1"/>
                </a:solidFill>
                <a:effectLst/>
              </a:rPr>
              <a:t>Název materiálu: </a:t>
            </a:r>
            <a:r>
              <a:rPr lang="cs-CZ" sz="2400" dirty="0" smtClean="0">
                <a:solidFill>
                  <a:schemeClr val="bg1"/>
                </a:solidFill>
                <a:effectLst/>
              </a:rPr>
              <a:t>VY_22_INOVACE_27/I.SADA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>
                <a:solidFill>
                  <a:schemeClr val="bg1"/>
                </a:solidFill>
                <a:effectLst/>
              </a:rPr>
              <a:t/>
            </a:r>
            <a:br>
              <a:rPr lang="cs-CZ" sz="2400" b="0" dirty="0">
                <a:solidFill>
                  <a:schemeClr val="bg1"/>
                </a:solidFill>
                <a:effectLst/>
              </a:rPr>
            </a:br>
            <a:r>
              <a:rPr lang="cs-CZ" sz="2400" dirty="0" smtClean="0">
                <a:solidFill>
                  <a:schemeClr val="bg1"/>
                </a:solidFill>
                <a:effectLst/>
              </a:rPr>
              <a:t>Anotace: 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>Prezentace je určena pro žáky II.stupně ZŠ, slouží k výkladu a opakování učiva </a:t>
            </a:r>
            <a:r>
              <a:rPr lang="cs-CZ" sz="2400" b="0" dirty="0" err="1" smtClean="0">
                <a:solidFill>
                  <a:schemeClr val="bg1"/>
                </a:solidFill>
                <a:effectLst/>
              </a:rPr>
              <a:t>the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2400" b="0" smtClean="0">
                <a:solidFill>
                  <a:schemeClr val="bg1"/>
                </a:solidFill>
                <a:effectLst/>
              </a:rPr>
              <a:t>usa</a:t>
            </a:r>
            <a:r>
              <a:rPr lang="cs-CZ" sz="2400" b="0" dirty="0" smtClean="0">
                <a:solidFill>
                  <a:schemeClr val="bg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bg1"/>
                </a:solidFill>
                <a:effectLst/>
              </a:rPr>
            </a:br>
            <a:r>
              <a:rPr lang="cs-CZ" sz="2400" b="0" dirty="0" smtClean="0">
                <a:solidFill>
                  <a:schemeClr val="bg1"/>
                </a:solidFill>
                <a:effectLst/>
              </a:rPr>
              <a:t>Období: září – prosinec 2011</a:t>
            </a:r>
            <a:endParaRPr lang="cs-CZ" sz="2400" b="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The United States of America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třída 5A\AppData\Local\Microsoft\Windows\Temporary Internet Files\Content.IE5\ONCBMYT5\MP9004008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7920880" cy="450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912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The United States of America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064896" cy="4896584"/>
          </a:xfrm>
        </p:spPr>
        <p:txBody>
          <a:bodyPr/>
          <a:lstStyle/>
          <a:p>
            <a:r>
              <a:rPr lang="cs-CZ" sz="2400" dirty="0" smtClean="0">
                <a:solidFill>
                  <a:schemeClr val="bg1"/>
                </a:solidFill>
              </a:rPr>
              <a:t>Is federal constitutional </a:t>
            </a:r>
            <a:r>
              <a:rPr lang="en-US" sz="2400" dirty="0" smtClean="0">
                <a:solidFill>
                  <a:schemeClr val="bg1"/>
                </a:solidFill>
              </a:rPr>
              <a:t>republic 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It is made up by fifty states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The country is mostly in central North America (Hawaii is in the mid-Pacific, Alaska is in the northwest of the continent)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The USA borders with: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The Atlantic Ocean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The Pacific Ocean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Canada in the north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Mexico in the south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031" name="Picture 7" descr="C:\Users\třída 5A\AppData\Local\Microsoft\Windows\Temporary Internet Files\Content.IE5\D255VUM6\MC900349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20910">
            <a:off x="4274823" y="3157444"/>
            <a:ext cx="4253436" cy="3302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25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92088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BASIC FACTS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736975"/>
              </p:ext>
            </p:extLst>
          </p:nvPr>
        </p:nvGraphicFramePr>
        <p:xfrm>
          <a:off x="457200" y="1268760"/>
          <a:ext cx="8229600" cy="504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třída 5A\AppData\Local\Microsoft\Windows\Temporary Internet Files\Content.IE5\ONCBMYT5\MC9004400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01208"/>
            <a:ext cx="988821" cy="13994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1" name="Picture 3" descr="C:\Users\třída 5A\AppData\Local\Microsoft\Windows\Temporary Internet Files\Content.IE5\D255VUM6\MC90044216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463" y="3861048"/>
            <a:ext cx="645229" cy="64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383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BASIC FACTS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0952665"/>
              </p:ext>
            </p:extLst>
          </p:nvPr>
        </p:nvGraphicFramePr>
        <p:xfrm>
          <a:off x="457200" y="1600200"/>
          <a:ext cx="8229600" cy="4709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6876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Users\třída 5A\AppData\Local\Microsoft\Windows\Temporary Internet Files\Content.IE5\D255VUM6\MC9000561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6752">
            <a:off x="6921068" y="367446"/>
            <a:ext cx="2026035" cy="199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PEOPLE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There are many nationalities mixed together.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The States are sometimes called</a:t>
            </a:r>
          </a:p>
          <a:p>
            <a:pPr marL="137160" indent="0">
              <a:buNone/>
            </a:pPr>
            <a:r>
              <a:rPr lang="en-US" sz="2400" dirty="0" smtClean="0">
                <a:solidFill>
                  <a:schemeClr val="bg1"/>
                </a:solidFill>
              </a:rPr>
              <a:t>		</a:t>
            </a:r>
            <a:r>
              <a:rPr lang="en-US" sz="2400" dirty="0" smtClean="0">
                <a:solidFill>
                  <a:schemeClr val="bg1"/>
                </a:solidFill>
                <a:latin typeface="Trebuchet MS"/>
              </a:rPr>
              <a:t>“</a:t>
            </a:r>
            <a:r>
              <a:rPr lang="en-US" sz="2400" dirty="0" smtClean="0">
                <a:solidFill>
                  <a:schemeClr val="bg1"/>
                </a:solidFill>
              </a:rPr>
              <a:t>Melting pot</a:t>
            </a:r>
            <a:r>
              <a:rPr lang="en-US" sz="2400" dirty="0" smtClean="0">
                <a:solidFill>
                  <a:schemeClr val="bg1"/>
                </a:solidFill>
                <a:latin typeface="Trebuchet MS"/>
              </a:rPr>
              <a:t>“</a:t>
            </a:r>
            <a:r>
              <a:rPr lang="en-US" sz="2400" dirty="0" smtClean="0">
                <a:solidFill>
                  <a:schemeClr val="bg1"/>
                </a:solidFill>
              </a:rPr>
              <a:t> or </a:t>
            </a:r>
            <a:r>
              <a:rPr lang="en-US" sz="2400" dirty="0" smtClean="0">
                <a:solidFill>
                  <a:schemeClr val="bg1"/>
                </a:solidFill>
                <a:latin typeface="Trebuchet MS"/>
              </a:rPr>
              <a:t>“</a:t>
            </a:r>
            <a:r>
              <a:rPr lang="en-US" sz="2400" dirty="0" smtClean="0">
                <a:solidFill>
                  <a:schemeClr val="bg1"/>
                </a:solidFill>
              </a:rPr>
              <a:t>Salad bowl</a:t>
            </a:r>
            <a:r>
              <a:rPr lang="en-US" sz="2400" dirty="0" smtClean="0">
                <a:solidFill>
                  <a:schemeClr val="bg1"/>
                </a:solidFill>
                <a:latin typeface="Trebuchet MS"/>
              </a:rPr>
              <a:t>”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Religion and freedom of religion is really important.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Most religious people are protestant, catholics, atheist, Jews, other religions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Official language is English but because of the large numbers of immigrants – many different languages are spoken there. </a:t>
            </a:r>
          </a:p>
          <a:p>
            <a:r>
              <a:rPr lang="en-US" sz="2400" dirty="0" smtClean="0">
                <a:solidFill>
                  <a:schemeClr val="bg1"/>
                </a:solidFill>
              </a:rPr>
              <a:t>In states with a high percentage of Hispanics – people speak Spanish</a:t>
            </a:r>
          </a:p>
          <a:p>
            <a:endParaRPr lang="en-US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988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3" name="Picture 17" descr="C:\Users\třída 5A\AppData\Local\Microsoft\Windows\Temporary Internet Files\Content.IE5\ONCBMYT5\MP9004015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189" y="286755"/>
            <a:ext cx="1621182" cy="20269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třída 5A\AppData\Local\Microsoft\Windows\Temporary Internet Files\Content.IE5\IO8TK3KV\MP9004064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4683">
            <a:off x="4460526" y="4666601"/>
            <a:ext cx="1308400" cy="19616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třída 5A\AppData\Local\Microsoft\Windows\Temporary Internet Files\Content.IE5\67U3ZZ6V\MP9004020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07607">
            <a:off x="334243" y="904767"/>
            <a:ext cx="2413763" cy="1608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třída 5A\AppData\Local\Microsoft\Windows\Temporary Internet Files\Content.IE5\67U3ZZ6V\MP9004064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20214">
            <a:off x="6870756" y="3432656"/>
            <a:ext cx="1772940" cy="22441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třída 5A\AppData\Local\Microsoft\Windows\Temporary Internet Files\Content.IE5\IO8TK3KV\MP9003901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4935">
            <a:off x="4811776" y="1553443"/>
            <a:ext cx="2131637" cy="15205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třída 5A\AppData\Local\Microsoft\Windows\Temporary Internet Files\Content.IE5\IO8TK3KV\MP9004010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805174"/>
            <a:ext cx="2886824" cy="19237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Images of the USA</a:t>
            </a:r>
            <a:br>
              <a:rPr lang="en-US" sz="3200" dirty="0" smtClean="0">
                <a:solidFill>
                  <a:schemeClr val="bg1"/>
                </a:solidFill>
              </a:rPr>
            </a:b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třída 5A\AppData\Local\Microsoft\Windows\Temporary Internet Files\Content.IE5\67U3ZZ6V\MP900446427[1].jpg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2091">
            <a:off x="6488463" y="1438973"/>
            <a:ext cx="1475504" cy="21384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třída 5A\AppData\Local\Microsoft\Windows\Temporary Internet Files\Content.IE5\IO8TK3KV\MP90040075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87490">
            <a:off x="700538" y="2947347"/>
            <a:ext cx="1574342" cy="23603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třída 5A\AppData\Local\Microsoft\Windows\Temporary Internet Files\Content.IE5\ONCBMYT5\MP90040055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612" y="4974614"/>
            <a:ext cx="2815154" cy="18760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třída 5A\AppData\Local\Microsoft\Windows\Temporary Internet Files\Content.IE5\67U3ZZ6V\MP90042224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709" y="1580236"/>
            <a:ext cx="1278512" cy="19168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třída 5A\AppData\Local\Microsoft\Windows\Temporary Internet Files\Content.IE5\67U3ZZ6V\MC90044022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30828">
            <a:off x="4979337" y="3138962"/>
            <a:ext cx="1206500" cy="18510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třída 5A\AppData\Local\Microsoft\Windows\Temporary Internet Files\Content.IE5\IO8TK3KV\MP90042426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2148">
            <a:off x="2392042" y="4990068"/>
            <a:ext cx="2042267" cy="13370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třída 5A\AppData\Local\Microsoft\Windows\Temporary Internet Files\Content.IE5\IO8TK3KV\MC90023348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269" y="1110842"/>
            <a:ext cx="2572693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třída 5A\AppData\Local\Microsoft\Windows\Temporary Internet Files\Content.IE5\D255VUM6\MP90040751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06" y="5331813"/>
            <a:ext cx="1950720" cy="12999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52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HISTORY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Vikings were probably the first people there (but no permanent settlements)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Until the 15</a:t>
            </a:r>
            <a:r>
              <a:rPr lang="en-US" sz="2400" baseline="30000" dirty="0" smtClean="0">
                <a:solidFill>
                  <a:schemeClr val="bg1"/>
                </a:solidFill>
              </a:rPr>
              <a:t>th</a:t>
            </a:r>
            <a:r>
              <a:rPr lang="en-US" sz="2400" dirty="0" smtClean="0">
                <a:solidFill>
                  <a:schemeClr val="bg1"/>
                </a:solidFill>
              </a:rPr>
              <a:t> century the only inhabitants were the Indians.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America is called after Amerigo Vespucci – Italian explorer, who made many voyages to South America.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America was discovered in 1492 by Christopher Colombus (his name was given to the federal district – District of Columbia know</a:t>
            </a:r>
            <a:r>
              <a:rPr lang="cs-CZ" sz="2400" dirty="0" smtClean="0">
                <a:solidFill>
                  <a:schemeClr val="bg1"/>
                </a:solidFill>
              </a:rPr>
              <a:t>n</a:t>
            </a:r>
            <a:r>
              <a:rPr lang="en-US" sz="2400" dirty="0" smtClean="0">
                <a:solidFill>
                  <a:schemeClr val="bg1"/>
                </a:solidFill>
              </a:rPr>
              <a:t> as D.C.)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1620 the Pilgrim‘s came from Great Britain, they founded the colony Plymouth in Massachusetts. In October 1621 they celebrated the first Thanksgiving Day</a:t>
            </a:r>
          </a:p>
        </p:txBody>
      </p:sp>
      <p:pic>
        <p:nvPicPr>
          <p:cNvPr id="7170" name="Picture 2" descr="C:\Users\třída 5A\AppData\Local\Microsoft\Windows\Temporary Internet Files\Content.IE5\ONCBMYT5\MC900411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18585">
            <a:off x="150228" y="93947"/>
            <a:ext cx="1628321" cy="141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720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HISTORY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1773 – Boston Tea Party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1776 – the Declaration of Independence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1788 – George Washington became the first American President, also a new Constitution was adopted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1861-1865  - Civil War – war between the North and the South (the war was about the economical and political differences and also about the slavery). The North was winner and slavery was abolished.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1866 – Ku Klux Klan was founded as a secret organization of terror against the newly-freed slaves.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1960s Martin Luther King helped to establish a movement for human rights.  (Black people were segregated up 1960s)</a:t>
            </a:r>
          </a:p>
        </p:txBody>
      </p:sp>
      <p:pic>
        <p:nvPicPr>
          <p:cNvPr id="6146" name="Picture 2" descr="C:\Users\třída 5A\AppData\Local\Microsoft\Windows\Temporary Internet Files\Content.IE5\IO8TK3KV\MP9004008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68160">
            <a:off x="6478675" y="792096"/>
            <a:ext cx="2058418" cy="13717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61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HISTORY – 20</a:t>
            </a:r>
            <a:r>
              <a:rPr lang="en-US" sz="3200" baseline="30000" dirty="0" smtClean="0">
                <a:solidFill>
                  <a:schemeClr val="bg1"/>
                </a:solidFill>
              </a:rPr>
              <a:t>th</a:t>
            </a:r>
            <a:r>
              <a:rPr lang="en-US" sz="3200" dirty="0" smtClean="0">
                <a:solidFill>
                  <a:schemeClr val="bg1"/>
                </a:solidFill>
              </a:rPr>
              <a:t> century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Throughout the 20</a:t>
            </a:r>
            <a:r>
              <a:rPr lang="en-US" sz="2400" baseline="30000" dirty="0" smtClean="0">
                <a:solidFill>
                  <a:schemeClr val="bg1"/>
                </a:solidFill>
              </a:rPr>
              <a:t>th</a:t>
            </a:r>
            <a:r>
              <a:rPr lang="en-US" sz="2400" dirty="0" smtClean="0">
                <a:solidFill>
                  <a:schemeClr val="bg1"/>
                </a:solidFill>
              </a:rPr>
              <a:t> century the US grew as a world power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1917 – USA entered the World War I.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1941 – Japanese attacked Pearl Harbour in the Hawaii, USA entered the World War II.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1945 – US forces dropped the atomic bomb on Hiroshima and Nagasaki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1963 – John Fitzgerald Kennedy was assassinated in Dallas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1969 – Astronaut Neil Armstrong</a:t>
            </a:r>
          </a:p>
          <a:p>
            <a:pPr marL="137160" indent="0" algn="just">
              <a:buNone/>
            </a:pP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smtClean="0">
                <a:solidFill>
                  <a:schemeClr val="bg1"/>
                </a:solidFill>
              </a:rPr>
              <a:t>     landed on the Moon</a:t>
            </a:r>
          </a:p>
        </p:txBody>
      </p:sp>
      <p:pic>
        <p:nvPicPr>
          <p:cNvPr id="5122" name="Picture 2" descr="C:\Users\třída 5A\AppData\Local\Microsoft\Windows\Temporary Internet Files\Content.IE5\ONCBMYT5\MP900289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817" y="5055212"/>
            <a:ext cx="1944216" cy="151648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317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třída 5A\AppData\Local\Microsoft\Windows\Temporary Internet Files\Content.IE5\67U3ZZ6V\MP9001852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87416"/>
            <a:ext cx="2934072" cy="19560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11</a:t>
            </a:r>
            <a:r>
              <a:rPr lang="en-US" sz="3200" baseline="30000" dirty="0" smtClean="0">
                <a:solidFill>
                  <a:schemeClr val="bg1"/>
                </a:solidFill>
              </a:rPr>
              <a:t>th</a:t>
            </a:r>
            <a:r>
              <a:rPr lang="en-US" sz="3200" dirty="0" smtClean="0">
                <a:solidFill>
                  <a:schemeClr val="bg1"/>
                </a:solidFill>
              </a:rPr>
              <a:t> September 2001</a:t>
            </a:r>
            <a:br>
              <a:rPr lang="en-US" sz="3200" dirty="0" smtClean="0">
                <a:solidFill>
                  <a:schemeClr val="bg1"/>
                </a:solidFill>
              </a:rPr>
            </a:br>
            <a:r>
              <a:rPr lang="en-US" sz="3200" dirty="0" smtClean="0">
                <a:solidFill>
                  <a:schemeClr val="bg1"/>
                </a:solidFill>
              </a:rPr>
              <a:t>and other dates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On September 11, 2001 – Al-Qaeda terrorists struck the World Trade center in New York and Pentagon near Washington, D.C. 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George Bush and his administration launched the global War  on Terror (invading Afghanistan, removing Taliban government and al-Qaeda training camps)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2005 – Hurricane Katrina destroyed New Orleans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2008 – the first African American</a:t>
            </a:r>
          </a:p>
          <a:p>
            <a:pPr marL="585216" lvl="1" indent="0" algn="just">
              <a:buNone/>
            </a:pPr>
            <a:r>
              <a:rPr lang="en-US" dirty="0" smtClean="0">
                <a:solidFill>
                  <a:schemeClr val="bg1"/>
                </a:solidFill>
              </a:rPr>
              <a:t>President was elected.</a:t>
            </a:r>
          </a:p>
          <a:p>
            <a:pPr marL="585216" lvl="1" indent="0" algn="just">
              <a:buNone/>
            </a:pPr>
            <a:r>
              <a:rPr lang="en-US" dirty="0" smtClean="0">
                <a:solidFill>
                  <a:schemeClr val="bg1"/>
                </a:solidFill>
              </a:rPr>
              <a:t>BARACK OBAMA</a:t>
            </a:r>
          </a:p>
        </p:txBody>
      </p:sp>
    </p:spTree>
    <p:extLst>
      <p:ext uri="{BB962C8B-B14F-4D97-AF65-F5344CB8AC3E}">
        <p14:creationId xmlns:p14="http://schemas.microsoft.com/office/powerpoint/2010/main" val="2943173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Washington, D.C.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10944" cy="4709160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Is the capital of the US and the seat of the federal government.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Washington is not a state, it is a federal district under the direct jurisdiction of the Congress.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Congress meets in the Capitol.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President works and lives nearby in the White House</a:t>
            </a:r>
          </a:p>
        </p:txBody>
      </p:sp>
      <p:pic>
        <p:nvPicPr>
          <p:cNvPr id="10242" name="Picture 2" descr="C:\Users\třída 5A\AppData\Local\Microsoft\Windows\Temporary Internet Files\Content.IE5\67U3ZZ6V\MP9001824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946" y="1700808"/>
            <a:ext cx="2880320" cy="43097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55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SYMBOLS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84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National flag –  </a:t>
            </a:r>
            <a:r>
              <a:rPr lang="en-US" sz="2400" dirty="0" smtClean="0">
                <a:solidFill>
                  <a:schemeClr val="bg1"/>
                </a:solidFill>
                <a:latin typeface="Trebuchet MS"/>
              </a:rPr>
              <a:t>“</a:t>
            </a:r>
            <a:r>
              <a:rPr lang="en-US" sz="2400" dirty="0" smtClean="0">
                <a:solidFill>
                  <a:schemeClr val="bg1"/>
                </a:solidFill>
              </a:rPr>
              <a:t>Stars and stripes</a:t>
            </a:r>
            <a:r>
              <a:rPr lang="en-US" sz="2400" dirty="0" smtClean="0">
                <a:solidFill>
                  <a:schemeClr val="bg1"/>
                </a:solidFill>
                <a:latin typeface="Trebuchet MS"/>
              </a:rPr>
              <a:t>“ (50 stars symbolizing 50 states, 13 stripes symbolizing the original 13 colonies)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  <a:latin typeface="Trebuchet MS"/>
              </a:rPr>
              <a:t>The National anthem  - “The Star-Spangled Banner</a:t>
            </a:r>
            <a:r>
              <a:rPr lang="en-US" sz="2400" dirty="0">
                <a:solidFill>
                  <a:schemeClr val="bg1"/>
                </a:solidFill>
                <a:latin typeface="Trebuchet MS"/>
              </a:rPr>
              <a:t> “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9218" name="Picture 2" descr="C:\Users\třída 5A\AppData\Local\Microsoft\Windows\Temporary Internet Files\Content.IE5\IO8TK3KV\MP9004009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11658" y="1909022"/>
            <a:ext cx="2504661" cy="52565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52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ECONOMY </a:t>
            </a:r>
            <a:r>
              <a:rPr lang="en-US" sz="3200" dirty="0" smtClean="0">
                <a:solidFill>
                  <a:schemeClr val="bg1"/>
                </a:solidFill>
              </a:rPr>
              <a:t>AN</a:t>
            </a:r>
            <a:r>
              <a:rPr lang="cs-CZ" sz="3200" dirty="0" smtClean="0">
                <a:solidFill>
                  <a:schemeClr val="bg1"/>
                </a:solidFill>
              </a:rPr>
              <a:t>D</a:t>
            </a:r>
            <a:r>
              <a:rPr lang="en-US" sz="3200" dirty="0" smtClean="0">
                <a:solidFill>
                  <a:schemeClr val="bg1"/>
                </a:solidFill>
              </a:rPr>
              <a:t> </a:t>
            </a:r>
            <a:r>
              <a:rPr lang="en-US" sz="3200" dirty="0" smtClean="0">
                <a:solidFill>
                  <a:schemeClr val="bg1"/>
                </a:solidFill>
              </a:rPr>
              <a:t>AGRICULTURE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US has one of the strongest economies in the world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en-US" sz="2400" dirty="0" smtClean="0">
              <a:solidFill>
                <a:schemeClr val="bg1"/>
              </a:solidFill>
            </a:endParaRP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American dollar is used for trade in countries across the globe.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US is a leading country in agriculture, in the chemical, machinery, industries and cars, in raw materials and in minerals.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fastest growing industries are aeronautics, space technology and computers (Silicon Valley)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US produces the majority of the world</a:t>
            </a:r>
            <a:r>
              <a:rPr lang="en-US" sz="2400" dirty="0" smtClean="0">
                <a:solidFill>
                  <a:schemeClr val="bg1"/>
                </a:solidFill>
                <a:latin typeface="Trebuchet MS"/>
              </a:rPr>
              <a:t>‘s corn, soybeans, tomatoes, oranges, apples and tobacco.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  <a:latin typeface="Trebuchet MS"/>
              </a:rPr>
              <a:t>In the Hawaii there are famous sugar cane and pineapple plantations.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855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třída 5A\AppData\Local\Microsoft\Windows\Temporary Internet Files\Content.IE5\ONCBMYT5\MC9004380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7687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GEOGRAPHY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688632"/>
          </a:xfrm>
        </p:spPr>
        <p:txBody>
          <a:bodyPr>
            <a:noAutofit/>
          </a:bodyPr>
          <a:lstStyle/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climate is mild but:</a:t>
            </a:r>
          </a:p>
          <a:p>
            <a:pPr lvl="1" algn="just"/>
            <a:r>
              <a:rPr lang="en-US" dirty="0" smtClean="0">
                <a:solidFill>
                  <a:schemeClr val="bg1"/>
                </a:solidFill>
              </a:rPr>
              <a:t>The southern part of the US lies in the subtropical zone</a:t>
            </a:r>
          </a:p>
          <a:p>
            <a:pPr lvl="1" algn="just"/>
            <a:r>
              <a:rPr lang="en-US" dirty="0" smtClean="0">
                <a:solidFill>
                  <a:schemeClr val="bg1"/>
                </a:solidFill>
              </a:rPr>
              <a:t>The Hawaii, the Gulf of Mexico and Florida are in the Tropical zone</a:t>
            </a:r>
          </a:p>
          <a:p>
            <a:pPr lvl="1" algn="just"/>
            <a:r>
              <a:rPr lang="en-US" dirty="0" smtClean="0">
                <a:solidFill>
                  <a:schemeClr val="bg1"/>
                </a:solidFill>
              </a:rPr>
              <a:t>Alaska is naturally the coldest area, it lies in he arctic zone</a:t>
            </a:r>
          </a:p>
          <a:p>
            <a:pPr algn="just"/>
            <a:r>
              <a:rPr lang="en-US" sz="2400" dirty="0" smtClean="0">
                <a:solidFill>
                  <a:schemeClr val="bg1"/>
                </a:solidFill>
              </a:rPr>
              <a:t>The USA has a varied landscape:</a:t>
            </a:r>
          </a:p>
          <a:p>
            <a:pPr lvl="1" algn="just"/>
            <a:r>
              <a:rPr lang="en-US" dirty="0" smtClean="0">
                <a:solidFill>
                  <a:schemeClr val="bg1"/>
                </a:solidFill>
              </a:rPr>
              <a:t>Mountains – the Cordilleras, The Sierra Nevada, The Rocky Mountains, Great Canyon, the Appalachian Mountains </a:t>
            </a:r>
          </a:p>
          <a:p>
            <a:pPr lvl="1" algn="just"/>
            <a:r>
              <a:rPr lang="en-US" dirty="0" smtClean="0">
                <a:solidFill>
                  <a:schemeClr val="bg1"/>
                </a:solidFill>
              </a:rPr>
              <a:t>Lowlands – the Mississippi lowland</a:t>
            </a:r>
          </a:p>
          <a:p>
            <a:pPr lvl="1" algn="just"/>
            <a:r>
              <a:rPr lang="en-US" dirty="0" smtClean="0">
                <a:solidFill>
                  <a:schemeClr val="bg1"/>
                </a:solidFill>
              </a:rPr>
              <a:t>Big rivers – the Mississippi (the father of water), St. Lawrence</a:t>
            </a:r>
          </a:p>
          <a:p>
            <a:pPr lvl="1" algn="just"/>
            <a:r>
              <a:rPr lang="en-US" dirty="0" smtClean="0">
                <a:solidFill>
                  <a:schemeClr val="bg1"/>
                </a:solidFill>
              </a:rPr>
              <a:t>Deserts – the Death Valley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98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1" name="Picture 7" descr="C:\Users\třída 5A\AppData\Local\Microsoft\Windows\Temporary Internet Files\Content.IE5\IO8TK3KV\MP900431667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40968"/>
            <a:ext cx="1797325" cy="179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Users\třída 5A\AppData\Local\Microsoft\Windows\Temporary Internet Files\Content.IE5\IO8TK3KV\MP9004280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10203">
            <a:off x="5391857" y="1863188"/>
            <a:ext cx="2036054" cy="137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třída 5A\AppData\Local\Microsoft\Windows\Temporary Internet Files\Content.IE5\D255VUM6\MP90017869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86727">
            <a:off x="4210272" y="4252475"/>
            <a:ext cx="2412537" cy="161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NATURE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5122912" cy="5184616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The US has its own natural beauty.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There are many national parks: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Death Valley Desert – hottest and driest place in the USA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Sequoia – well known because of Sequoia trees 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Everglades in Florida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Yellowstone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Grand Canyon</a:t>
            </a:r>
          </a:p>
          <a:p>
            <a:pPr lvl="1"/>
            <a:r>
              <a:rPr lang="en-US" dirty="0" smtClean="0">
                <a:solidFill>
                  <a:schemeClr val="bg1"/>
                </a:solidFill>
              </a:rPr>
              <a:t>Yosemite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266" name="Picture 2" descr="C:\Users\třída 5A\AppData\Local\Microsoft\Windows\Temporary Internet Files\Content.IE5\D255VUM6\MP90020097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80792">
            <a:off x="6200618" y="5039441"/>
            <a:ext cx="2188221" cy="14478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třída 5A\AppData\Local\Microsoft\Windows\Temporary Internet Files\Content.IE5\IO8TK3KV\MP9004064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92696"/>
            <a:ext cx="1850250" cy="1480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třída 5A\AppData\Local\Microsoft\Windows\Temporary Internet Files\Content.IE5\67U3ZZ6V\MP9004011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803" y="1564402"/>
            <a:ext cx="1363341" cy="223948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107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9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4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9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4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9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REVIEW: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288" cy="4968592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Do you know the name of the American flag?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What is the capital?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Where is the highest peak of the US?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How many </a:t>
            </a:r>
            <a:r>
              <a:rPr lang="cs-CZ" sz="2600" dirty="0" err="1" smtClean="0">
                <a:solidFill>
                  <a:schemeClr val="bg1"/>
                </a:solidFill>
              </a:rPr>
              <a:t>states</a:t>
            </a:r>
            <a:r>
              <a:rPr lang="cs-CZ" sz="2600" dirty="0" smtClean="0">
                <a:solidFill>
                  <a:schemeClr val="bg1"/>
                </a:solidFill>
              </a:rPr>
              <a:t> are in the USA?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Who is the president of the US? Where does he live?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What happened in September 11,2001?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When was America discovered?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Who were the first inhabitants?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Which languages are spoken in the USA?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Have you ever been to the US?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Would you like to go there?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Do you like </a:t>
            </a:r>
            <a:r>
              <a:rPr lang="cs-CZ" sz="2600" dirty="0" err="1" smtClean="0">
                <a:solidFill>
                  <a:schemeClr val="bg1"/>
                </a:solidFill>
              </a:rPr>
              <a:t>the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smtClean="0">
                <a:solidFill>
                  <a:schemeClr val="bg1"/>
                </a:solidFill>
              </a:rPr>
              <a:t>American</a:t>
            </a:r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way of living?</a:t>
            </a:r>
          </a:p>
          <a:p>
            <a:pPr algn="just"/>
            <a:r>
              <a:rPr lang="cs-CZ" sz="2600" dirty="0" smtClean="0">
                <a:solidFill>
                  <a:schemeClr val="bg1"/>
                </a:solidFill>
              </a:rPr>
              <a:t>What are the symbols of the USA?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3379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200" dirty="0" err="1" smtClean="0">
                <a:solidFill>
                  <a:schemeClr val="bg1"/>
                </a:solidFill>
                <a:effectLst/>
              </a:rPr>
              <a:t>Pou</a:t>
            </a:r>
            <a:r>
              <a:rPr lang="cs-CZ" sz="3200" dirty="0" smtClean="0">
                <a:solidFill>
                  <a:schemeClr val="bg1"/>
                </a:solidFill>
                <a:effectLst/>
              </a:rPr>
              <a:t>žité zdroje:</a:t>
            </a:r>
            <a:endParaRPr lang="cs-CZ" sz="3200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60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Veškeré obrázky prezentace použity z galerie Office.microsoft.com, citováno dne 19.11.2011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5641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283</TotalTime>
  <Words>982</Words>
  <Application>Microsoft Office PowerPoint</Application>
  <PresentationFormat>Předvádění na obrazovce (4:3)</PresentationFormat>
  <Paragraphs>113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Vrchol</vt:lpstr>
      <vt:lpstr>Název školy: ZŠ Varnsdorf, Edisonova 2821, okres Děčín, příspěvková organizace Jazyk a jazyková komunikace, Anglický jazyk,  THE USA Autor: Michaela Galbavá, DiS. Název materiálu: VY_22_INOVACE_27/I.SADA  Anotace: Prezentace je určena pro žáky II.stupně ZŠ, slouží k výkladu a opakování učiva the usa Období: září – prosinec 2011</vt:lpstr>
      <vt:lpstr>The United States of America</vt:lpstr>
      <vt:lpstr>The United States of America</vt:lpstr>
      <vt:lpstr>BASIC FACTS</vt:lpstr>
      <vt:lpstr>BASIC FACTS</vt:lpstr>
      <vt:lpstr>PEOPLE</vt:lpstr>
      <vt:lpstr>Images of the USA </vt:lpstr>
      <vt:lpstr>HISTORY</vt:lpstr>
      <vt:lpstr>HISTORY</vt:lpstr>
      <vt:lpstr>HISTORY – 20th century</vt:lpstr>
      <vt:lpstr>11th September 2001 and other dates</vt:lpstr>
      <vt:lpstr>Washington, D.C.</vt:lpstr>
      <vt:lpstr>SYMBOLS </vt:lpstr>
      <vt:lpstr>ECONOMY AND AGRICULTURE</vt:lpstr>
      <vt:lpstr>GEOGRAPHY</vt:lpstr>
      <vt:lpstr>NATURE</vt:lpstr>
      <vt:lpstr>REVIEW:</vt:lpstr>
      <vt:lpstr>Použité zdroje: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</dc:title>
  <dc:creator>Michaela Galbavá</dc:creator>
  <cp:lastModifiedBy>dana</cp:lastModifiedBy>
  <cp:revision>38</cp:revision>
  <dcterms:created xsi:type="dcterms:W3CDTF">2011-10-14T13:22:45Z</dcterms:created>
  <dcterms:modified xsi:type="dcterms:W3CDTF">2012-03-10T16:40:11Z</dcterms:modified>
</cp:coreProperties>
</file>