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40" r:id="rId1"/>
  </p:sldMasterIdLst>
  <p:notesMasterIdLst>
    <p:notesMasterId r:id="rId13"/>
  </p:notesMasterIdLst>
  <p:sldIdLst>
    <p:sldId id="256" r:id="rId2"/>
    <p:sldId id="257" r:id="rId3"/>
    <p:sldId id="267" r:id="rId4"/>
    <p:sldId id="268" r:id="rId5"/>
    <p:sldId id="275" r:id="rId6"/>
    <p:sldId id="276" r:id="rId7"/>
    <p:sldId id="269" r:id="rId8"/>
    <p:sldId id="271" r:id="rId9"/>
    <p:sldId id="273" r:id="rId10"/>
    <p:sldId id="27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endParaRPr lang="cs-CZ" sz="1600" dirty="0" smtClean="0"/>
        </a:p>
        <a:p>
          <a:pPr algn="l"/>
          <a:r>
            <a:rPr lang="cs-CZ" sz="1600" dirty="0" smtClean="0"/>
            <a:t>Název </a:t>
          </a:r>
          <a:r>
            <a:rPr lang="cs-CZ" sz="1600" dirty="0"/>
            <a:t>školy: </a:t>
          </a:r>
          <a:r>
            <a:rPr lang="cs-CZ" sz="1600" dirty="0" smtClean="0"/>
            <a:t>Dětský domov, Základní škola praktická, Praktická škola a Školní jídelna, Dlažkovice 1, příspěvková organizace 411 15 Třebívlice</a:t>
          </a:r>
          <a:r>
            <a:rPr lang="cs-CZ" sz="1300" dirty="0" smtClean="0"/>
            <a:t>    </a:t>
          </a:r>
          <a:endParaRPr lang="cs-CZ" sz="13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 custT="1"/>
      <dgm:spPr/>
      <dgm:t>
        <a:bodyPr/>
        <a:lstStyle/>
        <a:p>
          <a:pPr algn="l"/>
          <a:r>
            <a:rPr lang="cs-CZ" sz="1600" dirty="0" smtClean="0"/>
            <a:t>Autor: PhDr. Hana Kindlová</a:t>
          </a:r>
          <a:endParaRPr lang="cs-CZ" sz="160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 custT="1"/>
      <dgm:spPr/>
      <dgm:t>
        <a:bodyPr/>
        <a:lstStyle/>
        <a:p>
          <a:pPr algn="l"/>
          <a:r>
            <a:rPr lang="cs-CZ" sz="1600" dirty="0"/>
            <a:t>Název : </a:t>
          </a:r>
          <a:r>
            <a:rPr lang="cs-CZ" sz="1600" dirty="0" smtClean="0"/>
            <a:t>VY_32_INOVACE_15_M_Kindlová_procvičování malé násobilky</a:t>
          </a:r>
          <a:endParaRPr lang="cs-CZ" sz="1600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 custT="1"/>
      <dgm:spPr/>
      <dgm:t>
        <a:bodyPr/>
        <a:lstStyle/>
        <a:p>
          <a:pPr algn="l"/>
          <a:r>
            <a:rPr lang="cs-CZ" sz="1600" dirty="0"/>
            <a:t>Téma</a:t>
          </a:r>
          <a:r>
            <a:rPr lang="cs-CZ" sz="1600" dirty="0" smtClean="0"/>
            <a:t>: </a:t>
          </a:r>
          <a:r>
            <a:rPr lang="cs-CZ" sz="1600" dirty="0" err="1" smtClean="0"/>
            <a:t>Spojovačky</a:t>
          </a:r>
          <a:endParaRPr lang="cs-CZ" sz="1600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 custT="1"/>
      <dgm:spPr/>
      <dgm:t>
        <a:bodyPr/>
        <a:lstStyle/>
        <a:p>
          <a:pPr algn="l"/>
          <a:r>
            <a:rPr lang="cs-CZ" sz="1600" dirty="0"/>
            <a:t>Číslo projektu</a:t>
          </a:r>
          <a:r>
            <a:rPr lang="cs-CZ" sz="1600" smtClean="0"/>
            <a:t>: cz.1.07/1.4.00/21.2189</a:t>
          </a:r>
          <a:endParaRPr lang="cs-CZ" sz="1600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 custScaleX="102156" custScaleY="105729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 custScaleY="90879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 custScaleY="114263" custLinFactNeighborX="918" custLinFactNeighborY="3950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 custLinFactNeighborX="471" custLinFactNeighborY="6356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-28798" y="131180"/>
          <a:ext cx="4579708" cy="457970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203458" y="-5"/>
          <a:ext cx="5458188" cy="48420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600" kern="1200" dirty="0" smtClean="0"/>
        </a:p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</a:t>
          </a:r>
          <a:r>
            <a:rPr lang="cs-CZ" sz="1600" kern="1200" dirty="0"/>
            <a:t>školy: </a:t>
          </a:r>
          <a:r>
            <a:rPr lang="cs-CZ" sz="1600" kern="1200" dirty="0" smtClean="0"/>
            <a:t>Dětský domov, Základní škola praktická, Praktická škola a Školní jídelna, Dlažkovice 1, příspěvková organizace 411 15 Třebívlice</a:t>
          </a:r>
          <a:r>
            <a:rPr lang="cs-CZ" sz="1300" kern="1200" dirty="0" smtClean="0"/>
            <a:t>    </a:t>
          </a:r>
          <a:endParaRPr lang="cs-CZ" sz="1300" kern="1200" dirty="0"/>
        </a:p>
      </dsp:txBody>
      <dsp:txXfrm>
        <a:off x="2203458" y="-5"/>
        <a:ext cx="5458188" cy="774732"/>
      </dsp:txXfrm>
    </dsp:sp>
    <dsp:sp modelId="{851BB866-B6AE-4566-893F-4C635BA974FC}">
      <dsp:nvSpPr>
        <dsp:cNvPr id="0" name=""/>
        <dsp:cNvSpPr/>
      </dsp:nvSpPr>
      <dsp:spPr>
        <a:xfrm>
          <a:off x="452070" y="863933"/>
          <a:ext cx="3617969" cy="361796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261055" y="1028931"/>
          <a:ext cx="5342993" cy="32879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PhDr. Hana Kindlová</a:t>
          </a:r>
          <a:endParaRPr lang="cs-CZ" sz="1600" kern="1200" dirty="0"/>
        </a:p>
      </dsp:txBody>
      <dsp:txXfrm>
        <a:off x="2261055" y="1028931"/>
        <a:ext cx="5342993" cy="665918"/>
      </dsp:txXfrm>
    </dsp:sp>
    <dsp:sp modelId="{902074E1-B931-4618-97F1-FADBE82E9C3C}">
      <dsp:nvSpPr>
        <dsp:cNvPr id="0" name=""/>
        <dsp:cNvSpPr/>
      </dsp:nvSpPr>
      <dsp:spPr>
        <a:xfrm>
          <a:off x="932940" y="1596686"/>
          <a:ext cx="2656231" cy="265623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289854" y="1512178"/>
          <a:ext cx="5342993" cy="30350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Název : </a:t>
          </a:r>
          <a:r>
            <a:rPr lang="cs-CZ" sz="1600" kern="1200" dirty="0" smtClean="0"/>
            <a:t>VY_32_INOVACE_15_M_Kindlová_procvičování malé násobilky</a:t>
          </a:r>
          <a:endParaRPr lang="cs-CZ" sz="1600" kern="1200" dirty="0"/>
        </a:p>
      </dsp:txBody>
      <dsp:txXfrm>
        <a:off x="2289854" y="1512178"/>
        <a:ext cx="5342993" cy="837266"/>
      </dsp:txXfrm>
    </dsp:sp>
    <dsp:sp modelId="{648967D3-ED80-4214-8D87-4E7012561E4A}">
      <dsp:nvSpPr>
        <dsp:cNvPr id="0" name=""/>
        <dsp:cNvSpPr/>
      </dsp:nvSpPr>
      <dsp:spPr>
        <a:xfrm>
          <a:off x="1413809" y="2329440"/>
          <a:ext cx="1694492" cy="169449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286221" y="2437142"/>
          <a:ext cx="5342993" cy="16944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Téma</a:t>
          </a:r>
          <a:r>
            <a:rPr lang="cs-CZ" sz="1600" kern="1200" dirty="0" smtClean="0"/>
            <a:t>: </a:t>
          </a:r>
          <a:r>
            <a:rPr lang="cs-CZ" sz="1600" kern="1200" dirty="0" err="1" smtClean="0"/>
            <a:t>Spojovačky</a:t>
          </a:r>
          <a:endParaRPr lang="cs-CZ" sz="1600" kern="1200" dirty="0"/>
        </a:p>
      </dsp:txBody>
      <dsp:txXfrm>
        <a:off x="2286221" y="2437142"/>
        <a:ext cx="5342993" cy="732753"/>
      </dsp:txXfrm>
    </dsp:sp>
    <dsp:sp modelId="{6821E7C9-5E4B-45FA-8F82-01E6F26FAA25}">
      <dsp:nvSpPr>
        <dsp:cNvPr id="0" name=""/>
        <dsp:cNvSpPr/>
      </dsp:nvSpPr>
      <dsp:spPr>
        <a:xfrm>
          <a:off x="1894678" y="3062193"/>
          <a:ext cx="732753" cy="7327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261055" y="3062193"/>
          <a:ext cx="5342993" cy="732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/>
            <a:t>Číslo projektu</a:t>
          </a:r>
          <a:r>
            <a:rPr lang="cs-CZ" sz="1600" kern="1200" smtClean="0"/>
            <a:t>: cz.1.07/1.4.00/21.2189</a:t>
          </a:r>
          <a:endParaRPr lang="cs-CZ" sz="1600" kern="1200" dirty="0"/>
        </a:p>
      </dsp:txBody>
      <dsp:txXfrm>
        <a:off x="2261055" y="3062193"/>
        <a:ext cx="5342993" cy="7327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E233CD-FEA0-4727-A3F0-C0D3F3412071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5003ABE-521C-41F5-B5A5-628845D303B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97142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268496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998410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260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8611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09890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95325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7497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47909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4212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42001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9937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3.12.2012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18003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41" r:id="rId1"/>
    <p:sldLayoutId id="2147484142" r:id="rId2"/>
    <p:sldLayoutId id="2147484143" r:id="rId3"/>
    <p:sldLayoutId id="2147484144" r:id="rId4"/>
    <p:sldLayoutId id="2147484145" r:id="rId5"/>
    <p:sldLayoutId id="2147484146" r:id="rId6"/>
    <p:sldLayoutId id="2147484147" r:id="rId7"/>
    <p:sldLayoutId id="2147484148" r:id="rId8"/>
    <p:sldLayoutId id="2147484149" r:id="rId9"/>
    <p:sldLayoutId id="2147484150" r:id="rId10"/>
    <p:sldLayoutId id="214748415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slide" Target="slide10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54918447"/>
              </p:ext>
            </p:extLst>
          </p:nvPr>
        </p:nvGraphicFramePr>
        <p:xfrm>
          <a:off x="1115616" y="1484784"/>
          <a:ext cx="7632848" cy="48420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430633" y="5277862"/>
            <a:ext cx="346508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Datum tvorby: 28.11.2012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60648"/>
            <a:ext cx="7384666" cy="1008112"/>
          </a:xfrm>
          <a:ln>
            <a:solidFill>
              <a:schemeClr val="accent1"/>
            </a:solidFill>
          </a:ln>
        </p:spPr>
        <p:txBody>
          <a:bodyPr>
            <a:normAutofit fontScale="90000"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Anotace A METODICKÝ POKYN</a:t>
            </a:r>
            <a:endParaRPr lang="cs-CZ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412776"/>
            <a:ext cx="8928992" cy="4680520"/>
          </a:xfrm>
        </p:spPr>
        <p:txBody>
          <a:bodyPr>
            <a:noAutofit/>
          </a:bodyPr>
          <a:lstStyle/>
          <a:p>
            <a:r>
              <a:rPr lang="cs-CZ" sz="2400" dirty="0" smtClean="0"/>
              <a:t>Materiál  určen pro žáky 6. ročníku ZŠP.</a:t>
            </a:r>
          </a:p>
          <a:p>
            <a:r>
              <a:rPr lang="cs-CZ" sz="2400" dirty="0" smtClean="0"/>
              <a:t>Využitelný pro práci s interaktivní tabulí.</a:t>
            </a:r>
          </a:p>
          <a:p>
            <a:r>
              <a:rPr lang="cs-CZ" sz="2400" dirty="0" smtClean="0"/>
              <a:t>Prezentace – procvičování malé násobilky formou „</a:t>
            </a:r>
            <a:r>
              <a:rPr lang="cs-CZ" sz="2400" dirty="0" err="1" smtClean="0"/>
              <a:t>spojovaček</a:t>
            </a:r>
            <a:r>
              <a:rPr lang="cs-CZ" sz="2400" dirty="0" smtClean="0"/>
              <a:t>“. </a:t>
            </a:r>
            <a:endParaRPr lang="cs-CZ" sz="2400" dirty="0" smtClean="0"/>
          </a:p>
          <a:p>
            <a:r>
              <a:rPr lang="cs-CZ" sz="2400" dirty="0" smtClean="0"/>
              <a:t>Využívání informační technologie.</a:t>
            </a:r>
          </a:p>
          <a:p>
            <a:r>
              <a:rPr lang="cs-CZ" sz="2400" dirty="0" smtClean="0"/>
              <a:t>Aktivita žáků – práce na IT – procvičování. Zde naleznete v pravém dolním rohu hypertextové odkazy. Kliknutím na  ně zkontrolujete správnost nebo se navrátíte zpět, kde jste skončili. 1 hypertextový odkaz na straně 6 je v levém dolním rohu – ten vás posune na konec prezentace.</a:t>
            </a:r>
          </a:p>
          <a:p>
            <a:r>
              <a:rPr lang="cs-CZ" sz="2400" dirty="0" smtClean="0"/>
              <a:t>Prezentaci lze využít i ve vytištěné formě jako domácí úkol nebo jako zábavnější způsob upevňování znalostí násobilky.</a:t>
            </a:r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260648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Počítej a spoj čarou výsledky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836712"/>
            <a:ext cx="8928992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                                                         </a:t>
            </a:r>
            <a:r>
              <a:rPr lang="cs-CZ" sz="1600" b="1" dirty="0" smtClean="0"/>
              <a:t>24</a:t>
            </a:r>
          </a:p>
          <a:p>
            <a:r>
              <a:rPr lang="cs-CZ" dirty="0" smtClean="0"/>
              <a:t>                                                                                                         • 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                                  </a:t>
            </a:r>
            <a:r>
              <a:rPr lang="cs-CZ" sz="1600" b="1" dirty="0" smtClean="0"/>
              <a:t>64</a:t>
            </a:r>
            <a:r>
              <a:rPr lang="cs-CZ" dirty="0" smtClean="0"/>
              <a:t>    </a:t>
            </a:r>
            <a:r>
              <a:rPr lang="cs-CZ" sz="1600" b="1" dirty="0" smtClean="0"/>
              <a:t>25</a:t>
            </a:r>
          </a:p>
          <a:p>
            <a:r>
              <a:rPr lang="cs-CZ" dirty="0" smtClean="0"/>
              <a:t>                                                                                         </a:t>
            </a:r>
            <a:r>
              <a:rPr lang="cs-CZ" sz="1600" b="1" dirty="0" smtClean="0"/>
              <a:t>42</a:t>
            </a:r>
            <a:r>
              <a:rPr lang="cs-CZ" dirty="0" smtClean="0"/>
              <a:t>        •     •        </a:t>
            </a:r>
            <a:r>
              <a:rPr lang="cs-CZ" sz="1600" b="1" dirty="0" smtClean="0"/>
              <a:t>12</a:t>
            </a:r>
            <a:endParaRPr lang="cs-CZ" sz="1600" b="1" dirty="0"/>
          </a:p>
          <a:p>
            <a:r>
              <a:rPr lang="cs-CZ" dirty="0" smtClean="0"/>
              <a:t>                                                                                          •                           • </a:t>
            </a:r>
          </a:p>
          <a:p>
            <a:r>
              <a:rPr lang="cs-CZ" dirty="0" smtClean="0"/>
              <a:t>                                                                                                    </a:t>
            </a:r>
            <a:r>
              <a:rPr lang="cs-CZ" sz="1600" b="1" dirty="0" smtClean="0"/>
              <a:t>0</a:t>
            </a:r>
            <a:r>
              <a:rPr lang="cs-CZ" dirty="0" smtClean="0"/>
              <a:t>       </a:t>
            </a:r>
            <a:r>
              <a:rPr lang="cs-CZ" sz="1600" b="1" dirty="0" smtClean="0"/>
              <a:t>81</a:t>
            </a:r>
            <a:endParaRPr lang="cs-CZ" sz="1600" b="1" dirty="0"/>
          </a:p>
          <a:p>
            <a:r>
              <a:rPr lang="cs-CZ" dirty="0" smtClean="0"/>
              <a:t>                                                                                                    •       • </a:t>
            </a:r>
          </a:p>
          <a:p>
            <a:r>
              <a:rPr lang="cs-CZ" dirty="0" smtClean="0"/>
              <a:t>                                                                                </a:t>
            </a:r>
            <a:r>
              <a:rPr lang="cs-CZ" sz="1600" b="1" dirty="0" smtClean="0"/>
              <a:t>9                                                     16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•                                               • </a:t>
            </a:r>
            <a:endParaRPr lang="cs-CZ" dirty="0"/>
          </a:p>
          <a:p>
            <a:r>
              <a:rPr lang="cs-CZ" dirty="0" smtClean="0"/>
              <a:t>                                                                                               </a:t>
            </a:r>
            <a:r>
              <a:rPr lang="cs-CZ" sz="1600" b="1" dirty="0" smtClean="0"/>
              <a:t>18             21</a:t>
            </a:r>
          </a:p>
          <a:p>
            <a:r>
              <a:rPr lang="cs-CZ" dirty="0" smtClean="0"/>
              <a:t>                                                                                                 •            • </a:t>
            </a:r>
          </a:p>
          <a:p>
            <a:r>
              <a:rPr lang="cs-CZ" dirty="0" smtClean="0"/>
              <a:t>                                                                    </a:t>
            </a:r>
            <a:r>
              <a:rPr lang="cs-CZ" sz="1600" b="1" dirty="0" smtClean="0"/>
              <a:t>49</a:t>
            </a:r>
            <a:r>
              <a:rPr lang="cs-CZ" dirty="0" smtClean="0"/>
              <a:t>                                                                     </a:t>
            </a:r>
            <a:r>
              <a:rPr lang="cs-CZ" sz="1600" b="1" dirty="0" smtClean="0"/>
              <a:t>30</a:t>
            </a:r>
          </a:p>
          <a:p>
            <a:r>
              <a:rPr lang="cs-CZ" dirty="0" smtClean="0"/>
              <a:t>                                                                     •                                                                       •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                          </a:t>
            </a:r>
            <a:r>
              <a:rPr lang="cs-CZ" sz="1600" b="1" dirty="0" smtClean="0"/>
              <a:t>20                    32</a:t>
            </a:r>
            <a:endParaRPr lang="cs-CZ" sz="1600" b="1" dirty="0"/>
          </a:p>
          <a:p>
            <a:r>
              <a:rPr lang="cs-CZ" dirty="0" smtClean="0"/>
              <a:t>                                                                                             •                   •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2289" y="806749"/>
            <a:ext cx="3029551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3.8 =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6.7 =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8.8 = 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3.3 =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5.0 =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7.7 =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3.6 =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5.4 =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8.4 =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7.3 =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5.6 =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9.9 =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4.4 =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5.5 =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2.6 =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6.4 =</a:t>
            </a:r>
            <a:endParaRPr lang="cs-CZ" sz="2800" b="1" dirty="0" smtClean="0">
              <a:solidFill>
                <a:srgbClr val="7030A0"/>
              </a:solidFill>
            </a:endParaRPr>
          </a:p>
        </p:txBody>
      </p:sp>
      <p:sp>
        <p:nvSpPr>
          <p:cNvPr id="11" name="Šipka dolů 10"/>
          <p:cNvSpPr/>
          <p:nvPr/>
        </p:nvSpPr>
        <p:spPr>
          <a:xfrm>
            <a:off x="1763688" y="980728"/>
            <a:ext cx="484632" cy="5616624"/>
          </a:xfrm>
          <a:prstGeom prst="down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7452320" y="6343266"/>
            <a:ext cx="14401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2" action="ppaction://hlinksldjump"/>
              </a:rPr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83777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60648"/>
            <a:ext cx="864096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DOPLŇ  NEZNÁMÉHO  ČINITELE A SPOJ VÝSLEDKY ČAROU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98700" y="768434"/>
            <a:ext cx="482453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            </a:t>
            </a:r>
            <a:r>
              <a:rPr lang="cs-CZ" sz="1600" b="1" dirty="0" smtClean="0"/>
              <a:t>3</a:t>
            </a:r>
            <a:endParaRPr lang="cs-CZ" dirty="0" smtClean="0"/>
          </a:p>
          <a:p>
            <a:r>
              <a:rPr lang="cs-CZ" dirty="0" smtClean="0"/>
              <a:t>                                                           •</a:t>
            </a:r>
          </a:p>
          <a:p>
            <a:endParaRPr lang="cs-CZ" dirty="0"/>
          </a:p>
          <a:p>
            <a:r>
              <a:rPr lang="cs-CZ" dirty="0" smtClean="0"/>
              <a:t>                                                   </a:t>
            </a:r>
            <a:r>
              <a:rPr lang="cs-CZ" sz="1600" b="1" dirty="0" smtClean="0"/>
              <a:t>7</a:t>
            </a:r>
            <a:endParaRPr lang="cs-CZ" dirty="0" smtClean="0"/>
          </a:p>
          <a:p>
            <a:r>
              <a:rPr lang="cs-CZ" sz="1600" b="1" dirty="0"/>
              <a:t>4</a:t>
            </a:r>
            <a:r>
              <a:rPr lang="cs-CZ" dirty="0" smtClean="0"/>
              <a:t>                                                 •</a:t>
            </a:r>
            <a:endParaRPr lang="cs-CZ" dirty="0"/>
          </a:p>
          <a:p>
            <a:r>
              <a:rPr lang="cs-CZ" dirty="0" smtClean="0">
                <a:solidFill>
                  <a:prstClr val="black"/>
                </a:solidFill>
              </a:rPr>
              <a:t>•                                                                                </a:t>
            </a:r>
            <a:r>
              <a:rPr lang="cs-CZ" sz="1600" b="1" dirty="0" smtClean="0">
                <a:solidFill>
                  <a:prstClr val="black"/>
                </a:solidFill>
              </a:rPr>
              <a:t>8</a:t>
            </a:r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                                                                                 </a:t>
            </a:r>
            <a:r>
              <a:rPr lang="cs-CZ" dirty="0" smtClean="0"/>
              <a:t>•</a:t>
            </a:r>
            <a:r>
              <a:rPr lang="cs-CZ" dirty="0" smtClean="0">
                <a:solidFill>
                  <a:prstClr val="black"/>
                </a:solidFill>
              </a:rPr>
              <a:t>            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</a:t>
            </a:r>
            <a:r>
              <a:rPr lang="cs-CZ" sz="1600" b="1" dirty="0" smtClean="0"/>
              <a:t>   5</a:t>
            </a:r>
            <a:endParaRPr lang="cs-CZ" dirty="0"/>
          </a:p>
          <a:p>
            <a:r>
              <a:rPr lang="cs-CZ" dirty="0" smtClean="0"/>
              <a:t>                                                                    •</a:t>
            </a:r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</a:t>
            </a:r>
            <a:r>
              <a:rPr lang="cs-CZ" sz="1600" b="1" dirty="0" smtClean="0"/>
              <a:t>6</a:t>
            </a:r>
            <a:endParaRPr lang="cs-CZ" dirty="0" smtClean="0"/>
          </a:p>
          <a:p>
            <a:r>
              <a:rPr lang="cs-CZ" dirty="0" smtClean="0"/>
              <a:t>      </a:t>
            </a:r>
            <a:r>
              <a:rPr lang="cs-CZ" sz="1600" b="1" dirty="0" smtClean="0"/>
              <a:t>9</a:t>
            </a:r>
            <a:r>
              <a:rPr lang="cs-CZ" dirty="0" smtClean="0"/>
              <a:t>                                                     •  </a:t>
            </a:r>
          </a:p>
          <a:p>
            <a:r>
              <a:rPr lang="cs-CZ" dirty="0" smtClean="0"/>
              <a:t>      •                                                                              </a:t>
            </a:r>
            <a:r>
              <a:rPr lang="cs-CZ" sz="1600" b="1" dirty="0" smtClean="0"/>
              <a:t>2</a:t>
            </a:r>
            <a:endParaRPr lang="cs-CZ" dirty="0"/>
          </a:p>
          <a:p>
            <a:r>
              <a:rPr lang="cs-CZ" dirty="0" smtClean="0"/>
              <a:t>                                                                                      •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4" name="Ovál 3"/>
          <p:cNvSpPr/>
          <p:nvPr/>
        </p:nvSpPr>
        <p:spPr>
          <a:xfrm>
            <a:off x="6660232" y="2780928"/>
            <a:ext cx="144016" cy="14401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 rot="19346241">
            <a:off x="6236536" y="2991650"/>
            <a:ext cx="504056" cy="14401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>
            <a:stCxn id="5" idx="6"/>
          </p:cNvCxnSpPr>
          <p:nvPr/>
        </p:nvCxnSpPr>
        <p:spPr>
          <a:xfrm flipH="1" flipV="1">
            <a:off x="6156176" y="2636912"/>
            <a:ext cx="532167" cy="27310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>
            <a:stCxn id="5" idx="6"/>
          </p:cNvCxnSpPr>
          <p:nvPr/>
        </p:nvCxnSpPr>
        <p:spPr>
          <a:xfrm flipV="1">
            <a:off x="6688343" y="2852936"/>
            <a:ext cx="619961" cy="5707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5" idx="2"/>
          </p:cNvCxnSpPr>
          <p:nvPr/>
        </p:nvCxnSpPr>
        <p:spPr>
          <a:xfrm flipH="1">
            <a:off x="5580112" y="3217301"/>
            <a:ext cx="708673" cy="570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5" idx="3"/>
          </p:cNvCxnSpPr>
          <p:nvPr/>
        </p:nvCxnSpPr>
        <p:spPr>
          <a:xfrm flipH="1">
            <a:off x="5732513" y="3212662"/>
            <a:ext cx="645826" cy="36035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5076056" y="2404131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23" name="Ovál 22"/>
          <p:cNvSpPr/>
          <p:nvPr/>
        </p:nvSpPr>
        <p:spPr>
          <a:xfrm rot="19346241">
            <a:off x="6502618" y="5007875"/>
            <a:ext cx="504056" cy="14401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6926316" y="4797151"/>
            <a:ext cx="144016" cy="14401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25"/>
          <p:cNvCxnSpPr>
            <a:stCxn id="23" idx="6"/>
          </p:cNvCxnSpPr>
          <p:nvPr/>
        </p:nvCxnSpPr>
        <p:spPr>
          <a:xfrm flipH="1" flipV="1">
            <a:off x="6510968" y="4581128"/>
            <a:ext cx="443457" cy="3451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>
            <a:stCxn id="23" idx="6"/>
          </p:cNvCxnSpPr>
          <p:nvPr/>
        </p:nvCxnSpPr>
        <p:spPr>
          <a:xfrm>
            <a:off x="6954425" y="4926240"/>
            <a:ext cx="641911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stCxn id="23" idx="2"/>
          </p:cNvCxnSpPr>
          <p:nvPr/>
        </p:nvCxnSpPr>
        <p:spPr>
          <a:xfrm flipH="1">
            <a:off x="5934448" y="5233526"/>
            <a:ext cx="620419" cy="21169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5796136" y="5233526"/>
            <a:ext cx="7148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179512" y="836712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79512" y="836713"/>
            <a:ext cx="3744416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    __ . 6 = 18</a:t>
            </a:r>
          </a:p>
          <a:p>
            <a:endParaRPr lang="cs-CZ" sz="2000" b="1" dirty="0">
              <a:solidFill>
                <a:srgbClr val="7030A0"/>
              </a:solidFill>
            </a:endParaRPr>
          </a:p>
          <a:p>
            <a:r>
              <a:rPr lang="cs-CZ" sz="2000" b="1" dirty="0" smtClean="0">
                <a:solidFill>
                  <a:srgbClr val="7030A0"/>
                </a:solidFill>
              </a:rPr>
              <a:t>    3 . __ = 12</a:t>
            </a:r>
          </a:p>
          <a:p>
            <a:endParaRPr lang="cs-CZ" sz="2000" b="1" dirty="0">
              <a:solidFill>
                <a:srgbClr val="7030A0"/>
              </a:solidFill>
            </a:endParaRPr>
          </a:p>
          <a:p>
            <a:r>
              <a:rPr lang="cs-CZ" sz="2000" b="1" dirty="0" smtClean="0">
                <a:solidFill>
                  <a:srgbClr val="7030A0"/>
                </a:solidFill>
              </a:rPr>
              <a:t>    __ . 7 = 49</a:t>
            </a:r>
          </a:p>
          <a:p>
            <a:endParaRPr lang="cs-CZ" sz="2000" b="1" dirty="0">
              <a:solidFill>
                <a:srgbClr val="7030A0"/>
              </a:solidFill>
            </a:endParaRPr>
          </a:p>
          <a:p>
            <a:r>
              <a:rPr lang="cs-CZ" sz="2000" b="1" dirty="0" smtClean="0">
                <a:solidFill>
                  <a:srgbClr val="7030A0"/>
                </a:solidFill>
              </a:rPr>
              <a:t>     4. __ = 32</a:t>
            </a:r>
          </a:p>
          <a:p>
            <a:endParaRPr lang="cs-CZ" sz="2000" b="1" dirty="0">
              <a:solidFill>
                <a:srgbClr val="7030A0"/>
              </a:solidFill>
            </a:endParaRPr>
          </a:p>
          <a:p>
            <a:r>
              <a:rPr lang="cs-CZ" sz="2000" b="1" dirty="0" smtClean="0">
                <a:solidFill>
                  <a:srgbClr val="7030A0"/>
                </a:solidFill>
              </a:rPr>
              <a:t>    8 . __ = 24</a:t>
            </a:r>
          </a:p>
          <a:p>
            <a:endParaRPr lang="cs-CZ" sz="2000" b="1" dirty="0">
              <a:solidFill>
                <a:srgbClr val="7030A0"/>
              </a:solidFill>
            </a:endParaRPr>
          </a:p>
          <a:p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   __ . 2 = 10</a:t>
            </a:r>
          </a:p>
          <a:p>
            <a:endParaRPr lang="cs-CZ" sz="2000" b="1" dirty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   8 . __ = 72</a:t>
            </a:r>
          </a:p>
          <a:p>
            <a:endParaRPr lang="cs-CZ" sz="2000" b="1" dirty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  __ . 6 = 36</a:t>
            </a:r>
          </a:p>
          <a:p>
            <a:endParaRPr lang="cs-CZ" sz="2000" b="1" dirty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  4 . __ =  8</a:t>
            </a:r>
          </a:p>
          <a:p>
            <a:endParaRPr lang="cs-CZ" sz="2000" b="1" dirty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  __ . 5  = 25          </a:t>
            </a:r>
          </a:p>
        </p:txBody>
      </p:sp>
      <p:sp>
        <p:nvSpPr>
          <p:cNvPr id="41" name="Šipka dolů 40"/>
          <p:cNvSpPr/>
          <p:nvPr/>
        </p:nvSpPr>
        <p:spPr>
          <a:xfrm>
            <a:off x="25931" y="817675"/>
            <a:ext cx="360040" cy="2862322"/>
          </a:xfrm>
          <a:prstGeom prst="down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Šipka dolů 41"/>
          <p:cNvSpPr/>
          <p:nvPr/>
        </p:nvSpPr>
        <p:spPr>
          <a:xfrm rot="10800000">
            <a:off x="2699792" y="4005064"/>
            <a:ext cx="504056" cy="2771737"/>
          </a:xfrm>
          <a:prstGeom prst="downArrow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extovéPole 42"/>
          <p:cNvSpPr txBox="1"/>
          <p:nvPr/>
        </p:nvSpPr>
        <p:spPr>
          <a:xfrm>
            <a:off x="7070332" y="6237312"/>
            <a:ext cx="1966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2" action="ppaction://hlinksldjump"/>
              </a:rPr>
              <a:t>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020912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332656"/>
            <a:ext cx="88569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POČÍTEJ  A  SPOJ  ČAROU  VÝSLEDKY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79912" y="855876"/>
            <a:ext cx="5256584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1400" b="1" dirty="0" smtClean="0"/>
              <a:t>                                                                                      9</a:t>
            </a:r>
          </a:p>
          <a:p>
            <a:r>
              <a:rPr lang="cs-CZ" dirty="0" smtClean="0"/>
              <a:t>                                                                 •</a:t>
            </a:r>
            <a:endParaRPr lang="cs-CZ" dirty="0"/>
          </a:p>
          <a:p>
            <a:r>
              <a:rPr lang="cs-CZ" dirty="0" smtClean="0"/>
              <a:t>                                   </a:t>
            </a:r>
            <a:r>
              <a:rPr lang="cs-CZ" sz="1600" b="1" dirty="0" smtClean="0"/>
              <a:t>4                  2</a:t>
            </a:r>
            <a:r>
              <a:rPr lang="cs-CZ" b="1" dirty="0" smtClean="0"/>
              <a:t> </a:t>
            </a:r>
            <a:r>
              <a:rPr lang="cs-CZ" dirty="0" smtClean="0"/>
              <a:t>            </a:t>
            </a:r>
            <a:endParaRPr lang="cs-CZ" dirty="0"/>
          </a:p>
          <a:p>
            <a:r>
              <a:rPr lang="cs-CZ" dirty="0" smtClean="0"/>
              <a:t>                      </a:t>
            </a:r>
            <a:r>
              <a:rPr lang="cs-CZ" sz="1600" b="1" dirty="0" smtClean="0"/>
              <a:t>6           </a:t>
            </a:r>
            <a:r>
              <a:rPr lang="cs-CZ" sz="1600" dirty="0" smtClean="0"/>
              <a:t>•</a:t>
            </a:r>
            <a:r>
              <a:rPr lang="cs-CZ" sz="1600" b="1" dirty="0" smtClean="0"/>
              <a:t>                   </a:t>
            </a:r>
            <a:r>
              <a:rPr lang="cs-CZ" sz="1600" dirty="0" smtClean="0"/>
              <a:t>•</a:t>
            </a:r>
            <a:r>
              <a:rPr lang="cs-CZ" sz="1600" b="1" dirty="0" smtClean="0"/>
              <a:t>         8                                   7</a:t>
            </a:r>
            <a:endParaRPr lang="cs-CZ" sz="1600" dirty="0" smtClean="0"/>
          </a:p>
          <a:p>
            <a:r>
              <a:rPr lang="cs-CZ" dirty="0" smtClean="0"/>
              <a:t>                      •                                      •                              •</a:t>
            </a:r>
            <a:endParaRPr lang="cs-CZ" dirty="0"/>
          </a:p>
          <a:p>
            <a:r>
              <a:rPr lang="cs-CZ" dirty="0" smtClean="0"/>
              <a:t>                              </a:t>
            </a:r>
            <a:r>
              <a:rPr lang="cs-CZ" sz="1600" b="1" dirty="0" smtClean="0"/>
              <a:t>3</a:t>
            </a:r>
            <a:r>
              <a:rPr lang="cs-CZ" dirty="0" smtClean="0"/>
              <a:t>                                                </a:t>
            </a:r>
            <a:r>
              <a:rPr lang="cs-CZ" sz="1600" b="1" dirty="0" smtClean="0"/>
              <a:t>5</a:t>
            </a:r>
          </a:p>
          <a:p>
            <a:r>
              <a:rPr lang="cs-CZ" sz="1600" b="1" dirty="0" smtClean="0"/>
              <a:t>2</a:t>
            </a:r>
            <a:r>
              <a:rPr lang="cs-CZ" dirty="0" smtClean="0"/>
              <a:t>                            •        </a:t>
            </a:r>
            <a:r>
              <a:rPr lang="cs-CZ" sz="1600" b="1" dirty="0" smtClean="0"/>
              <a:t>7 </a:t>
            </a:r>
            <a:r>
              <a:rPr lang="cs-CZ" dirty="0" smtClean="0"/>
              <a:t>      </a:t>
            </a:r>
            <a:r>
              <a:rPr lang="cs-CZ" sz="1600" b="1" dirty="0" smtClean="0"/>
              <a:t>5</a:t>
            </a:r>
            <a:r>
              <a:rPr lang="cs-CZ" dirty="0" smtClean="0"/>
              <a:t>                             •</a:t>
            </a:r>
          </a:p>
          <a:p>
            <a:r>
              <a:rPr lang="cs-CZ" dirty="0" smtClean="0"/>
              <a:t>•                     </a:t>
            </a:r>
            <a:r>
              <a:rPr lang="cs-CZ" dirty="0"/>
              <a:t> </a:t>
            </a:r>
            <a:r>
              <a:rPr lang="cs-CZ" dirty="0" smtClean="0"/>
              <a:t>                •       •                        •           •</a:t>
            </a:r>
            <a:endParaRPr lang="cs-CZ" dirty="0"/>
          </a:p>
          <a:p>
            <a:r>
              <a:rPr lang="cs-CZ" dirty="0" smtClean="0"/>
              <a:t>                                                    </a:t>
            </a:r>
            <a:r>
              <a:rPr lang="cs-CZ" sz="1400" b="1" dirty="0" smtClean="0"/>
              <a:t> 4                            8           1</a:t>
            </a:r>
            <a:endParaRPr lang="cs-CZ" dirty="0"/>
          </a:p>
          <a:p>
            <a:r>
              <a:rPr lang="cs-CZ" dirty="0" smtClean="0"/>
              <a:t>                                                     •                                     •</a:t>
            </a:r>
            <a:endParaRPr lang="cs-CZ" dirty="0"/>
          </a:p>
          <a:p>
            <a:r>
              <a:rPr lang="cs-CZ" sz="1600" b="1" dirty="0" smtClean="0"/>
              <a:t>                                                                                                          </a:t>
            </a:r>
            <a:r>
              <a:rPr lang="cs-CZ" sz="1400" b="1" dirty="0" smtClean="0"/>
              <a:t>0</a:t>
            </a:r>
            <a:endParaRPr lang="cs-CZ" sz="1400" b="1" dirty="0"/>
          </a:p>
          <a:p>
            <a:r>
              <a:rPr lang="cs-CZ" dirty="0"/>
              <a:t> </a:t>
            </a:r>
            <a:r>
              <a:rPr lang="cs-CZ" dirty="0" smtClean="0"/>
              <a:t>                   </a:t>
            </a:r>
            <a:r>
              <a:rPr lang="cs-CZ" dirty="0"/>
              <a:t>•</a:t>
            </a:r>
          </a:p>
          <a:p>
            <a:r>
              <a:rPr lang="cs-CZ" dirty="0" smtClean="0"/>
              <a:t>                  </a:t>
            </a:r>
            <a:r>
              <a:rPr lang="cs-CZ" sz="1600" b="1" dirty="0" smtClean="0"/>
              <a:t> 10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</a:t>
            </a:r>
            <a:endParaRPr lang="cs-CZ" dirty="0"/>
          </a:p>
          <a:p>
            <a:endParaRPr lang="cs-CZ" dirty="0" smtClean="0"/>
          </a:p>
        </p:txBody>
      </p:sp>
      <p:cxnSp>
        <p:nvCxnSpPr>
          <p:cNvPr id="44" name="Přímá spojnice se šipkou 43"/>
          <p:cNvCxnSpPr/>
          <p:nvPr/>
        </p:nvCxnSpPr>
        <p:spPr>
          <a:xfrm>
            <a:off x="6660232" y="2636912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Ovál 46"/>
          <p:cNvSpPr/>
          <p:nvPr/>
        </p:nvSpPr>
        <p:spPr>
          <a:xfrm>
            <a:off x="5400092" y="2924944"/>
            <a:ext cx="180020" cy="14401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olný tvar 48"/>
          <p:cNvSpPr/>
          <p:nvPr/>
        </p:nvSpPr>
        <p:spPr>
          <a:xfrm>
            <a:off x="3951111" y="3522133"/>
            <a:ext cx="1441080" cy="496711"/>
          </a:xfrm>
          <a:custGeom>
            <a:avLst/>
            <a:gdLst>
              <a:gd name="connsiteX0" fmla="*/ 0 w 1441080"/>
              <a:gd name="connsiteY0" fmla="*/ 248356 h 496711"/>
              <a:gd name="connsiteX1" fmla="*/ 22578 w 1441080"/>
              <a:gd name="connsiteY1" fmla="*/ 304800 h 496711"/>
              <a:gd name="connsiteX2" fmla="*/ 33867 w 1441080"/>
              <a:gd name="connsiteY2" fmla="*/ 338667 h 496711"/>
              <a:gd name="connsiteX3" fmla="*/ 56445 w 1441080"/>
              <a:gd name="connsiteY3" fmla="*/ 372534 h 496711"/>
              <a:gd name="connsiteX4" fmla="*/ 101600 w 1441080"/>
              <a:gd name="connsiteY4" fmla="*/ 474134 h 496711"/>
              <a:gd name="connsiteX5" fmla="*/ 135467 w 1441080"/>
              <a:gd name="connsiteY5" fmla="*/ 496711 h 496711"/>
              <a:gd name="connsiteX6" fmla="*/ 180622 w 1441080"/>
              <a:gd name="connsiteY6" fmla="*/ 428978 h 496711"/>
              <a:gd name="connsiteX7" fmla="*/ 214489 w 1441080"/>
              <a:gd name="connsiteY7" fmla="*/ 361245 h 496711"/>
              <a:gd name="connsiteX8" fmla="*/ 225778 w 1441080"/>
              <a:gd name="connsiteY8" fmla="*/ 282223 h 496711"/>
              <a:gd name="connsiteX9" fmla="*/ 237067 w 1441080"/>
              <a:gd name="connsiteY9" fmla="*/ 237067 h 496711"/>
              <a:gd name="connsiteX10" fmla="*/ 248356 w 1441080"/>
              <a:gd name="connsiteY10" fmla="*/ 304800 h 496711"/>
              <a:gd name="connsiteX11" fmla="*/ 304800 w 1441080"/>
              <a:gd name="connsiteY11" fmla="*/ 395111 h 496711"/>
              <a:gd name="connsiteX12" fmla="*/ 316089 w 1441080"/>
              <a:gd name="connsiteY12" fmla="*/ 428978 h 496711"/>
              <a:gd name="connsiteX13" fmla="*/ 349956 w 1441080"/>
              <a:gd name="connsiteY13" fmla="*/ 462845 h 496711"/>
              <a:gd name="connsiteX14" fmla="*/ 372533 w 1441080"/>
              <a:gd name="connsiteY14" fmla="*/ 496711 h 496711"/>
              <a:gd name="connsiteX15" fmla="*/ 406400 w 1441080"/>
              <a:gd name="connsiteY15" fmla="*/ 485423 h 496711"/>
              <a:gd name="connsiteX16" fmla="*/ 474133 w 1441080"/>
              <a:gd name="connsiteY16" fmla="*/ 349956 h 496711"/>
              <a:gd name="connsiteX17" fmla="*/ 485422 w 1441080"/>
              <a:gd name="connsiteY17" fmla="*/ 316089 h 496711"/>
              <a:gd name="connsiteX18" fmla="*/ 496711 w 1441080"/>
              <a:gd name="connsiteY18" fmla="*/ 282223 h 496711"/>
              <a:gd name="connsiteX19" fmla="*/ 508000 w 1441080"/>
              <a:gd name="connsiteY19" fmla="*/ 225778 h 496711"/>
              <a:gd name="connsiteX20" fmla="*/ 541867 w 1441080"/>
              <a:gd name="connsiteY20" fmla="*/ 237067 h 496711"/>
              <a:gd name="connsiteX21" fmla="*/ 587022 w 1441080"/>
              <a:gd name="connsiteY21" fmla="*/ 395111 h 496711"/>
              <a:gd name="connsiteX22" fmla="*/ 643467 w 1441080"/>
              <a:gd name="connsiteY22" fmla="*/ 451556 h 496711"/>
              <a:gd name="connsiteX23" fmla="*/ 677333 w 1441080"/>
              <a:gd name="connsiteY23" fmla="*/ 462845 h 496711"/>
              <a:gd name="connsiteX24" fmla="*/ 711200 w 1441080"/>
              <a:gd name="connsiteY24" fmla="*/ 395111 h 496711"/>
              <a:gd name="connsiteX25" fmla="*/ 722489 w 1441080"/>
              <a:gd name="connsiteY25" fmla="*/ 361245 h 496711"/>
              <a:gd name="connsiteX26" fmla="*/ 745067 w 1441080"/>
              <a:gd name="connsiteY26" fmla="*/ 327378 h 496711"/>
              <a:gd name="connsiteX27" fmla="*/ 767645 w 1441080"/>
              <a:gd name="connsiteY27" fmla="*/ 259645 h 496711"/>
              <a:gd name="connsiteX28" fmla="*/ 778933 w 1441080"/>
              <a:gd name="connsiteY28" fmla="*/ 225778 h 496711"/>
              <a:gd name="connsiteX29" fmla="*/ 801511 w 1441080"/>
              <a:gd name="connsiteY29" fmla="*/ 135467 h 496711"/>
              <a:gd name="connsiteX30" fmla="*/ 824089 w 1441080"/>
              <a:gd name="connsiteY30" fmla="*/ 203200 h 496711"/>
              <a:gd name="connsiteX31" fmla="*/ 835378 w 1441080"/>
              <a:gd name="connsiteY31" fmla="*/ 237067 h 496711"/>
              <a:gd name="connsiteX32" fmla="*/ 869245 w 1441080"/>
              <a:gd name="connsiteY32" fmla="*/ 270934 h 496711"/>
              <a:gd name="connsiteX33" fmla="*/ 903111 w 1441080"/>
              <a:gd name="connsiteY33" fmla="*/ 293511 h 496711"/>
              <a:gd name="connsiteX34" fmla="*/ 948267 w 1441080"/>
              <a:gd name="connsiteY34" fmla="*/ 349956 h 496711"/>
              <a:gd name="connsiteX35" fmla="*/ 970845 w 1441080"/>
              <a:gd name="connsiteY35" fmla="*/ 282223 h 496711"/>
              <a:gd name="connsiteX36" fmla="*/ 1004711 w 1441080"/>
              <a:gd name="connsiteY36" fmla="*/ 214489 h 496711"/>
              <a:gd name="connsiteX37" fmla="*/ 1027289 w 1441080"/>
              <a:gd name="connsiteY37" fmla="*/ 146756 h 496711"/>
              <a:gd name="connsiteX38" fmla="*/ 1038578 w 1441080"/>
              <a:gd name="connsiteY38" fmla="*/ 112889 h 496711"/>
              <a:gd name="connsiteX39" fmla="*/ 1072445 w 1441080"/>
              <a:gd name="connsiteY39" fmla="*/ 124178 h 496711"/>
              <a:gd name="connsiteX40" fmla="*/ 1117600 w 1441080"/>
              <a:gd name="connsiteY40" fmla="*/ 191911 h 496711"/>
              <a:gd name="connsiteX41" fmla="*/ 1140178 w 1441080"/>
              <a:gd name="connsiteY41" fmla="*/ 225778 h 496711"/>
              <a:gd name="connsiteX42" fmla="*/ 1162756 w 1441080"/>
              <a:gd name="connsiteY42" fmla="*/ 259645 h 496711"/>
              <a:gd name="connsiteX43" fmla="*/ 1185333 w 1441080"/>
              <a:gd name="connsiteY43" fmla="*/ 293511 h 496711"/>
              <a:gd name="connsiteX44" fmla="*/ 1219200 w 1441080"/>
              <a:gd name="connsiteY44" fmla="*/ 282223 h 496711"/>
              <a:gd name="connsiteX45" fmla="*/ 1264356 w 1441080"/>
              <a:gd name="connsiteY45" fmla="*/ 124178 h 496711"/>
              <a:gd name="connsiteX46" fmla="*/ 1275645 w 1441080"/>
              <a:gd name="connsiteY46" fmla="*/ 79023 h 496711"/>
              <a:gd name="connsiteX47" fmla="*/ 1309511 w 1441080"/>
              <a:gd name="connsiteY47" fmla="*/ 101600 h 496711"/>
              <a:gd name="connsiteX48" fmla="*/ 1320800 w 1441080"/>
              <a:gd name="connsiteY48" fmla="*/ 135467 h 496711"/>
              <a:gd name="connsiteX49" fmla="*/ 1377245 w 1441080"/>
              <a:gd name="connsiteY49" fmla="*/ 191911 h 496711"/>
              <a:gd name="connsiteX50" fmla="*/ 1411111 w 1441080"/>
              <a:gd name="connsiteY50" fmla="*/ 180623 h 496711"/>
              <a:gd name="connsiteX51" fmla="*/ 1433689 w 1441080"/>
              <a:gd name="connsiteY51" fmla="*/ 0 h 49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441080" h="496711">
                <a:moveTo>
                  <a:pt x="0" y="248356"/>
                </a:moveTo>
                <a:cubicBezTo>
                  <a:pt x="7526" y="267171"/>
                  <a:pt x="15463" y="285826"/>
                  <a:pt x="22578" y="304800"/>
                </a:cubicBezTo>
                <a:cubicBezTo>
                  <a:pt x="26756" y="315942"/>
                  <a:pt x="28545" y="328024"/>
                  <a:pt x="33867" y="338667"/>
                </a:cubicBezTo>
                <a:cubicBezTo>
                  <a:pt x="39935" y="350802"/>
                  <a:pt x="48919" y="361245"/>
                  <a:pt x="56445" y="372534"/>
                </a:cubicBezTo>
                <a:cubicBezTo>
                  <a:pt x="67623" y="406068"/>
                  <a:pt x="74765" y="447300"/>
                  <a:pt x="101600" y="474134"/>
                </a:cubicBezTo>
                <a:cubicBezTo>
                  <a:pt x="111194" y="483728"/>
                  <a:pt x="124178" y="489185"/>
                  <a:pt x="135467" y="496711"/>
                </a:cubicBezTo>
                <a:cubicBezTo>
                  <a:pt x="150519" y="474133"/>
                  <a:pt x="172041" y="454720"/>
                  <a:pt x="180622" y="428978"/>
                </a:cubicBezTo>
                <a:cubicBezTo>
                  <a:pt x="196201" y="382240"/>
                  <a:pt x="185310" y="405012"/>
                  <a:pt x="214489" y="361245"/>
                </a:cubicBezTo>
                <a:cubicBezTo>
                  <a:pt x="218252" y="334904"/>
                  <a:pt x="221018" y="308402"/>
                  <a:pt x="225778" y="282223"/>
                </a:cubicBezTo>
                <a:cubicBezTo>
                  <a:pt x="228553" y="266958"/>
                  <a:pt x="226096" y="226096"/>
                  <a:pt x="237067" y="237067"/>
                </a:cubicBezTo>
                <a:cubicBezTo>
                  <a:pt x="253252" y="253252"/>
                  <a:pt x="242805" y="282594"/>
                  <a:pt x="248356" y="304800"/>
                </a:cubicBezTo>
                <a:cubicBezTo>
                  <a:pt x="267164" y="380033"/>
                  <a:pt x="255725" y="362396"/>
                  <a:pt x="304800" y="395111"/>
                </a:cubicBezTo>
                <a:cubicBezTo>
                  <a:pt x="308563" y="406400"/>
                  <a:pt x="309488" y="419077"/>
                  <a:pt x="316089" y="428978"/>
                </a:cubicBezTo>
                <a:cubicBezTo>
                  <a:pt x="324945" y="442262"/>
                  <a:pt x="339735" y="450580"/>
                  <a:pt x="349956" y="462845"/>
                </a:cubicBezTo>
                <a:cubicBezTo>
                  <a:pt x="358642" y="473268"/>
                  <a:pt x="365007" y="485422"/>
                  <a:pt x="372533" y="496711"/>
                </a:cubicBezTo>
                <a:cubicBezTo>
                  <a:pt x="383822" y="492948"/>
                  <a:pt x="397986" y="493837"/>
                  <a:pt x="406400" y="485423"/>
                </a:cubicBezTo>
                <a:cubicBezTo>
                  <a:pt x="450169" y="441655"/>
                  <a:pt x="455770" y="405046"/>
                  <a:pt x="474133" y="349956"/>
                </a:cubicBezTo>
                <a:lnTo>
                  <a:pt x="485422" y="316089"/>
                </a:lnTo>
                <a:cubicBezTo>
                  <a:pt x="489185" y="304800"/>
                  <a:pt x="494377" y="293891"/>
                  <a:pt x="496711" y="282223"/>
                </a:cubicBezTo>
                <a:lnTo>
                  <a:pt x="508000" y="225778"/>
                </a:lnTo>
                <a:cubicBezTo>
                  <a:pt x="519289" y="229541"/>
                  <a:pt x="534950" y="227384"/>
                  <a:pt x="541867" y="237067"/>
                </a:cubicBezTo>
                <a:cubicBezTo>
                  <a:pt x="556004" y="256858"/>
                  <a:pt x="582473" y="382602"/>
                  <a:pt x="587022" y="395111"/>
                </a:cubicBezTo>
                <a:cubicBezTo>
                  <a:pt x="597057" y="422706"/>
                  <a:pt x="618380" y="439013"/>
                  <a:pt x="643467" y="451556"/>
                </a:cubicBezTo>
                <a:cubicBezTo>
                  <a:pt x="654110" y="456878"/>
                  <a:pt x="666044" y="459082"/>
                  <a:pt x="677333" y="462845"/>
                </a:cubicBezTo>
                <a:cubicBezTo>
                  <a:pt x="705707" y="377723"/>
                  <a:pt x="667433" y="482643"/>
                  <a:pt x="711200" y="395111"/>
                </a:cubicBezTo>
                <a:cubicBezTo>
                  <a:pt x="716522" y="384468"/>
                  <a:pt x="717167" y="371888"/>
                  <a:pt x="722489" y="361245"/>
                </a:cubicBezTo>
                <a:cubicBezTo>
                  <a:pt x="728557" y="349110"/>
                  <a:pt x="739557" y="339776"/>
                  <a:pt x="745067" y="327378"/>
                </a:cubicBezTo>
                <a:cubicBezTo>
                  <a:pt x="754733" y="305630"/>
                  <a:pt x="760119" y="282223"/>
                  <a:pt x="767645" y="259645"/>
                </a:cubicBezTo>
                <a:cubicBezTo>
                  <a:pt x="771408" y="248356"/>
                  <a:pt x="776047" y="237322"/>
                  <a:pt x="778933" y="225778"/>
                </a:cubicBezTo>
                <a:lnTo>
                  <a:pt x="801511" y="135467"/>
                </a:lnTo>
                <a:lnTo>
                  <a:pt x="824089" y="203200"/>
                </a:lnTo>
                <a:cubicBezTo>
                  <a:pt x="827852" y="214489"/>
                  <a:pt x="826964" y="228653"/>
                  <a:pt x="835378" y="237067"/>
                </a:cubicBezTo>
                <a:cubicBezTo>
                  <a:pt x="846667" y="248356"/>
                  <a:pt x="856980" y="260713"/>
                  <a:pt x="869245" y="270934"/>
                </a:cubicBezTo>
                <a:cubicBezTo>
                  <a:pt x="879668" y="279620"/>
                  <a:pt x="891822" y="285985"/>
                  <a:pt x="903111" y="293511"/>
                </a:cubicBezTo>
                <a:cubicBezTo>
                  <a:pt x="903874" y="295801"/>
                  <a:pt x="921392" y="371456"/>
                  <a:pt x="948267" y="349956"/>
                </a:cubicBezTo>
                <a:cubicBezTo>
                  <a:pt x="966851" y="335089"/>
                  <a:pt x="963319" y="304801"/>
                  <a:pt x="970845" y="282223"/>
                </a:cubicBezTo>
                <a:cubicBezTo>
                  <a:pt x="1012015" y="158710"/>
                  <a:pt x="946353" y="345794"/>
                  <a:pt x="1004711" y="214489"/>
                </a:cubicBezTo>
                <a:cubicBezTo>
                  <a:pt x="1014377" y="192741"/>
                  <a:pt x="1019763" y="169334"/>
                  <a:pt x="1027289" y="146756"/>
                </a:cubicBezTo>
                <a:lnTo>
                  <a:pt x="1038578" y="112889"/>
                </a:lnTo>
                <a:cubicBezTo>
                  <a:pt x="1049867" y="116652"/>
                  <a:pt x="1064031" y="115764"/>
                  <a:pt x="1072445" y="124178"/>
                </a:cubicBezTo>
                <a:cubicBezTo>
                  <a:pt x="1091632" y="143365"/>
                  <a:pt x="1102548" y="169333"/>
                  <a:pt x="1117600" y="191911"/>
                </a:cubicBezTo>
                <a:lnTo>
                  <a:pt x="1140178" y="225778"/>
                </a:lnTo>
                <a:lnTo>
                  <a:pt x="1162756" y="259645"/>
                </a:lnTo>
                <a:lnTo>
                  <a:pt x="1185333" y="293511"/>
                </a:lnTo>
                <a:cubicBezTo>
                  <a:pt x="1196622" y="289748"/>
                  <a:pt x="1212283" y="291906"/>
                  <a:pt x="1219200" y="282223"/>
                </a:cubicBezTo>
                <a:cubicBezTo>
                  <a:pt x="1231658" y="264783"/>
                  <a:pt x="1261995" y="133622"/>
                  <a:pt x="1264356" y="124178"/>
                </a:cubicBezTo>
                <a:lnTo>
                  <a:pt x="1275645" y="79023"/>
                </a:lnTo>
                <a:cubicBezTo>
                  <a:pt x="1286934" y="86549"/>
                  <a:pt x="1301036" y="91006"/>
                  <a:pt x="1309511" y="101600"/>
                </a:cubicBezTo>
                <a:cubicBezTo>
                  <a:pt x="1316945" y="110892"/>
                  <a:pt x="1315478" y="124824"/>
                  <a:pt x="1320800" y="135467"/>
                </a:cubicBezTo>
                <a:cubicBezTo>
                  <a:pt x="1339615" y="173097"/>
                  <a:pt x="1343377" y="169334"/>
                  <a:pt x="1377245" y="191911"/>
                </a:cubicBezTo>
                <a:cubicBezTo>
                  <a:pt x="1388534" y="188148"/>
                  <a:pt x="1401819" y="188056"/>
                  <a:pt x="1411111" y="180623"/>
                </a:cubicBezTo>
                <a:cubicBezTo>
                  <a:pt x="1460824" y="140853"/>
                  <a:pt x="1433689" y="34853"/>
                  <a:pt x="1433689" y="0"/>
                </a:cubicBezTo>
              </a:path>
            </a:pathLst>
          </a:cu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5"/>
              </a:solidFill>
            </a:endParaRPr>
          </a:p>
        </p:txBody>
      </p:sp>
      <p:sp>
        <p:nvSpPr>
          <p:cNvPr id="50" name="Volný tvar 49"/>
          <p:cNvSpPr/>
          <p:nvPr/>
        </p:nvSpPr>
        <p:spPr>
          <a:xfrm>
            <a:off x="4869405" y="3744653"/>
            <a:ext cx="515395" cy="962814"/>
          </a:xfrm>
          <a:custGeom>
            <a:avLst/>
            <a:gdLst>
              <a:gd name="connsiteX0" fmla="*/ 120284 w 515395"/>
              <a:gd name="connsiteY0" fmla="*/ 962814 h 962814"/>
              <a:gd name="connsiteX1" fmla="*/ 86417 w 515395"/>
              <a:gd name="connsiteY1" fmla="*/ 906369 h 962814"/>
              <a:gd name="connsiteX2" fmla="*/ 52551 w 515395"/>
              <a:gd name="connsiteY2" fmla="*/ 883791 h 962814"/>
              <a:gd name="connsiteX3" fmla="*/ 7395 w 515395"/>
              <a:gd name="connsiteY3" fmla="*/ 816058 h 962814"/>
              <a:gd name="connsiteX4" fmla="*/ 120284 w 515395"/>
              <a:gd name="connsiteY4" fmla="*/ 827347 h 962814"/>
              <a:gd name="connsiteX5" fmla="*/ 154151 w 515395"/>
              <a:gd name="connsiteY5" fmla="*/ 838636 h 962814"/>
              <a:gd name="connsiteX6" fmla="*/ 233173 w 515395"/>
              <a:gd name="connsiteY6" fmla="*/ 827347 h 962814"/>
              <a:gd name="connsiteX7" fmla="*/ 221884 w 515395"/>
              <a:gd name="connsiteY7" fmla="*/ 793480 h 962814"/>
              <a:gd name="connsiteX8" fmla="*/ 199306 w 515395"/>
              <a:gd name="connsiteY8" fmla="*/ 759614 h 962814"/>
              <a:gd name="connsiteX9" fmla="*/ 131573 w 515395"/>
              <a:gd name="connsiteY9" fmla="*/ 714458 h 962814"/>
              <a:gd name="connsiteX10" fmla="*/ 63839 w 515395"/>
              <a:gd name="connsiteY10" fmla="*/ 658014 h 962814"/>
              <a:gd name="connsiteX11" fmla="*/ 97706 w 515395"/>
              <a:gd name="connsiteY11" fmla="*/ 646725 h 962814"/>
              <a:gd name="connsiteX12" fmla="*/ 165439 w 515395"/>
              <a:gd name="connsiteY12" fmla="*/ 669303 h 962814"/>
              <a:gd name="connsiteX13" fmla="*/ 267039 w 515395"/>
              <a:gd name="connsiteY13" fmla="*/ 658014 h 962814"/>
              <a:gd name="connsiteX14" fmla="*/ 210595 w 515395"/>
              <a:gd name="connsiteY14" fmla="*/ 567703 h 962814"/>
              <a:gd name="connsiteX15" fmla="*/ 199306 w 515395"/>
              <a:gd name="connsiteY15" fmla="*/ 533836 h 962814"/>
              <a:gd name="connsiteX16" fmla="*/ 165439 w 515395"/>
              <a:gd name="connsiteY16" fmla="*/ 466103 h 962814"/>
              <a:gd name="connsiteX17" fmla="*/ 199306 w 515395"/>
              <a:gd name="connsiteY17" fmla="*/ 454814 h 962814"/>
              <a:gd name="connsiteX18" fmla="*/ 267039 w 515395"/>
              <a:gd name="connsiteY18" fmla="*/ 477391 h 962814"/>
              <a:gd name="connsiteX19" fmla="*/ 334773 w 515395"/>
              <a:gd name="connsiteY19" fmla="*/ 466103 h 962814"/>
              <a:gd name="connsiteX20" fmla="*/ 312195 w 515395"/>
              <a:gd name="connsiteY20" fmla="*/ 398369 h 962814"/>
              <a:gd name="connsiteX21" fmla="*/ 233173 w 515395"/>
              <a:gd name="connsiteY21" fmla="*/ 308058 h 962814"/>
              <a:gd name="connsiteX22" fmla="*/ 210595 w 515395"/>
              <a:gd name="connsiteY22" fmla="*/ 274191 h 962814"/>
              <a:gd name="connsiteX23" fmla="*/ 244462 w 515395"/>
              <a:gd name="connsiteY23" fmla="*/ 285480 h 962814"/>
              <a:gd name="connsiteX24" fmla="*/ 300906 w 515395"/>
              <a:gd name="connsiteY24" fmla="*/ 296769 h 962814"/>
              <a:gd name="connsiteX25" fmla="*/ 391217 w 515395"/>
              <a:gd name="connsiteY25" fmla="*/ 285480 h 962814"/>
              <a:gd name="connsiteX26" fmla="*/ 379928 w 515395"/>
              <a:gd name="connsiteY26" fmla="*/ 229036 h 962814"/>
              <a:gd name="connsiteX27" fmla="*/ 334773 w 515395"/>
              <a:gd name="connsiteY27" fmla="*/ 161303 h 962814"/>
              <a:gd name="connsiteX28" fmla="*/ 278328 w 515395"/>
              <a:gd name="connsiteY28" fmla="*/ 93569 h 962814"/>
              <a:gd name="connsiteX29" fmla="*/ 312195 w 515395"/>
              <a:gd name="connsiteY29" fmla="*/ 82280 h 962814"/>
              <a:gd name="connsiteX30" fmla="*/ 379928 w 515395"/>
              <a:gd name="connsiteY30" fmla="*/ 104858 h 962814"/>
              <a:gd name="connsiteX31" fmla="*/ 436373 w 515395"/>
              <a:gd name="connsiteY31" fmla="*/ 116147 h 962814"/>
              <a:gd name="connsiteX32" fmla="*/ 470239 w 515395"/>
              <a:gd name="connsiteY32" fmla="*/ 25836 h 962814"/>
              <a:gd name="connsiteX33" fmla="*/ 436373 w 515395"/>
              <a:gd name="connsiteY33" fmla="*/ 3258 h 962814"/>
              <a:gd name="connsiteX34" fmla="*/ 481528 w 515395"/>
              <a:gd name="connsiteY34" fmla="*/ 14547 h 962814"/>
              <a:gd name="connsiteX35" fmla="*/ 515395 w 515395"/>
              <a:gd name="connsiteY35" fmla="*/ 14547 h 962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15395" h="962814">
                <a:moveTo>
                  <a:pt x="120284" y="962814"/>
                </a:moveTo>
                <a:cubicBezTo>
                  <a:pt x="108995" y="943999"/>
                  <a:pt x="100696" y="923029"/>
                  <a:pt x="86417" y="906369"/>
                </a:cubicBezTo>
                <a:cubicBezTo>
                  <a:pt x="77588" y="896068"/>
                  <a:pt x="61485" y="894002"/>
                  <a:pt x="52551" y="883791"/>
                </a:cubicBezTo>
                <a:cubicBezTo>
                  <a:pt x="34682" y="863370"/>
                  <a:pt x="-19605" y="813358"/>
                  <a:pt x="7395" y="816058"/>
                </a:cubicBezTo>
                <a:lnTo>
                  <a:pt x="120284" y="827347"/>
                </a:lnTo>
                <a:cubicBezTo>
                  <a:pt x="131573" y="831110"/>
                  <a:pt x="142251" y="838636"/>
                  <a:pt x="154151" y="838636"/>
                </a:cubicBezTo>
                <a:cubicBezTo>
                  <a:pt x="180759" y="838636"/>
                  <a:pt x="211034" y="842107"/>
                  <a:pt x="233173" y="827347"/>
                </a:cubicBezTo>
                <a:cubicBezTo>
                  <a:pt x="243074" y="820746"/>
                  <a:pt x="227206" y="804123"/>
                  <a:pt x="221884" y="793480"/>
                </a:cubicBezTo>
                <a:cubicBezTo>
                  <a:pt x="215816" y="781345"/>
                  <a:pt x="209517" y="768548"/>
                  <a:pt x="199306" y="759614"/>
                </a:cubicBezTo>
                <a:cubicBezTo>
                  <a:pt x="178885" y="741745"/>
                  <a:pt x="150760" y="733645"/>
                  <a:pt x="131573" y="714458"/>
                </a:cubicBezTo>
                <a:cubicBezTo>
                  <a:pt x="88112" y="670997"/>
                  <a:pt x="110990" y="689447"/>
                  <a:pt x="63839" y="658014"/>
                </a:cubicBezTo>
                <a:cubicBezTo>
                  <a:pt x="75128" y="654251"/>
                  <a:pt x="85879" y="645411"/>
                  <a:pt x="97706" y="646725"/>
                </a:cubicBezTo>
                <a:cubicBezTo>
                  <a:pt x="121359" y="649353"/>
                  <a:pt x="165439" y="669303"/>
                  <a:pt x="165439" y="669303"/>
                </a:cubicBezTo>
                <a:cubicBezTo>
                  <a:pt x="199306" y="665540"/>
                  <a:pt x="242944" y="682109"/>
                  <a:pt x="267039" y="658014"/>
                </a:cubicBezTo>
                <a:cubicBezTo>
                  <a:pt x="304656" y="620397"/>
                  <a:pt x="227503" y="578974"/>
                  <a:pt x="210595" y="567703"/>
                </a:cubicBezTo>
                <a:cubicBezTo>
                  <a:pt x="206832" y="556414"/>
                  <a:pt x="204628" y="544479"/>
                  <a:pt x="199306" y="533836"/>
                </a:cubicBezTo>
                <a:cubicBezTo>
                  <a:pt x="155537" y="446298"/>
                  <a:pt x="193815" y="551229"/>
                  <a:pt x="165439" y="466103"/>
                </a:cubicBezTo>
                <a:cubicBezTo>
                  <a:pt x="176728" y="462340"/>
                  <a:pt x="187479" y="453500"/>
                  <a:pt x="199306" y="454814"/>
                </a:cubicBezTo>
                <a:cubicBezTo>
                  <a:pt x="222959" y="457442"/>
                  <a:pt x="267039" y="477391"/>
                  <a:pt x="267039" y="477391"/>
                </a:cubicBezTo>
                <a:cubicBezTo>
                  <a:pt x="289617" y="473628"/>
                  <a:pt x="323417" y="485976"/>
                  <a:pt x="334773" y="466103"/>
                </a:cubicBezTo>
                <a:cubicBezTo>
                  <a:pt x="346581" y="445439"/>
                  <a:pt x="325397" y="418171"/>
                  <a:pt x="312195" y="398369"/>
                </a:cubicBezTo>
                <a:cubicBezTo>
                  <a:pt x="259513" y="319347"/>
                  <a:pt x="289617" y="345688"/>
                  <a:pt x="233173" y="308058"/>
                </a:cubicBezTo>
                <a:cubicBezTo>
                  <a:pt x="225647" y="296769"/>
                  <a:pt x="204527" y="286326"/>
                  <a:pt x="210595" y="274191"/>
                </a:cubicBezTo>
                <a:cubicBezTo>
                  <a:pt x="215917" y="263548"/>
                  <a:pt x="232918" y="282594"/>
                  <a:pt x="244462" y="285480"/>
                </a:cubicBezTo>
                <a:cubicBezTo>
                  <a:pt x="263076" y="290134"/>
                  <a:pt x="282091" y="293006"/>
                  <a:pt x="300906" y="296769"/>
                </a:cubicBezTo>
                <a:lnTo>
                  <a:pt x="391217" y="285480"/>
                </a:lnTo>
                <a:cubicBezTo>
                  <a:pt x="405785" y="272993"/>
                  <a:pt x="387868" y="246503"/>
                  <a:pt x="379928" y="229036"/>
                </a:cubicBezTo>
                <a:cubicBezTo>
                  <a:pt x="368700" y="204333"/>
                  <a:pt x="349825" y="183881"/>
                  <a:pt x="334773" y="161303"/>
                </a:cubicBezTo>
                <a:cubicBezTo>
                  <a:pt x="303340" y="114153"/>
                  <a:pt x="321788" y="137029"/>
                  <a:pt x="278328" y="93569"/>
                </a:cubicBezTo>
                <a:cubicBezTo>
                  <a:pt x="289617" y="89806"/>
                  <a:pt x="300368" y="80966"/>
                  <a:pt x="312195" y="82280"/>
                </a:cubicBezTo>
                <a:cubicBezTo>
                  <a:pt x="335848" y="84908"/>
                  <a:pt x="356591" y="100191"/>
                  <a:pt x="379928" y="104858"/>
                </a:cubicBezTo>
                <a:lnTo>
                  <a:pt x="436373" y="116147"/>
                </a:lnTo>
                <a:cubicBezTo>
                  <a:pt x="492405" y="102139"/>
                  <a:pt x="509339" y="113813"/>
                  <a:pt x="470239" y="25836"/>
                </a:cubicBezTo>
                <a:cubicBezTo>
                  <a:pt x="464729" y="13438"/>
                  <a:pt x="426779" y="12852"/>
                  <a:pt x="436373" y="3258"/>
                </a:cubicBezTo>
                <a:cubicBezTo>
                  <a:pt x="447344" y="-7713"/>
                  <a:pt x="466169" y="12353"/>
                  <a:pt x="481528" y="14547"/>
                </a:cubicBezTo>
                <a:cubicBezTo>
                  <a:pt x="492704" y="16144"/>
                  <a:pt x="504106" y="14547"/>
                  <a:pt x="515395" y="14547"/>
                </a:cubicBezTo>
              </a:path>
            </a:pathLst>
          </a:cu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07504" y="980728"/>
            <a:ext cx="3672408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solidFill>
                  <a:schemeClr val="accent4"/>
                </a:solidFill>
              </a:rPr>
              <a:t>24 : 4	= </a:t>
            </a:r>
          </a:p>
          <a:p>
            <a:r>
              <a:rPr lang="cs-CZ" sz="2000" b="1" dirty="0">
                <a:solidFill>
                  <a:schemeClr val="accent4"/>
                </a:solidFill>
              </a:rPr>
              <a:t>20 : 10	=</a:t>
            </a:r>
          </a:p>
          <a:p>
            <a:r>
              <a:rPr lang="cs-CZ" sz="2000" b="1" dirty="0">
                <a:solidFill>
                  <a:schemeClr val="accent4"/>
                </a:solidFill>
              </a:rPr>
              <a:t>9 : 3    	=</a:t>
            </a:r>
          </a:p>
          <a:p>
            <a:r>
              <a:rPr lang="cs-CZ" sz="2000" b="1" dirty="0">
                <a:solidFill>
                  <a:schemeClr val="accent4"/>
                </a:solidFill>
              </a:rPr>
              <a:t>100 : 10	=</a:t>
            </a:r>
          </a:p>
          <a:p>
            <a:r>
              <a:rPr lang="cs-CZ" sz="2000" b="1" dirty="0">
                <a:solidFill>
                  <a:schemeClr val="accent4"/>
                </a:solidFill>
              </a:rPr>
              <a:t>42 : 6    	=</a:t>
            </a:r>
          </a:p>
          <a:p>
            <a:r>
              <a:rPr lang="cs-CZ" sz="2000" b="1" dirty="0">
                <a:solidFill>
                  <a:schemeClr val="accent4"/>
                </a:solidFill>
              </a:rPr>
              <a:t>36 : 9    	=</a:t>
            </a:r>
          </a:p>
          <a:p>
            <a:r>
              <a:rPr lang="cs-CZ" sz="2000" b="1" dirty="0">
                <a:solidFill>
                  <a:schemeClr val="accent4"/>
                </a:solidFill>
              </a:rPr>
              <a:t>30 : 6	=</a:t>
            </a:r>
          </a:p>
          <a:p>
            <a:r>
              <a:rPr lang="cs-CZ" sz="2000" b="1" dirty="0">
                <a:solidFill>
                  <a:schemeClr val="accent4"/>
                </a:solidFill>
              </a:rPr>
              <a:t>56 : 7	=</a:t>
            </a:r>
          </a:p>
          <a:p>
            <a:r>
              <a:rPr lang="cs-CZ" sz="2000" b="1" dirty="0">
                <a:solidFill>
                  <a:schemeClr val="accent4"/>
                </a:solidFill>
              </a:rPr>
              <a:t>28 : 0	=</a:t>
            </a:r>
          </a:p>
          <a:p>
            <a:r>
              <a:rPr lang="cs-CZ" sz="2000" b="1" dirty="0">
                <a:solidFill>
                  <a:schemeClr val="accent4"/>
                </a:solidFill>
              </a:rPr>
              <a:t>6 : 6	=</a:t>
            </a:r>
          </a:p>
          <a:p>
            <a:r>
              <a:rPr lang="cs-CZ" sz="2000" b="1" dirty="0">
                <a:solidFill>
                  <a:schemeClr val="accent4"/>
                </a:solidFill>
              </a:rPr>
              <a:t>49 : 7 	=</a:t>
            </a:r>
          </a:p>
          <a:p>
            <a:r>
              <a:rPr lang="cs-CZ" sz="2000" b="1" dirty="0">
                <a:solidFill>
                  <a:schemeClr val="accent4"/>
                </a:solidFill>
              </a:rPr>
              <a:t>20 : 4 	=</a:t>
            </a:r>
          </a:p>
          <a:p>
            <a:r>
              <a:rPr lang="cs-CZ" sz="2000" b="1" dirty="0">
                <a:solidFill>
                  <a:schemeClr val="accent4"/>
                </a:solidFill>
              </a:rPr>
              <a:t>24 : 3 	=</a:t>
            </a:r>
          </a:p>
          <a:p>
            <a:r>
              <a:rPr lang="cs-CZ" sz="2000" b="1" dirty="0">
                <a:solidFill>
                  <a:schemeClr val="accent4"/>
                </a:solidFill>
              </a:rPr>
              <a:t>72 : 8	=</a:t>
            </a:r>
          </a:p>
          <a:p>
            <a:r>
              <a:rPr lang="cs-CZ" sz="2000" b="1" dirty="0">
                <a:solidFill>
                  <a:schemeClr val="accent4"/>
                </a:solidFill>
              </a:rPr>
              <a:t>18 : 9	=</a:t>
            </a:r>
          </a:p>
          <a:p>
            <a:r>
              <a:rPr lang="cs-CZ" sz="2000" b="1" dirty="0">
                <a:solidFill>
                  <a:schemeClr val="accent4"/>
                </a:solidFill>
              </a:rPr>
              <a:t>28 : 7	=</a:t>
            </a:r>
          </a:p>
          <a:p>
            <a:r>
              <a:rPr lang="cs-CZ" sz="2000" b="1" dirty="0">
                <a:solidFill>
                  <a:schemeClr val="accent4"/>
                </a:solidFill>
              </a:rPr>
              <a:t>36 : 6	=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020272" y="594928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2" action="ppaction://hlinksldjump"/>
              </a:rPr>
              <a:t>kontrola</a:t>
            </a:r>
            <a:endParaRPr lang="cs-CZ" dirty="0"/>
          </a:p>
        </p:txBody>
      </p:sp>
      <p:sp>
        <p:nvSpPr>
          <p:cNvPr id="28" name="Šipka dolů 27"/>
          <p:cNvSpPr/>
          <p:nvPr/>
        </p:nvSpPr>
        <p:spPr>
          <a:xfrm>
            <a:off x="2123728" y="980728"/>
            <a:ext cx="648072" cy="5256584"/>
          </a:xfrm>
          <a:prstGeom prst="down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99095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4535" y="188640"/>
            <a:ext cx="88569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DOPLŇ  NEZNÁMÉHO  </a:t>
            </a:r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DĚLITELE </a:t>
            </a:r>
            <a:r>
              <a:rPr lang="cs-CZ" sz="28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 SPOJ VÝSLEDKY ČAROU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3026" y="882362"/>
            <a:ext cx="4428492" cy="59093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1600" b="1" dirty="0" smtClean="0"/>
              <a:t>                                               3</a:t>
            </a:r>
            <a:endParaRPr lang="cs-CZ" sz="1600" b="1" dirty="0"/>
          </a:p>
          <a:p>
            <a:r>
              <a:rPr lang="cs-CZ" dirty="0" smtClean="0"/>
              <a:t>                                         •</a:t>
            </a:r>
          </a:p>
          <a:p>
            <a:endParaRPr lang="cs-CZ" dirty="0" smtClean="0"/>
          </a:p>
          <a:p>
            <a:r>
              <a:rPr lang="cs-CZ" sz="1600" b="1" dirty="0" smtClean="0"/>
              <a:t>                                     8                  4 </a:t>
            </a:r>
            <a:endParaRPr lang="cs-CZ" sz="1600" b="1" dirty="0"/>
          </a:p>
          <a:p>
            <a:r>
              <a:rPr lang="cs-CZ" dirty="0" smtClean="0"/>
              <a:t>                                 •               •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        </a:t>
            </a:r>
            <a:r>
              <a:rPr lang="cs-CZ" sz="1600" b="1" dirty="0" smtClean="0"/>
              <a:t> 6                  5</a:t>
            </a:r>
            <a:endParaRPr lang="cs-CZ" dirty="0" smtClean="0"/>
          </a:p>
          <a:p>
            <a:r>
              <a:rPr lang="cs-CZ" dirty="0" smtClean="0"/>
              <a:t>                                •                •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   </a:t>
            </a:r>
            <a:r>
              <a:rPr lang="cs-CZ" sz="1600" b="1" dirty="0" smtClean="0"/>
              <a:t>     0                2                  1                9</a:t>
            </a:r>
            <a:endParaRPr lang="cs-CZ" dirty="0"/>
          </a:p>
          <a:p>
            <a:r>
              <a:rPr lang="cs-CZ" dirty="0" smtClean="0"/>
              <a:t>                 •             •                •             •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1600" b="1" dirty="0" smtClean="0"/>
              <a:t>                                7                             10</a:t>
            </a:r>
            <a:endParaRPr lang="cs-CZ" sz="1600" b="1" dirty="0"/>
          </a:p>
          <a:p>
            <a:r>
              <a:rPr lang="cs-CZ" dirty="0" smtClean="0"/>
              <a:t>                            •                          •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Výbuch 2 4"/>
          <p:cNvSpPr/>
          <p:nvPr/>
        </p:nvSpPr>
        <p:spPr>
          <a:xfrm>
            <a:off x="5652120" y="5877272"/>
            <a:ext cx="2736304" cy="914400"/>
          </a:xfrm>
          <a:prstGeom prst="irregularSeal2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614074" y="2696879"/>
            <a:ext cx="576064" cy="864096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51520" y="836712"/>
            <a:ext cx="4176464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5"/>
                </a:solidFill>
              </a:rPr>
              <a:t>21 : __ = 7</a:t>
            </a:r>
            <a:endParaRPr lang="cs-CZ" sz="2000" b="1" dirty="0">
              <a:solidFill>
                <a:schemeClr val="accent5"/>
              </a:solidFill>
            </a:endParaRPr>
          </a:p>
          <a:p>
            <a:r>
              <a:rPr lang="cs-CZ" sz="2000" b="1" dirty="0" smtClean="0">
                <a:solidFill>
                  <a:schemeClr val="accent5"/>
                </a:solidFill>
              </a:rPr>
              <a:t>56: __ = 7</a:t>
            </a:r>
            <a:endParaRPr lang="cs-CZ" sz="2000" b="1" dirty="0">
              <a:solidFill>
                <a:schemeClr val="accent5"/>
              </a:solidFill>
            </a:endParaRPr>
          </a:p>
          <a:p>
            <a:r>
              <a:rPr lang="cs-CZ" sz="2000" b="1" dirty="0" smtClean="0">
                <a:solidFill>
                  <a:schemeClr val="accent5"/>
                </a:solidFill>
              </a:rPr>
              <a:t>24 : __ = 4</a:t>
            </a:r>
            <a:endParaRPr lang="cs-CZ" sz="2000" b="1" dirty="0">
              <a:solidFill>
                <a:schemeClr val="accent5"/>
              </a:solidFill>
            </a:endParaRPr>
          </a:p>
          <a:p>
            <a:r>
              <a:rPr lang="cs-CZ" sz="2000" b="1" dirty="0">
                <a:solidFill>
                  <a:schemeClr val="accent5"/>
                </a:solidFill>
              </a:rPr>
              <a:t>9</a:t>
            </a:r>
            <a:r>
              <a:rPr lang="cs-CZ" sz="2000" b="1" dirty="0" smtClean="0">
                <a:solidFill>
                  <a:schemeClr val="accent5"/>
                </a:solidFill>
              </a:rPr>
              <a:t>   : __ = 0</a:t>
            </a:r>
          </a:p>
          <a:p>
            <a:r>
              <a:rPr lang="cs-CZ" sz="2000" b="1" dirty="0" smtClean="0">
                <a:solidFill>
                  <a:schemeClr val="accent5"/>
                </a:solidFill>
              </a:rPr>
              <a:t>18 : __ = 9</a:t>
            </a:r>
            <a:endParaRPr lang="cs-CZ" sz="2000" b="1" dirty="0">
              <a:solidFill>
                <a:schemeClr val="accent5"/>
              </a:solidFill>
            </a:endParaRPr>
          </a:p>
          <a:p>
            <a:r>
              <a:rPr lang="cs-CZ" sz="2000" b="1" dirty="0" smtClean="0">
                <a:solidFill>
                  <a:schemeClr val="accent5"/>
                </a:solidFill>
              </a:rPr>
              <a:t>42 : __ = 6</a:t>
            </a:r>
            <a:endParaRPr lang="cs-CZ" sz="2000" b="1" dirty="0">
              <a:solidFill>
                <a:schemeClr val="accent5"/>
              </a:solidFill>
            </a:endParaRPr>
          </a:p>
          <a:p>
            <a:r>
              <a:rPr lang="cs-CZ" sz="2000" b="1" dirty="0" smtClean="0">
                <a:solidFill>
                  <a:schemeClr val="accent5"/>
                </a:solidFill>
              </a:rPr>
              <a:t>80 : __ = 8</a:t>
            </a:r>
            <a:endParaRPr lang="cs-CZ" sz="2000" b="1" dirty="0">
              <a:solidFill>
                <a:schemeClr val="accent5"/>
              </a:solidFill>
            </a:endParaRPr>
          </a:p>
          <a:p>
            <a:r>
              <a:rPr lang="cs-CZ" sz="2000" b="1" dirty="0" smtClean="0">
                <a:solidFill>
                  <a:schemeClr val="accent5"/>
                </a:solidFill>
              </a:rPr>
              <a:t>5   : __ = 5</a:t>
            </a:r>
          </a:p>
          <a:p>
            <a:r>
              <a:rPr lang="cs-CZ" sz="2000" b="1" dirty="0" smtClean="0">
                <a:solidFill>
                  <a:schemeClr val="accent5"/>
                </a:solidFill>
              </a:rPr>
              <a:t>81 : __ = 9</a:t>
            </a:r>
          </a:p>
          <a:p>
            <a:r>
              <a:rPr lang="cs-CZ" sz="2000" b="1" dirty="0" smtClean="0">
                <a:solidFill>
                  <a:schemeClr val="accent5"/>
                </a:solidFill>
              </a:rPr>
              <a:t>25 : __ = 5</a:t>
            </a:r>
          </a:p>
          <a:p>
            <a:r>
              <a:rPr lang="cs-CZ" sz="2000" b="1" dirty="0" smtClean="0">
                <a:solidFill>
                  <a:schemeClr val="accent5"/>
                </a:solidFill>
              </a:rPr>
              <a:t>20 : __ = 5</a:t>
            </a:r>
          </a:p>
          <a:p>
            <a:r>
              <a:rPr lang="cs-CZ" sz="2000" b="1" dirty="0" smtClean="0">
                <a:solidFill>
                  <a:schemeClr val="accent5"/>
                </a:solidFill>
              </a:rPr>
              <a:t>15 : __ = 5</a:t>
            </a:r>
          </a:p>
          <a:p>
            <a:endParaRPr lang="cs-CZ" sz="2000" b="1" dirty="0">
              <a:solidFill>
                <a:schemeClr val="accent5"/>
              </a:solidFill>
            </a:endParaRPr>
          </a:p>
        </p:txBody>
      </p:sp>
      <p:sp>
        <p:nvSpPr>
          <p:cNvPr id="8" name="Šipka dolů 7"/>
          <p:cNvSpPr/>
          <p:nvPr/>
        </p:nvSpPr>
        <p:spPr>
          <a:xfrm>
            <a:off x="2411760" y="908720"/>
            <a:ext cx="936104" cy="3888432"/>
          </a:xfrm>
          <a:prstGeom prst="downArrow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7740351" y="6345302"/>
            <a:ext cx="126116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2" action="ppaction://hlinksldjump"/>
              </a:rPr>
              <a:t>kontrola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4535" y="6345302"/>
            <a:ext cx="15471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hlinkClick r:id="rId3" action="ppaction://hlinksldjump"/>
              </a:rPr>
              <a:t>konec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68203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51520" y="260648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Počítej a spoj čarou výsledky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836712"/>
            <a:ext cx="8928992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                                                         </a:t>
            </a:r>
            <a:r>
              <a:rPr lang="cs-CZ" sz="1600" b="1" dirty="0" smtClean="0"/>
              <a:t>24</a:t>
            </a:r>
          </a:p>
          <a:p>
            <a:r>
              <a:rPr lang="cs-CZ" dirty="0" smtClean="0"/>
              <a:t>                                                                                                         • 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                                  </a:t>
            </a:r>
            <a:r>
              <a:rPr lang="cs-CZ" sz="1600" b="1" dirty="0" smtClean="0"/>
              <a:t>64</a:t>
            </a:r>
            <a:r>
              <a:rPr lang="cs-CZ" dirty="0" smtClean="0"/>
              <a:t>    </a:t>
            </a:r>
            <a:r>
              <a:rPr lang="cs-CZ" sz="1600" b="1" dirty="0" smtClean="0"/>
              <a:t>25</a:t>
            </a:r>
          </a:p>
          <a:p>
            <a:r>
              <a:rPr lang="cs-CZ" dirty="0" smtClean="0"/>
              <a:t>                                                                                         </a:t>
            </a:r>
            <a:r>
              <a:rPr lang="cs-CZ" sz="1600" b="1" dirty="0" smtClean="0"/>
              <a:t>42</a:t>
            </a:r>
            <a:r>
              <a:rPr lang="cs-CZ" dirty="0" smtClean="0"/>
              <a:t>        •     •        </a:t>
            </a:r>
            <a:r>
              <a:rPr lang="cs-CZ" sz="1600" b="1" dirty="0" smtClean="0"/>
              <a:t>12</a:t>
            </a:r>
            <a:endParaRPr lang="cs-CZ" sz="1600" b="1" dirty="0"/>
          </a:p>
          <a:p>
            <a:r>
              <a:rPr lang="cs-CZ" dirty="0" smtClean="0"/>
              <a:t>                                                                                          •                           • </a:t>
            </a:r>
          </a:p>
          <a:p>
            <a:r>
              <a:rPr lang="cs-CZ" dirty="0" smtClean="0"/>
              <a:t>                                                                                                    </a:t>
            </a:r>
            <a:r>
              <a:rPr lang="cs-CZ" sz="1600" b="1" dirty="0" smtClean="0"/>
              <a:t>0</a:t>
            </a:r>
            <a:r>
              <a:rPr lang="cs-CZ" dirty="0" smtClean="0"/>
              <a:t>       </a:t>
            </a:r>
            <a:r>
              <a:rPr lang="cs-CZ" sz="1600" b="1" dirty="0" smtClean="0"/>
              <a:t>81</a:t>
            </a:r>
            <a:endParaRPr lang="cs-CZ" sz="1600" b="1" dirty="0"/>
          </a:p>
          <a:p>
            <a:r>
              <a:rPr lang="cs-CZ" dirty="0" smtClean="0"/>
              <a:t>                                                                                                    •       • </a:t>
            </a:r>
          </a:p>
          <a:p>
            <a:r>
              <a:rPr lang="cs-CZ" dirty="0" smtClean="0"/>
              <a:t>                                                                                </a:t>
            </a:r>
            <a:r>
              <a:rPr lang="cs-CZ" sz="1600" b="1" dirty="0" smtClean="0"/>
              <a:t>9                                                     16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                         •                                               • </a:t>
            </a:r>
            <a:endParaRPr lang="cs-CZ" dirty="0"/>
          </a:p>
          <a:p>
            <a:r>
              <a:rPr lang="cs-CZ" dirty="0" smtClean="0"/>
              <a:t>                                                                                               </a:t>
            </a:r>
            <a:r>
              <a:rPr lang="cs-CZ" sz="1600" b="1" dirty="0" smtClean="0"/>
              <a:t>18             21</a:t>
            </a:r>
          </a:p>
          <a:p>
            <a:r>
              <a:rPr lang="cs-CZ" dirty="0" smtClean="0"/>
              <a:t>                                                                                                 •            • </a:t>
            </a:r>
          </a:p>
          <a:p>
            <a:r>
              <a:rPr lang="cs-CZ" dirty="0" smtClean="0"/>
              <a:t>                                                                    </a:t>
            </a:r>
            <a:r>
              <a:rPr lang="cs-CZ" sz="1600" b="1" dirty="0" smtClean="0"/>
              <a:t>49</a:t>
            </a:r>
            <a:r>
              <a:rPr lang="cs-CZ" dirty="0" smtClean="0"/>
              <a:t>                                                                     </a:t>
            </a:r>
            <a:r>
              <a:rPr lang="cs-CZ" sz="1600" b="1" dirty="0" smtClean="0"/>
              <a:t>30</a:t>
            </a:r>
          </a:p>
          <a:p>
            <a:r>
              <a:rPr lang="cs-CZ" dirty="0" smtClean="0"/>
              <a:t>                                                                     •                                                                       • 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                          </a:t>
            </a:r>
            <a:r>
              <a:rPr lang="cs-CZ" sz="1600" b="1" dirty="0" smtClean="0"/>
              <a:t>20                    32</a:t>
            </a:r>
            <a:endParaRPr lang="cs-CZ" sz="1600" b="1" dirty="0"/>
          </a:p>
          <a:p>
            <a:r>
              <a:rPr lang="cs-CZ" dirty="0" smtClean="0"/>
              <a:t>                                                                                             •                   •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2289" y="806749"/>
            <a:ext cx="3029551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7030A0"/>
                </a:solidFill>
              </a:rPr>
              <a:t>3.8 =</a:t>
            </a:r>
            <a:r>
              <a:rPr lang="cs-CZ" sz="2400" b="1" dirty="0" smtClean="0">
                <a:solidFill>
                  <a:srgbClr val="00B0F0"/>
                </a:solidFill>
              </a:rPr>
              <a:t> 24</a:t>
            </a:r>
            <a:endParaRPr lang="cs-CZ" sz="2400" b="1" dirty="0" smtClean="0">
              <a:solidFill>
                <a:srgbClr val="7030A0"/>
              </a:solidFill>
            </a:endParaRPr>
          </a:p>
          <a:p>
            <a:r>
              <a:rPr lang="cs-CZ" sz="2400" b="1" dirty="0" smtClean="0">
                <a:solidFill>
                  <a:srgbClr val="7030A0"/>
                </a:solidFill>
              </a:rPr>
              <a:t>6.7 = </a:t>
            </a:r>
            <a:r>
              <a:rPr lang="cs-CZ" sz="2400" b="1" dirty="0" smtClean="0">
                <a:solidFill>
                  <a:srgbClr val="00B0F0"/>
                </a:solidFill>
              </a:rPr>
              <a:t>42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8.8 = </a:t>
            </a:r>
            <a:r>
              <a:rPr lang="cs-CZ" sz="2400" b="1" dirty="0" smtClean="0">
                <a:solidFill>
                  <a:srgbClr val="00B0F0"/>
                </a:solidFill>
              </a:rPr>
              <a:t>64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3.3 = </a:t>
            </a:r>
            <a:r>
              <a:rPr lang="cs-CZ" sz="2400" b="1" dirty="0" smtClean="0">
                <a:solidFill>
                  <a:srgbClr val="00B0F0"/>
                </a:solidFill>
              </a:rPr>
              <a:t>9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5.0 = </a:t>
            </a:r>
            <a:r>
              <a:rPr lang="cs-CZ" sz="2400" b="1" dirty="0" smtClean="0">
                <a:solidFill>
                  <a:srgbClr val="00B0F0"/>
                </a:solidFill>
              </a:rPr>
              <a:t>0</a:t>
            </a:r>
            <a:endParaRPr lang="cs-CZ" sz="2400" b="1" dirty="0" smtClean="0">
              <a:solidFill>
                <a:srgbClr val="7030A0"/>
              </a:solidFill>
            </a:endParaRPr>
          </a:p>
          <a:p>
            <a:r>
              <a:rPr lang="cs-CZ" sz="2400" b="1" dirty="0" smtClean="0">
                <a:solidFill>
                  <a:srgbClr val="7030A0"/>
                </a:solidFill>
              </a:rPr>
              <a:t>7.7 = </a:t>
            </a:r>
            <a:r>
              <a:rPr lang="cs-CZ" sz="2400" b="1" dirty="0" smtClean="0">
                <a:solidFill>
                  <a:srgbClr val="00B0F0"/>
                </a:solidFill>
              </a:rPr>
              <a:t>49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3.6 = </a:t>
            </a:r>
            <a:r>
              <a:rPr lang="cs-CZ" sz="2400" b="1" dirty="0" smtClean="0">
                <a:solidFill>
                  <a:srgbClr val="00B0F0"/>
                </a:solidFill>
              </a:rPr>
              <a:t>18</a:t>
            </a:r>
            <a:endParaRPr lang="cs-CZ" sz="2400" b="1" dirty="0" smtClean="0">
              <a:solidFill>
                <a:srgbClr val="7030A0"/>
              </a:solidFill>
            </a:endParaRPr>
          </a:p>
          <a:p>
            <a:r>
              <a:rPr lang="cs-CZ" sz="2400" b="1" dirty="0" smtClean="0">
                <a:solidFill>
                  <a:srgbClr val="7030A0"/>
                </a:solidFill>
              </a:rPr>
              <a:t>5.4 = </a:t>
            </a:r>
            <a:r>
              <a:rPr lang="cs-CZ" sz="2400" b="1" dirty="0" smtClean="0">
                <a:solidFill>
                  <a:srgbClr val="00B0F0"/>
                </a:solidFill>
              </a:rPr>
              <a:t>20</a:t>
            </a:r>
            <a:endParaRPr lang="cs-CZ" sz="2400" b="1" dirty="0" smtClean="0">
              <a:solidFill>
                <a:srgbClr val="7030A0"/>
              </a:solidFill>
            </a:endParaRPr>
          </a:p>
          <a:p>
            <a:r>
              <a:rPr lang="cs-CZ" sz="2400" b="1" dirty="0" smtClean="0">
                <a:solidFill>
                  <a:srgbClr val="7030A0"/>
                </a:solidFill>
              </a:rPr>
              <a:t>8.4 = </a:t>
            </a:r>
            <a:r>
              <a:rPr lang="cs-CZ" sz="2400" b="1" dirty="0" smtClean="0">
                <a:solidFill>
                  <a:srgbClr val="00B0F0"/>
                </a:solidFill>
              </a:rPr>
              <a:t>32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7.3 = </a:t>
            </a:r>
            <a:r>
              <a:rPr lang="cs-CZ" sz="2400" b="1" dirty="0" smtClean="0">
                <a:solidFill>
                  <a:srgbClr val="00B0F0"/>
                </a:solidFill>
              </a:rPr>
              <a:t>21</a:t>
            </a:r>
            <a:endParaRPr lang="cs-CZ" sz="2400" b="1" dirty="0" smtClean="0">
              <a:solidFill>
                <a:srgbClr val="7030A0"/>
              </a:solidFill>
            </a:endParaRPr>
          </a:p>
          <a:p>
            <a:r>
              <a:rPr lang="cs-CZ" sz="2400" b="1" dirty="0" smtClean="0">
                <a:solidFill>
                  <a:srgbClr val="7030A0"/>
                </a:solidFill>
              </a:rPr>
              <a:t>5.6 = </a:t>
            </a:r>
            <a:r>
              <a:rPr lang="cs-CZ" sz="2400" b="1" dirty="0" smtClean="0">
                <a:solidFill>
                  <a:srgbClr val="00B0F0"/>
                </a:solidFill>
              </a:rPr>
              <a:t>30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9.9 = </a:t>
            </a:r>
            <a:r>
              <a:rPr lang="cs-CZ" sz="2400" b="1" dirty="0" smtClean="0">
                <a:solidFill>
                  <a:srgbClr val="00B0F0"/>
                </a:solidFill>
              </a:rPr>
              <a:t>81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4.4 = </a:t>
            </a:r>
            <a:r>
              <a:rPr lang="cs-CZ" sz="2400" b="1" dirty="0" smtClean="0">
                <a:solidFill>
                  <a:srgbClr val="00B0F0"/>
                </a:solidFill>
              </a:rPr>
              <a:t>16</a:t>
            </a:r>
            <a:endParaRPr lang="cs-CZ" sz="2400" b="1" dirty="0" smtClean="0">
              <a:solidFill>
                <a:srgbClr val="7030A0"/>
              </a:solidFill>
            </a:endParaRPr>
          </a:p>
          <a:p>
            <a:r>
              <a:rPr lang="cs-CZ" sz="2400" b="1" dirty="0" smtClean="0">
                <a:solidFill>
                  <a:srgbClr val="7030A0"/>
                </a:solidFill>
              </a:rPr>
              <a:t>5.5 = </a:t>
            </a:r>
            <a:r>
              <a:rPr lang="cs-CZ" sz="2400" b="1" dirty="0" smtClean="0">
                <a:solidFill>
                  <a:srgbClr val="00B0F0"/>
                </a:solidFill>
              </a:rPr>
              <a:t>25</a:t>
            </a:r>
            <a:endParaRPr lang="cs-CZ" sz="2400" b="1" dirty="0" smtClean="0">
              <a:solidFill>
                <a:srgbClr val="7030A0"/>
              </a:solidFill>
            </a:endParaRPr>
          </a:p>
          <a:p>
            <a:r>
              <a:rPr lang="cs-CZ" sz="2400" b="1" dirty="0" smtClean="0">
                <a:solidFill>
                  <a:srgbClr val="7030A0"/>
                </a:solidFill>
              </a:rPr>
              <a:t>2.6 = </a:t>
            </a:r>
            <a:r>
              <a:rPr lang="cs-CZ" sz="2400" b="1" dirty="0" smtClean="0">
                <a:solidFill>
                  <a:srgbClr val="00B0F0"/>
                </a:solidFill>
              </a:rPr>
              <a:t>12</a:t>
            </a:r>
          </a:p>
          <a:p>
            <a:r>
              <a:rPr lang="cs-CZ" sz="2400" b="1" dirty="0" smtClean="0">
                <a:solidFill>
                  <a:srgbClr val="7030A0"/>
                </a:solidFill>
              </a:rPr>
              <a:t>6.4 = </a:t>
            </a:r>
            <a:r>
              <a:rPr lang="cs-CZ" sz="2400" b="1" dirty="0" smtClean="0">
                <a:solidFill>
                  <a:srgbClr val="00B0F0"/>
                </a:solidFill>
              </a:rPr>
              <a:t>24</a:t>
            </a:r>
            <a:endParaRPr lang="cs-CZ" sz="2800" b="1" dirty="0" smtClean="0">
              <a:solidFill>
                <a:srgbClr val="00B0F0"/>
              </a:solidFill>
            </a:endParaRPr>
          </a:p>
        </p:txBody>
      </p:sp>
      <p:sp>
        <p:nvSpPr>
          <p:cNvPr id="11" name="Šipka dolů 10"/>
          <p:cNvSpPr/>
          <p:nvPr/>
        </p:nvSpPr>
        <p:spPr>
          <a:xfrm>
            <a:off x="1763688" y="980728"/>
            <a:ext cx="484632" cy="5616624"/>
          </a:xfrm>
          <a:prstGeom prst="down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" name="Přímá spojnice se šipkou 16"/>
          <p:cNvCxnSpPr/>
          <p:nvPr/>
        </p:nvCxnSpPr>
        <p:spPr>
          <a:xfrm flipH="1">
            <a:off x="4986160" y="1300432"/>
            <a:ext cx="792088" cy="10801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4986160" y="2132856"/>
            <a:ext cx="593952" cy="2476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H="1">
            <a:off x="4499992" y="2132856"/>
            <a:ext cx="1080120" cy="13681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4" name="Přímá spojnice se šipkou 23"/>
          <p:cNvCxnSpPr/>
          <p:nvPr/>
        </p:nvCxnSpPr>
        <p:spPr>
          <a:xfrm flipV="1">
            <a:off x="4499992" y="2924944"/>
            <a:ext cx="1008112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 flipH="1">
            <a:off x="3851920" y="2924944"/>
            <a:ext cx="1656184" cy="165618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 flipV="1">
            <a:off x="3851920" y="4005064"/>
            <a:ext cx="1530284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>
            <a:off x="5148064" y="4005064"/>
            <a:ext cx="234140" cy="165618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>
            <a:off x="5148064" y="5661248"/>
            <a:ext cx="1080120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4" name="Přímá spojnice se šipkou 33"/>
          <p:cNvCxnSpPr/>
          <p:nvPr/>
        </p:nvCxnSpPr>
        <p:spPr>
          <a:xfrm flipH="1" flipV="1">
            <a:off x="6084168" y="4077072"/>
            <a:ext cx="144016" cy="158417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6" name="Přímá spojnice se šipkou 35"/>
          <p:cNvCxnSpPr/>
          <p:nvPr/>
        </p:nvCxnSpPr>
        <p:spPr>
          <a:xfrm>
            <a:off x="6084168" y="4077072"/>
            <a:ext cx="1584176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8" name="Přímá spojnice se šipkou 37"/>
          <p:cNvCxnSpPr/>
          <p:nvPr/>
        </p:nvCxnSpPr>
        <p:spPr>
          <a:xfrm flipH="1" flipV="1">
            <a:off x="5940152" y="2924944"/>
            <a:ext cx="1728192" cy="165618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0" name="Přímá spojnice se šipkou 39"/>
          <p:cNvCxnSpPr/>
          <p:nvPr/>
        </p:nvCxnSpPr>
        <p:spPr>
          <a:xfrm>
            <a:off x="5940152" y="2924944"/>
            <a:ext cx="1080120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2" name="Přímá spojnice se šipkou 41"/>
          <p:cNvCxnSpPr/>
          <p:nvPr/>
        </p:nvCxnSpPr>
        <p:spPr>
          <a:xfrm flipH="1" flipV="1">
            <a:off x="5940152" y="2132856"/>
            <a:ext cx="1080120" cy="13681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>
            <a:off x="5940152" y="2132856"/>
            <a:ext cx="540060" cy="2476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H="1" flipV="1">
            <a:off x="5778248" y="1300432"/>
            <a:ext cx="701964" cy="10801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sp>
        <p:nvSpPr>
          <p:cNvPr id="48" name="TextovéPole 47"/>
          <p:cNvSpPr txBox="1"/>
          <p:nvPr/>
        </p:nvSpPr>
        <p:spPr>
          <a:xfrm>
            <a:off x="6876256" y="6237312"/>
            <a:ext cx="20162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9695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260648"/>
            <a:ext cx="864096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DOPLŇ  NEZNÁMÉHO  ČINITELE A SPOJ VÝSLEDKY ČAROU 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098700" y="768434"/>
            <a:ext cx="482453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                                              </a:t>
            </a:r>
            <a:r>
              <a:rPr lang="cs-CZ" sz="1600" b="1" dirty="0" smtClean="0"/>
              <a:t>3</a:t>
            </a:r>
            <a:endParaRPr lang="cs-CZ" dirty="0" smtClean="0"/>
          </a:p>
          <a:p>
            <a:r>
              <a:rPr lang="cs-CZ" dirty="0" smtClean="0"/>
              <a:t>                                                           •</a:t>
            </a:r>
          </a:p>
          <a:p>
            <a:endParaRPr lang="cs-CZ" dirty="0"/>
          </a:p>
          <a:p>
            <a:r>
              <a:rPr lang="cs-CZ" dirty="0" smtClean="0"/>
              <a:t>                                                   </a:t>
            </a:r>
            <a:r>
              <a:rPr lang="cs-CZ" sz="1600" b="1" dirty="0" smtClean="0"/>
              <a:t>7</a:t>
            </a:r>
            <a:endParaRPr lang="cs-CZ" dirty="0" smtClean="0"/>
          </a:p>
          <a:p>
            <a:r>
              <a:rPr lang="cs-CZ" sz="1600" b="1" dirty="0"/>
              <a:t>4</a:t>
            </a:r>
            <a:r>
              <a:rPr lang="cs-CZ" dirty="0" smtClean="0"/>
              <a:t>                                                 •</a:t>
            </a:r>
            <a:endParaRPr lang="cs-CZ" dirty="0"/>
          </a:p>
          <a:p>
            <a:r>
              <a:rPr lang="cs-CZ" dirty="0" smtClean="0">
                <a:solidFill>
                  <a:prstClr val="black"/>
                </a:solidFill>
              </a:rPr>
              <a:t>•                                                                                </a:t>
            </a:r>
            <a:r>
              <a:rPr lang="cs-CZ" sz="1600" b="1" dirty="0" smtClean="0">
                <a:solidFill>
                  <a:prstClr val="black"/>
                </a:solidFill>
              </a:rPr>
              <a:t>8</a:t>
            </a:r>
            <a:endParaRPr lang="cs-CZ" dirty="0" smtClean="0">
              <a:solidFill>
                <a:prstClr val="black"/>
              </a:solidFill>
            </a:endParaRPr>
          </a:p>
          <a:p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                                                                                 </a:t>
            </a:r>
            <a:r>
              <a:rPr lang="cs-CZ" dirty="0" smtClean="0"/>
              <a:t>•</a:t>
            </a:r>
            <a:r>
              <a:rPr lang="cs-CZ" dirty="0" smtClean="0">
                <a:solidFill>
                  <a:prstClr val="black"/>
                </a:solidFill>
              </a:rPr>
              <a:t>            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     </a:t>
            </a:r>
            <a:r>
              <a:rPr lang="cs-CZ" sz="1600" b="1" dirty="0" smtClean="0"/>
              <a:t>   5</a:t>
            </a:r>
            <a:endParaRPr lang="cs-CZ" dirty="0"/>
          </a:p>
          <a:p>
            <a:r>
              <a:rPr lang="cs-CZ" dirty="0" smtClean="0"/>
              <a:t>                                                                    •</a:t>
            </a:r>
          </a:p>
          <a:p>
            <a:endParaRPr lang="cs-CZ" dirty="0" smtClean="0"/>
          </a:p>
          <a:p>
            <a:r>
              <a:rPr lang="cs-CZ" dirty="0" smtClean="0"/>
              <a:t>                                                             </a:t>
            </a:r>
            <a:r>
              <a:rPr lang="cs-CZ" sz="1600" b="1" dirty="0" smtClean="0"/>
              <a:t>6</a:t>
            </a:r>
            <a:endParaRPr lang="cs-CZ" dirty="0" smtClean="0"/>
          </a:p>
          <a:p>
            <a:r>
              <a:rPr lang="cs-CZ" dirty="0" smtClean="0"/>
              <a:t>      </a:t>
            </a:r>
            <a:r>
              <a:rPr lang="cs-CZ" sz="1600" b="1" dirty="0" smtClean="0"/>
              <a:t>9</a:t>
            </a:r>
            <a:r>
              <a:rPr lang="cs-CZ" dirty="0" smtClean="0"/>
              <a:t>                                                     •  </a:t>
            </a:r>
          </a:p>
          <a:p>
            <a:r>
              <a:rPr lang="cs-CZ" dirty="0" smtClean="0"/>
              <a:t>      •                                                                              </a:t>
            </a:r>
            <a:r>
              <a:rPr lang="cs-CZ" sz="1600" b="1" dirty="0" smtClean="0"/>
              <a:t>2</a:t>
            </a:r>
            <a:endParaRPr lang="cs-CZ" dirty="0"/>
          </a:p>
          <a:p>
            <a:r>
              <a:rPr lang="cs-CZ" dirty="0" smtClean="0"/>
              <a:t>                                                                                      •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  <a:p>
            <a:endParaRPr lang="cs-CZ" dirty="0" smtClean="0"/>
          </a:p>
        </p:txBody>
      </p:sp>
      <p:sp>
        <p:nvSpPr>
          <p:cNvPr id="4" name="Ovál 3"/>
          <p:cNvSpPr/>
          <p:nvPr/>
        </p:nvSpPr>
        <p:spPr>
          <a:xfrm>
            <a:off x="6814471" y="2305411"/>
            <a:ext cx="144016" cy="14401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 rot="19346241">
            <a:off x="6427890" y="2544674"/>
            <a:ext cx="504056" cy="14401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12"/>
          <p:cNvCxnSpPr/>
          <p:nvPr/>
        </p:nvCxnSpPr>
        <p:spPr>
          <a:xfrm flipH="1" flipV="1">
            <a:off x="6297527" y="2168859"/>
            <a:ext cx="532167" cy="273103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 flipV="1">
            <a:off x="6981067" y="2348880"/>
            <a:ext cx="619961" cy="57079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>
            <a:stCxn id="5" idx="2"/>
          </p:cNvCxnSpPr>
          <p:nvPr/>
        </p:nvCxnSpPr>
        <p:spPr>
          <a:xfrm flipH="1">
            <a:off x="5771466" y="2770325"/>
            <a:ext cx="708673" cy="57081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5" idx="3"/>
          </p:cNvCxnSpPr>
          <p:nvPr/>
        </p:nvCxnSpPr>
        <p:spPr>
          <a:xfrm flipH="1">
            <a:off x="5923867" y="2765686"/>
            <a:ext cx="645826" cy="36035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Obdélník 21"/>
          <p:cNvSpPr/>
          <p:nvPr/>
        </p:nvSpPr>
        <p:spPr>
          <a:xfrm>
            <a:off x="5076056" y="2404131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sp>
        <p:nvSpPr>
          <p:cNvPr id="23" name="Ovál 22"/>
          <p:cNvSpPr/>
          <p:nvPr/>
        </p:nvSpPr>
        <p:spPr>
          <a:xfrm rot="19346241">
            <a:off x="6745124" y="4835964"/>
            <a:ext cx="504056" cy="14401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7168822" y="4609668"/>
            <a:ext cx="144016" cy="14401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25"/>
          <p:cNvCxnSpPr/>
          <p:nvPr/>
        </p:nvCxnSpPr>
        <p:spPr>
          <a:xfrm flipH="1" flipV="1">
            <a:off x="6758134" y="4372567"/>
            <a:ext cx="443457" cy="345112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7308304" y="4545123"/>
            <a:ext cx="612068" cy="152126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nice 30"/>
          <p:cNvCxnSpPr>
            <a:stCxn id="23" idx="2"/>
          </p:cNvCxnSpPr>
          <p:nvPr/>
        </p:nvCxnSpPr>
        <p:spPr>
          <a:xfrm flipH="1">
            <a:off x="6176954" y="5061615"/>
            <a:ext cx="620419" cy="21169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 flipH="1">
            <a:off x="6129747" y="5057097"/>
            <a:ext cx="714832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179512" y="836712"/>
            <a:ext cx="37444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>
              <a:solidFill>
                <a:schemeClr val="accent4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179512" y="836713"/>
            <a:ext cx="3744416" cy="59400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7030A0"/>
                </a:solidFill>
              </a:rPr>
              <a:t>    </a:t>
            </a:r>
            <a:r>
              <a:rPr lang="cs-CZ" sz="2000" b="1" dirty="0" smtClean="0">
                <a:solidFill>
                  <a:srgbClr val="FF0000"/>
                </a:solidFill>
              </a:rPr>
              <a:t>3</a:t>
            </a:r>
            <a:r>
              <a:rPr lang="cs-CZ" sz="2000" b="1" dirty="0" smtClean="0">
                <a:solidFill>
                  <a:srgbClr val="7030A0"/>
                </a:solidFill>
              </a:rPr>
              <a:t> . 6 = 18</a:t>
            </a:r>
          </a:p>
          <a:p>
            <a:endParaRPr lang="cs-CZ" sz="2000" b="1" dirty="0">
              <a:solidFill>
                <a:srgbClr val="7030A0"/>
              </a:solidFill>
            </a:endParaRPr>
          </a:p>
          <a:p>
            <a:r>
              <a:rPr lang="cs-CZ" sz="2000" b="1" dirty="0" smtClean="0">
                <a:solidFill>
                  <a:srgbClr val="7030A0"/>
                </a:solidFill>
              </a:rPr>
              <a:t>    3 . </a:t>
            </a:r>
            <a:r>
              <a:rPr lang="cs-CZ" sz="2000" b="1" dirty="0" smtClean="0">
                <a:solidFill>
                  <a:srgbClr val="FF0000"/>
                </a:solidFill>
              </a:rPr>
              <a:t>4</a:t>
            </a:r>
            <a:r>
              <a:rPr lang="cs-CZ" sz="2000" b="1" dirty="0" smtClean="0">
                <a:solidFill>
                  <a:srgbClr val="7030A0"/>
                </a:solidFill>
              </a:rPr>
              <a:t> = 12</a:t>
            </a:r>
          </a:p>
          <a:p>
            <a:endParaRPr lang="cs-CZ" sz="2000" b="1" dirty="0">
              <a:solidFill>
                <a:srgbClr val="7030A0"/>
              </a:solidFill>
            </a:endParaRPr>
          </a:p>
          <a:p>
            <a:r>
              <a:rPr lang="cs-CZ" sz="2000" b="1" dirty="0" smtClean="0">
                <a:solidFill>
                  <a:srgbClr val="7030A0"/>
                </a:solidFill>
              </a:rPr>
              <a:t>    </a:t>
            </a:r>
            <a:r>
              <a:rPr lang="cs-CZ" sz="2000" b="1" dirty="0" smtClean="0">
                <a:solidFill>
                  <a:srgbClr val="FF0000"/>
                </a:solidFill>
              </a:rPr>
              <a:t>7</a:t>
            </a:r>
            <a:r>
              <a:rPr lang="cs-CZ" sz="2000" b="1" dirty="0" smtClean="0">
                <a:solidFill>
                  <a:srgbClr val="7030A0"/>
                </a:solidFill>
              </a:rPr>
              <a:t> . 7 = 49</a:t>
            </a:r>
          </a:p>
          <a:p>
            <a:endParaRPr lang="cs-CZ" sz="2000" b="1" dirty="0">
              <a:solidFill>
                <a:srgbClr val="7030A0"/>
              </a:solidFill>
            </a:endParaRPr>
          </a:p>
          <a:p>
            <a:r>
              <a:rPr lang="cs-CZ" sz="2000" b="1" dirty="0" smtClean="0">
                <a:solidFill>
                  <a:srgbClr val="7030A0"/>
                </a:solidFill>
              </a:rPr>
              <a:t>     4. </a:t>
            </a:r>
            <a:r>
              <a:rPr lang="cs-CZ" sz="2000" b="1" dirty="0" smtClean="0">
                <a:solidFill>
                  <a:srgbClr val="FF0000"/>
                </a:solidFill>
              </a:rPr>
              <a:t>8</a:t>
            </a:r>
            <a:r>
              <a:rPr lang="cs-CZ" sz="2000" b="1" dirty="0" smtClean="0">
                <a:solidFill>
                  <a:srgbClr val="7030A0"/>
                </a:solidFill>
              </a:rPr>
              <a:t> = 32</a:t>
            </a:r>
          </a:p>
          <a:p>
            <a:endParaRPr lang="cs-CZ" sz="2000" b="1" dirty="0">
              <a:solidFill>
                <a:srgbClr val="7030A0"/>
              </a:solidFill>
            </a:endParaRPr>
          </a:p>
          <a:p>
            <a:r>
              <a:rPr lang="cs-CZ" sz="2000" b="1" dirty="0" smtClean="0">
                <a:solidFill>
                  <a:srgbClr val="7030A0"/>
                </a:solidFill>
              </a:rPr>
              <a:t>     8 . </a:t>
            </a:r>
            <a:r>
              <a:rPr lang="cs-CZ" sz="2000" b="1" dirty="0" smtClean="0">
                <a:solidFill>
                  <a:srgbClr val="FF0000"/>
                </a:solidFill>
              </a:rPr>
              <a:t>3</a:t>
            </a:r>
            <a:r>
              <a:rPr lang="cs-CZ" sz="2000" b="1" dirty="0" smtClean="0">
                <a:solidFill>
                  <a:srgbClr val="7030A0"/>
                </a:solidFill>
              </a:rPr>
              <a:t> = 24</a:t>
            </a:r>
          </a:p>
          <a:p>
            <a:endParaRPr lang="cs-CZ" sz="2000" b="1" dirty="0">
              <a:solidFill>
                <a:srgbClr val="7030A0"/>
              </a:solidFill>
            </a:endParaRPr>
          </a:p>
          <a:p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   </a:t>
            </a:r>
            <a:r>
              <a:rPr lang="cs-CZ" sz="2000" b="1" dirty="0" smtClean="0">
                <a:solidFill>
                  <a:srgbClr val="00B050"/>
                </a:solidFill>
              </a:rPr>
              <a:t>5</a:t>
            </a:r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. 2 = 10</a:t>
            </a:r>
          </a:p>
          <a:p>
            <a:endParaRPr lang="cs-CZ" sz="2000" b="1" dirty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   8 . </a:t>
            </a:r>
            <a:r>
              <a:rPr lang="cs-CZ" sz="2000" b="1" dirty="0">
                <a:solidFill>
                  <a:srgbClr val="00B050"/>
                </a:solidFill>
              </a:rPr>
              <a:t>9</a:t>
            </a:r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= 72</a:t>
            </a:r>
          </a:p>
          <a:p>
            <a:endParaRPr lang="cs-CZ" sz="2000" b="1" dirty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   </a:t>
            </a:r>
            <a:r>
              <a:rPr lang="cs-CZ" sz="2000" b="1" dirty="0" smtClean="0">
                <a:solidFill>
                  <a:srgbClr val="00B050"/>
                </a:solidFill>
              </a:rPr>
              <a:t>6</a:t>
            </a:r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. 6 = 36</a:t>
            </a:r>
          </a:p>
          <a:p>
            <a:endParaRPr lang="cs-CZ" sz="2000" b="1" dirty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   4 . </a:t>
            </a:r>
            <a:r>
              <a:rPr lang="cs-CZ" sz="2000" b="1" dirty="0" smtClean="0">
                <a:solidFill>
                  <a:srgbClr val="00B050"/>
                </a:solidFill>
              </a:rPr>
              <a:t>2 </a:t>
            </a:r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= 8</a:t>
            </a:r>
          </a:p>
          <a:p>
            <a:endParaRPr lang="cs-CZ" sz="2000" b="1" dirty="0">
              <a:solidFill>
                <a:schemeClr val="tx2">
                  <a:lumMod val="40000"/>
                  <a:lumOff val="60000"/>
                </a:schemeClr>
              </a:solidFill>
            </a:endParaRPr>
          </a:p>
          <a:p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   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rgbClr val="00B050"/>
                </a:solidFill>
              </a:rPr>
              <a:t>5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. 5  = 25          </a:t>
            </a:r>
          </a:p>
        </p:txBody>
      </p:sp>
      <p:sp>
        <p:nvSpPr>
          <p:cNvPr id="41" name="Šipka dolů 40"/>
          <p:cNvSpPr/>
          <p:nvPr/>
        </p:nvSpPr>
        <p:spPr>
          <a:xfrm>
            <a:off x="25931" y="817675"/>
            <a:ext cx="360040" cy="2862322"/>
          </a:xfrm>
          <a:prstGeom prst="down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Šipka dolů 41"/>
          <p:cNvSpPr/>
          <p:nvPr/>
        </p:nvSpPr>
        <p:spPr>
          <a:xfrm rot="10800000">
            <a:off x="2699792" y="4005064"/>
            <a:ext cx="504056" cy="2771737"/>
          </a:xfrm>
          <a:prstGeom prst="downArrow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TextovéPole 42"/>
          <p:cNvSpPr txBox="1"/>
          <p:nvPr/>
        </p:nvSpPr>
        <p:spPr>
          <a:xfrm>
            <a:off x="7070332" y="6237312"/>
            <a:ext cx="1966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cxnSp>
        <p:nvCxnSpPr>
          <p:cNvPr id="7" name="Přímá spojnice se šipkou 6"/>
          <p:cNvCxnSpPr/>
          <p:nvPr/>
        </p:nvCxnSpPr>
        <p:spPr>
          <a:xfrm flipH="1">
            <a:off x="4283968" y="1206044"/>
            <a:ext cx="3024336" cy="10427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V="1">
            <a:off x="4283968" y="2060848"/>
            <a:ext cx="2642348" cy="1879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6926316" y="2060848"/>
            <a:ext cx="1606124" cy="57606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7308304" y="1206044"/>
            <a:ext cx="1224136" cy="143086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cxnSp>
        <p:nvCxnSpPr>
          <p:cNvPr id="28" name="Přímá spojnice se šipkou 27"/>
          <p:cNvCxnSpPr/>
          <p:nvPr/>
        </p:nvCxnSpPr>
        <p:spPr>
          <a:xfrm>
            <a:off x="7812360" y="3392839"/>
            <a:ext cx="936104" cy="140431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2" name="Přímá spojnice se šipkou 31"/>
          <p:cNvCxnSpPr/>
          <p:nvPr/>
        </p:nvCxnSpPr>
        <p:spPr>
          <a:xfrm flipH="1" flipV="1">
            <a:off x="7452320" y="4293096"/>
            <a:ext cx="1296144" cy="504055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5" name="Přímá spojnice se šipkou 34"/>
          <p:cNvCxnSpPr/>
          <p:nvPr/>
        </p:nvCxnSpPr>
        <p:spPr>
          <a:xfrm flipH="1">
            <a:off x="4499992" y="4293096"/>
            <a:ext cx="2952328" cy="252027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V="1">
            <a:off x="4499992" y="3392839"/>
            <a:ext cx="3312368" cy="115228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3"/>
          </a:lnRef>
          <a:fillRef idx="0">
            <a:schemeClr val="accent3"/>
          </a:fillRef>
          <a:effectRef idx="2">
            <a:schemeClr val="accent3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77091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332656"/>
            <a:ext cx="88569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POČÍTEJ  A  SPOJ  ČAROU  VÝSLEDKY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779912" y="855876"/>
            <a:ext cx="5256584" cy="58169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sz="1400" b="1" dirty="0" smtClean="0"/>
              <a:t>                                                                                      9</a:t>
            </a:r>
          </a:p>
          <a:p>
            <a:r>
              <a:rPr lang="cs-CZ" dirty="0" smtClean="0"/>
              <a:t>                                                                 •</a:t>
            </a:r>
            <a:endParaRPr lang="cs-CZ" dirty="0"/>
          </a:p>
          <a:p>
            <a:r>
              <a:rPr lang="cs-CZ" dirty="0" smtClean="0"/>
              <a:t>                                   </a:t>
            </a:r>
            <a:r>
              <a:rPr lang="cs-CZ" sz="1600" b="1" dirty="0" smtClean="0"/>
              <a:t>4                  2</a:t>
            </a:r>
            <a:r>
              <a:rPr lang="cs-CZ" b="1" dirty="0" smtClean="0"/>
              <a:t> </a:t>
            </a:r>
            <a:r>
              <a:rPr lang="cs-CZ" dirty="0" smtClean="0"/>
              <a:t>            </a:t>
            </a:r>
            <a:endParaRPr lang="cs-CZ" dirty="0"/>
          </a:p>
          <a:p>
            <a:r>
              <a:rPr lang="cs-CZ" dirty="0" smtClean="0"/>
              <a:t>                      </a:t>
            </a:r>
            <a:r>
              <a:rPr lang="cs-CZ" sz="1600" b="1" dirty="0" smtClean="0"/>
              <a:t>6           </a:t>
            </a:r>
            <a:r>
              <a:rPr lang="cs-CZ" sz="1600" dirty="0" smtClean="0"/>
              <a:t>•</a:t>
            </a:r>
            <a:r>
              <a:rPr lang="cs-CZ" sz="1600" b="1" dirty="0" smtClean="0"/>
              <a:t>                   </a:t>
            </a:r>
            <a:r>
              <a:rPr lang="cs-CZ" sz="1600" dirty="0" smtClean="0"/>
              <a:t>•</a:t>
            </a:r>
            <a:r>
              <a:rPr lang="cs-CZ" sz="1600" b="1" dirty="0" smtClean="0"/>
              <a:t>         8                                   7</a:t>
            </a:r>
            <a:endParaRPr lang="cs-CZ" sz="1600" dirty="0" smtClean="0"/>
          </a:p>
          <a:p>
            <a:r>
              <a:rPr lang="cs-CZ" dirty="0" smtClean="0"/>
              <a:t>                      •                                      •                              •</a:t>
            </a:r>
            <a:endParaRPr lang="cs-CZ" dirty="0"/>
          </a:p>
          <a:p>
            <a:r>
              <a:rPr lang="cs-CZ" dirty="0" smtClean="0"/>
              <a:t>                              </a:t>
            </a:r>
            <a:r>
              <a:rPr lang="cs-CZ" sz="1600" b="1" dirty="0" smtClean="0"/>
              <a:t>3</a:t>
            </a:r>
            <a:r>
              <a:rPr lang="cs-CZ" dirty="0" smtClean="0"/>
              <a:t>                                                </a:t>
            </a:r>
            <a:r>
              <a:rPr lang="cs-CZ" sz="1600" b="1" dirty="0" smtClean="0"/>
              <a:t>5</a:t>
            </a:r>
          </a:p>
          <a:p>
            <a:r>
              <a:rPr lang="cs-CZ" sz="1600" b="1" dirty="0" smtClean="0"/>
              <a:t>2</a:t>
            </a:r>
            <a:r>
              <a:rPr lang="cs-CZ" dirty="0" smtClean="0"/>
              <a:t>                            •        </a:t>
            </a:r>
            <a:r>
              <a:rPr lang="cs-CZ" sz="1600" b="1" dirty="0" smtClean="0"/>
              <a:t>7 </a:t>
            </a:r>
            <a:r>
              <a:rPr lang="cs-CZ" dirty="0" smtClean="0"/>
              <a:t>      </a:t>
            </a:r>
            <a:r>
              <a:rPr lang="cs-CZ" sz="1600" b="1" dirty="0" smtClean="0"/>
              <a:t>5</a:t>
            </a:r>
            <a:r>
              <a:rPr lang="cs-CZ" dirty="0" smtClean="0"/>
              <a:t>                             •</a:t>
            </a:r>
          </a:p>
          <a:p>
            <a:r>
              <a:rPr lang="cs-CZ" dirty="0" smtClean="0"/>
              <a:t>•                     </a:t>
            </a:r>
            <a:r>
              <a:rPr lang="cs-CZ" dirty="0"/>
              <a:t> </a:t>
            </a:r>
            <a:r>
              <a:rPr lang="cs-CZ" dirty="0" smtClean="0"/>
              <a:t>                •       •                        •           • </a:t>
            </a:r>
            <a:r>
              <a:rPr lang="cs-CZ" sz="1600" b="1" dirty="0" smtClean="0"/>
              <a:t>1</a:t>
            </a:r>
            <a:endParaRPr lang="cs-CZ" sz="1600" b="1" dirty="0"/>
          </a:p>
          <a:p>
            <a:r>
              <a:rPr lang="cs-CZ" dirty="0" smtClean="0"/>
              <a:t>                                                    </a:t>
            </a:r>
            <a:r>
              <a:rPr lang="cs-CZ" sz="1400" b="1" dirty="0" smtClean="0"/>
              <a:t> 4                            8           </a:t>
            </a:r>
            <a:endParaRPr lang="cs-CZ" dirty="0"/>
          </a:p>
          <a:p>
            <a:r>
              <a:rPr lang="cs-CZ" dirty="0" smtClean="0"/>
              <a:t>                                                     •                                     •</a:t>
            </a:r>
            <a:endParaRPr lang="cs-CZ" dirty="0"/>
          </a:p>
          <a:p>
            <a:r>
              <a:rPr lang="cs-CZ" sz="1600" b="1" dirty="0" smtClean="0"/>
              <a:t>                                                                                                          </a:t>
            </a:r>
            <a:r>
              <a:rPr lang="cs-CZ" sz="1400" b="1" dirty="0" smtClean="0"/>
              <a:t>0</a:t>
            </a:r>
            <a:endParaRPr lang="cs-CZ" sz="1400" b="1" dirty="0"/>
          </a:p>
          <a:p>
            <a:r>
              <a:rPr lang="cs-CZ" dirty="0"/>
              <a:t> </a:t>
            </a:r>
            <a:r>
              <a:rPr lang="cs-CZ" dirty="0" smtClean="0"/>
              <a:t>                   •	</a:t>
            </a:r>
            <a:endParaRPr lang="cs-CZ" dirty="0"/>
          </a:p>
          <a:p>
            <a:r>
              <a:rPr lang="cs-CZ" dirty="0" smtClean="0"/>
              <a:t>                  </a:t>
            </a:r>
            <a:r>
              <a:rPr lang="cs-CZ" sz="1600" b="1" dirty="0" smtClean="0"/>
              <a:t>  10</a:t>
            </a:r>
            <a:r>
              <a:rPr lang="cs-CZ" dirty="0" smtClean="0"/>
              <a:t>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  </a:t>
            </a:r>
            <a:endParaRPr lang="cs-CZ" dirty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                                                      </a:t>
            </a:r>
            <a:endParaRPr lang="cs-CZ" dirty="0"/>
          </a:p>
          <a:p>
            <a:endParaRPr lang="cs-CZ" dirty="0" smtClean="0"/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3923928" y="2924944"/>
            <a:ext cx="1152128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 flipV="1">
            <a:off x="4007225" y="3462221"/>
            <a:ext cx="1584176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5004048" y="3429000"/>
            <a:ext cx="504056" cy="13681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 flipV="1">
            <a:off x="5004048" y="3717032"/>
            <a:ext cx="1008112" cy="108012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6012160" y="3717032"/>
            <a:ext cx="648072" cy="5400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 flipV="1">
            <a:off x="6516216" y="3717032"/>
            <a:ext cx="144016" cy="5400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6516216" y="3717032"/>
            <a:ext cx="1368152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7884368" y="3717032"/>
            <a:ext cx="936104" cy="5400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H="1" flipV="1">
            <a:off x="8532440" y="3717032"/>
            <a:ext cx="288032" cy="54006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V="1">
            <a:off x="8532440" y="2924944"/>
            <a:ext cx="360040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>
            <a:off x="8100392" y="2924944"/>
            <a:ext cx="792088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 flipV="1">
            <a:off x="7200292" y="2924944"/>
            <a:ext cx="900100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3" name="Přímá spojnice se šipkou 32"/>
          <p:cNvCxnSpPr/>
          <p:nvPr/>
        </p:nvCxnSpPr>
        <p:spPr>
          <a:xfrm flipV="1">
            <a:off x="7200292" y="2132856"/>
            <a:ext cx="108012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/>
          <p:nvPr/>
        </p:nvCxnSpPr>
        <p:spPr>
          <a:xfrm flipH="1">
            <a:off x="6660232" y="2132856"/>
            <a:ext cx="648072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cxnSp>
        <p:nvCxnSpPr>
          <p:cNvPr id="44" name="Přímá spojnice se šipkou 43"/>
          <p:cNvCxnSpPr/>
          <p:nvPr/>
        </p:nvCxnSpPr>
        <p:spPr>
          <a:xfrm>
            <a:off x="6660232" y="2636912"/>
            <a:ext cx="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se šipkou 45"/>
          <p:cNvCxnSpPr/>
          <p:nvPr/>
        </p:nvCxnSpPr>
        <p:spPr>
          <a:xfrm flipH="1">
            <a:off x="5724128" y="2636912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47" name="Ovál 46"/>
          <p:cNvSpPr/>
          <p:nvPr/>
        </p:nvSpPr>
        <p:spPr>
          <a:xfrm>
            <a:off x="5400092" y="2924944"/>
            <a:ext cx="180020" cy="144016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Volný tvar 48"/>
          <p:cNvSpPr/>
          <p:nvPr/>
        </p:nvSpPr>
        <p:spPr>
          <a:xfrm>
            <a:off x="3951111" y="3522133"/>
            <a:ext cx="1441080" cy="496711"/>
          </a:xfrm>
          <a:custGeom>
            <a:avLst/>
            <a:gdLst>
              <a:gd name="connsiteX0" fmla="*/ 0 w 1441080"/>
              <a:gd name="connsiteY0" fmla="*/ 248356 h 496711"/>
              <a:gd name="connsiteX1" fmla="*/ 22578 w 1441080"/>
              <a:gd name="connsiteY1" fmla="*/ 304800 h 496711"/>
              <a:gd name="connsiteX2" fmla="*/ 33867 w 1441080"/>
              <a:gd name="connsiteY2" fmla="*/ 338667 h 496711"/>
              <a:gd name="connsiteX3" fmla="*/ 56445 w 1441080"/>
              <a:gd name="connsiteY3" fmla="*/ 372534 h 496711"/>
              <a:gd name="connsiteX4" fmla="*/ 101600 w 1441080"/>
              <a:gd name="connsiteY4" fmla="*/ 474134 h 496711"/>
              <a:gd name="connsiteX5" fmla="*/ 135467 w 1441080"/>
              <a:gd name="connsiteY5" fmla="*/ 496711 h 496711"/>
              <a:gd name="connsiteX6" fmla="*/ 180622 w 1441080"/>
              <a:gd name="connsiteY6" fmla="*/ 428978 h 496711"/>
              <a:gd name="connsiteX7" fmla="*/ 214489 w 1441080"/>
              <a:gd name="connsiteY7" fmla="*/ 361245 h 496711"/>
              <a:gd name="connsiteX8" fmla="*/ 225778 w 1441080"/>
              <a:gd name="connsiteY8" fmla="*/ 282223 h 496711"/>
              <a:gd name="connsiteX9" fmla="*/ 237067 w 1441080"/>
              <a:gd name="connsiteY9" fmla="*/ 237067 h 496711"/>
              <a:gd name="connsiteX10" fmla="*/ 248356 w 1441080"/>
              <a:gd name="connsiteY10" fmla="*/ 304800 h 496711"/>
              <a:gd name="connsiteX11" fmla="*/ 304800 w 1441080"/>
              <a:gd name="connsiteY11" fmla="*/ 395111 h 496711"/>
              <a:gd name="connsiteX12" fmla="*/ 316089 w 1441080"/>
              <a:gd name="connsiteY12" fmla="*/ 428978 h 496711"/>
              <a:gd name="connsiteX13" fmla="*/ 349956 w 1441080"/>
              <a:gd name="connsiteY13" fmla="*/ 462845 h 496711"/>
              <a:gd name="connsiteX14" fmla="*/ 372533 w 1441080"/>
              <a:gd name="connsiteY14" fmla="*/ 496711 h 496711"/>
              <a:gd name="connsiteX15" fmla="*/ 406400 w 1441080"/>
              <a:gd name="connsiteY15" fmla="*/ 485423 h 496711"/>
              <a:gd name="connsiteX16" fmla="*/ 474133 w 1441080"/>
              <a:gd name="connsiteY16" fmla="*/ 349956 h 496711"/>
              <a:gd name="connsiteX17" fmla="*/ 485422 w 1441080"/>
              <a:gd name="connsiteY17" fmla="*/ 316089 h 496711"/>
              <a:gd name="connsiteX18" fmla="*/ 496711 w 1441080"/>
              <a:gd name="connsiteY18" fmla="*/ 282223 h 496711"/>
              <a:gd name="connsiteX19" fmla="*/ 508000 w 1441080"/>
              <a:gd name="connsiteY19" fmla="*/ 225778 h 496711"/>
              <a:gd name="connsiteX20" fmla="*/ 541867 w 1441080"/>
              <a:gd name="connsiteY20" fmla="*/ 237067 h 496711"/>
              <a:gd name="connsiteX21" fmla="*/ 587022 w 1441080"/>
              <a:gd name="connsiteY21" fmla="*/ 395111 h 496711"/>
              <a:gd name="connsiteX22" fmla="*/ 643467 w 1441080"/>
              <a:gd name="connsiteY22" fmla="*/ 451556 h 496711"/>
              <a:gd name="connsiteX23" fmla="*/ 677333 w 1441080"/>
              <a:gd name="connsiteY23" fmla="*/ 462845 h 496711"/>
              <a:gd name="connsiteX24" fmla="*/ 711200 w 1441080"/>
              <a:gd name="connsiteY24" fmla="*/ 395111 h 496711"/>
              <a:gd name="connsiteX25" fmla="*/ 722489 w 1441080"/>
              <a:gd name="connsiteY25" fmla="*/ 361245 h 496711"/>
              <a:gd name="connsiteX26" fmla="*/ 745067 w 1441080"/>
              <a:gd name="connsiteY26" fmla="*/ 327378 h 496711"/>
              <a:gd name="connsiteX27" fmla="*/ 767645 w 1441080"/>
              <a:gd name="connsiteY27" fmla="*/ 259645 h 496711"/>
              <a:gd name="connsiteX28" fmla="*/ 778933 w 1441080"/>
              <a:gd name="connsiteY28" fmla="*/ 225778 h 496711"/>
              <a:gd name="connsiteX29" fmla="*/ 801511 w 1441080"/>
              <a:gd name="connsiteY29" fmla="*/ 135467 h 496711"/>
              <a:gd name="connsiteX30" fmla="*/ 824089 w 1441080"/>
              <a:gd name="connsiteY30" fmla="*/ 203200 h 496711"/>
              <a:gd name="connsiteX31" fmla="*/ 835378 w 1441080"/>
              <a:gd name="connsiteY31" fmla="*/ 237067 h 496711"/>
              <a:gd name="connsiteX32" fmla="*/ 869245 w 1441080"/>
              <a:gd name="connsiteY32" fmla="*/ 270934 h 496711"/>
              <a:gd name="connsiteX33" fmla="*/ 903111 w 1441080"/>
              <a:gd name="connsiteY33" fmla="*/ 293511 h 496711"/>
              <a:gd name="connsiteX34" fmla="*/ 948267 w 1441080"/>
              <a:gd name="connsiteY34" fmla="*/ 349956 h 496711"/>
              <a:gd name="connsiteX35" fmla="*/ 970845 w 1441080"/>
              <a:gd name="connsiteY35" fmla="*/ 282223 h 496711"/>
              <a:gd name="connsiteX36" fmla="*/ 1004711 w 1441080"/>
              <a:gd name="connsiteY36" fmla="*/ 214489 h 496711"/>
              <a:gd name="connsiteX37" fmla="*/ 1027289 w 1441080"/>
              <a:gd name="connsiteY37" fmla="*/ 146756 h 496711"/>
              <a:gd name="connsiteX38" fmla="*/ 1038578 w 1441080"/>
              <a:gd name="connsiteY38" fmla="*/ 112889 h 496711"/>
              <a:gd name="connsiteX39" fmla="*/ 1072445 w 1441080"/>
              <a:gd name="connsiteY39" fmla="*/ 124178 h 496711"/>
              <a:gd name="connsiteX40" fmla="*/ 1117600 w 1441080"/>
              <a:gd name="connsiteY40" fmla="*/ 191911 h 496711"/>
              <a:gd name="connsiteX41" fmla="*/ 1140178 w 1441080"/>
              <a:gd name="connsiteY41" fmla="*/ 225778 h 496711"/>
              <a:gd name="connsiteX42" fmla="*/ 1162756 w 1441080"/>
              <a:gd name="connsiteY42" fmla="*/ 259645 h 496711"/>
              <a:gd name="connsiteX43" fmla="*/ 1185333 w 1441080"/>
              <a:gd name="connsiteY43" fmla="*/ 293511 h 496711"/>
              <a:gd name="connsiteX44" fmla="*/ 1219200 w 1441080"/>
              <a:gd name="connsiteY44" fmla="*/ 282223 h 496711"/>
              <a:gd name="connsiteX45" fmla="*/ 1264356 w 1441080"/>
              <a:gd name="connsiteY45" fmla="*/ 124178 h 496711"/>
              <a:gd name="connsiteX46" fmla="*/ 1275645 w 1441080"/>
              <a:gd name="connsiteY46" fmla="*/ 79023 h 496711"/>
              <a:gd name="connsiteX47" fmla="*/ 1309511 w 1441080"/>
              <a:gd name="connsiteY47" fmla="*/ 101600 h 496711"/>
              <a:gd name="connsiteX48" fmla="*/ 1320800 w 1441080"/>
              <a:gd name="connsiteY48" fmla="*/ 135467 h 496711"/>
              <a:gd name="connsiteX49" fmla="*/ 1377245 w 1441080"/>
              <a:gd name="connsiteY49" fmla="*/ 191911 h 496711"/>
              <a:gd name="connsiteX50" fmla="*/ 1411111 w 1441080"/>
              <a:gd name="connsiteY50" fmla="*/ 180623 h 496711"/>
              <a:gd name="connsiteX51" fmla="*/ 1433689 w 1441080"/>
              <a:gd name="connsiteY51" fmla="*/ 0 h 49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441080" h="496711">
                <a:moveTo>
                  <a:pt x="0" y="248356"/>
                </a:moveTo>
                <a:cubicBezTo>
                  <a:pt x="7526" y="267171"/>
                  <a:pt x="15463" y="285826"/>
                  <a:pt x="22578" y="304800"/>
                </a:cubicBezTo>
                <a:cubicBezTo>
                  <a:pt x="26756" y="315942"/>
                  <a:pt x="28545" y="328024"/>
                  <a:pt x="33867" y="338667"/>
                </a:cubicBezTo>
                <a:cubicBezTo>
                  <a:pt x="39935" y="350802"/>
                  <a:pt x="48919" y="361245"/>
                  <a:pt x="56445" y="372534"/>
                </a:cubicBezTo>
                <a:cubicBezTo>
                  <a:pt x="67623" y="406068"/>
                  <a:pt x="74765" y="447300"/>
                  <a:pt x="101600" y="474134"/>
                </a:cubicBezTo>
                <a:cubicBezTo>
                  <a:pt x="111194" y="483728"/>
                  <a:pt x="124178" y="489185"/>
                  <a:pt x="135467" y="496711"/>
                </a:cubicBezTo>
                <a:cubicBezTo>
                  <a:pt x="150519" y="474133"/>
                  <a:pt x="172041" y="454720"/>
                  <a:pt x="180622" y="428978"/>
                </a:cubicBezTo>
                <a:cubicBezTo>
                  <a:pt x="196201" y="382240"/>
                  <a:pt x="185310" y="405012"/>
                  <a:pt x="214489" y="361245"/>
                </a:cubicBezTo>
                <a:cubicBezTo>
                  <a:pt x="218252" y="334904"/>
                  <a:pt x="221018" y="308402"/>
                  <a:pt x="225778" y="282223"/>
                </a:cubicBezTo>
                <a:cubicBezTo>
                  <a:pt x="228553" y="266958"/>
                  <a:pt x="226096" y="226096"/>
                  <a:pt x="237067" y="237067"/>
                </a:cubicBezTo>
                <a:cubicBezTo>
                  <a:pt x="253252" y="253252"/>
                  <a:pt x="242805" y="282594"/>
                  <a:pt x="248356" y="304800"/>
                </a:cubicBezTo>
                <a:cubicBezTo>
                  <a:pt x="267164" y="380033"/>
                  <a:pt x="255725" y="362396"/>
                  <a:pt x="304800" y="395111"/>
                </a:cubicBezTo>
                <a:cubicBezTo>
                  <a:pt x="308563" y="406400"/>
                  <a:pt x="309488" y="419077"/>
                  <a:pt x="316089" y="428978"/>
                </a:cubicBezTo>
                <a:cubicBezTo>
                  <a:pt x="324945" y="442262"/>
                  <a:pt x="339735" y="450580"/>
                  <a:pt x="349956" y="462845"/>
                </a:cubicBezTo>
                <a:cubicBezTo>
                  <a:pt x="358642" y="473268"/>
                  <a:pt x="365007" y="485422"/>
                  <a:pt x="372533" y="496711"/>
                </a:cubicBezTo>
                <a:cubicBezTo>
                  <a:pt x="383822" y="492948"/>
                  <a:pt x="397986" y="493837"/>
                  <a:pt x="406400" y="485423"/>
                </a:cubicBezTo>
                <a:cubicBezTo>
                  <a:pt x="450169" y="441655"/>
                  <a:pt x="455770" y="405046"/>
                  <a:pt x="474133" y="349956"/>
                </a:cubicBezTo>
                <a:lnTo>
                  <a:pt x="485422" y="316089"/>
                </a:lnTo>
                <a:cubicBezTo>
                  <a:pt x="489185" y="304800"/>
                  <a:pt x="494377" y="293891"/>
                  <a:pt x="496711" y="282223"/>
                </a:cubicBezTo>
                <a:lnTo>
                  <a:pt x="508000" y="225778"/>
                </a:lnTo>
                <a:cubicBezTo>
                  <a:pt x="519289" y="229541"/>
                  <a:pt x="534950" y="227384"/>
                  <a:pt x="541867" y="237067"/>
                </a:cubicBezTo>
                <a:cubicBezTo>
                  <a:pt x="556004" y="256858"/>
                  <a:pt x="582473" y="382602"/>
                  <a:pt x="587022" y="395111"/>
                </a:cubicBezTo>
                <a:cubicBezTo>
                  <a:pt x="597057" y="422706"/>
                  <a:pt x="618380" y="439013"/>
                  <a:pt x="643467" y="451556"/>
                </a:cubicBezTo>
                <a:cubicBezTo>
                  <a:pt x="654110" y="456878"/>
                  <a:pt x="666044" y="459082"/>
                  <a:pt x="677333" y="462845"/>
                </a:cubicBezTo>
                <a:cubicBezTo>
                  <a:pt x="705707" y="377723"/>
                  <a:pt x="667433" y="482643"/>
                  <a:pt x="711200" y="395111"/>
                </a:cubicBezTo>
                <a:cubicBezTo>
                  <a:pt x="716522" y="384468"/>
                  <a:pt x="717167" y="371888"/>
                  <a:pt x="722489" y="361245"/>
                </a:cubicBezTo>
                <a:cubicBezTo>
                  <a:pt x="728557" y="349110"/>
                  <a:pt x="739557" y="339776"/>
                  <a:pt x="745067" y="327378"/>
                </a:cubicBezTo>
                <a:cubicBezTo>
                  <a:pt x="754733" y="305630"/>
                  <a:pt x="760119" y="282223"/>
                  <a:pt x="767645" y="259645"/>
                </a:cubicBezTo>
                <a:cubicBezTo>
                  <a:pt x="771408" y="248356"/>
                  <a:pt x="776047" y="237322"/>
                  <a:pt x="778933" y="225778"/>
                </a:cubicBezTo>
                <a:lnTo>
                  <a:pt x="801511" y="135467"/>
                </a:lnTo>
                <a:lnTo>
                  <a:pt x="824089" y="203200"/>
                </a:lnTo>
                <a:cubicBezTo>
                  <a:pt x="827852" y="214489"/>
                  <a:pt x="826964" y="228653"/>
                  <a:pt x="835378" y="237067"/>
                </a:cubicBezTo>
                <a:cubicBezTo>
                  <a:pt x="846667" y="248356"/>
                  <a:pt x="856980" y="260713"/>
                  <a:pt x="869245" y="270934"/>
                </a:cubicBezTo>
                <a:cubicBezTo>
                  <a:pt x="879668" y="279620"/>
                  <a:pt x="891822" y="285985"/>
                  <a:pt x="903111" y="293511"/>
                </a:cubicBezTo>
                <a:cubicBezTo>
                  <a:pt x="903874" y="295801"/>
                  <a:pt x="921392" y="371456"/>
                  <a:pt x="948267" y="349956"/>
                </a:cubicBezTo>
                <a:cubicBezTo>
                  <a:pt x="966851" y="335089"/>
                  <a:pt x="963319" y="304801"/>
                  <a:pt x="970845" y="282223"/>
                </a:cubicBezTo>
                <a:cubicBezTo>
                  <a:pt x="1012015" y="158710"/>
                  <a:pt x="946353" y="345794"/>
                  <a:pt x="1004711" y="214489"/>
                </a:cubicBezTo>
                <a:cubicBezTo>
                  <a:pt x="1014377" y="192741"/>
                  <a:pt x="1019763" y="169334"/>
                  <a:pt x="1027289" y="146756"/>
                </a:cubicBezTo>
                <a:lnTo>
                  <a:pt x="1038578" y="112889"/>
                </a:lnTo>
                <a:cubicBezTo>
                  <a:pt x="1049867" y="116652"/>
                  <a:pt x="1064031" y="115764"/>
                  <a:pt x="1072445" y="124178"/>
                </a:cubicBezTo>
                <a:cubicBezTo>
                  <a:pt x="1091632" y="143365"/>
                  <a:pt x="1102548" y="169333"/>
                  <a:pt x="1117600" y="191911"/>
                </a:cubicBezTo>
                <a:lnTo>
                  <a:pt x="1140178" y="225778"/>
                </a:lnTo>
                <a:lnTo>
                  <a:pt x="1162756" y="259645"/>
                </a:lnTo>
                <a:lnTo>
                  <a:pt x="1185333" y="293511"/>
                </a:lnTo>
                <a:cubicBezTo>
                  <a:pt x="1196622" y="289748"/>
                  <a:pt x="1212283" y="291906"/>
                  <a:pt x="1219200" y="282223"/>
                </a:cubicBezTo>
                <a:cubicBezTo>
                  <a:pt x="1231658" y="264783"/>
                  <a:pt x="1261995" y="133622"/>
                  <a:pt x="1264356" y="124178"/>
                </a:cubicBezTo>
                <a:lnTo>
                  <a:pt x="1275645" y="79023"/>
                </a:lnTo>
                <a:cubicBezTo>
                  <a:pt x="1286934" y="86549"/>
                  <a:pt x="1301036" y="91006"/>
                  <a:pt x="1309511" y="101600"/>
                </a:cubicBezTo>
                <a:cubicBezTo>
                  <a:pt x="1316945" y="110892"/>
                  <a:pt x="1315478" y="124824"/>
                  <a:pt x="1320800" y="135467"/>
                </a:cubicBezTo>
                <a:cubicBezTo>
                  <a:pt x="1339615" y="173097"/>
                  <a:pt x="1343377" y="169334"/>
                  <a:pt x="1377245" y="191911"/>
                </a:cubicBezTo>
                <a:cubicBezTo>
                  <a:pt x="1388534" y="188148"/>
                  <a:pt x="1401819" y="188056"/>
                  <a:pt x="1411111" y="180623"/>
                </a:cubicBezTo>
                <a:cubicBezTo>
                  <a:pt x="1460824" y="140853"/>
                  <a:pt x="1433689" y="34853"/>
                  <a:pt x="1433689" y="0"/>
                </a:cubicBezTo>
              </a:path>
            </a:pathLst>
          </a:cu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accent5"/>
              </a:solidFill>
            </a:endParaRPr>
          </a:p>
        </p:txBody>
      </p:sp>
      <p:sp>
        <p:nvSpPr>
          <p:cNvPr id="50" name="Volný tvar 49"/>
          <p:cNvSpPr/>
          <p:nvPr/>
        </p:nvSpPr>
        <p:spPr>
          <a:xfrm>
            <a:off x="4869405" y="3744653"/>
            <a:ext cx="515395" cy="962814"/>
          </a:xfrm>
          <a:custGeom>
            <a:avLst/>
            <a:gdLst>
              <a:gd name="connsiteX0" fmla="*/ 120284 w 515395"/>
              <a:gd name="connsiteY0" fmla="*/ 962814 h 962814"/>
              <a:gd name="connsiteX1" fmla="*/ 86417 w 515395"/>
              <a:gd name="connsiteY1" fmla="*/ 906369 h 962814"/>
              <a:gd name="connsiteX2" fmla="*/ 52551 w 515395"/>
              <a:gd name="connsiteY2" fmla="*/ 883791 h 962814"/>
              <a:gd name="connsiteX3" fmla="*/ 7395 w 515395"/>
              <a:gd name="connsiteY3" fmla="*/ 816058 h 962814"/>
              <a:gd name="connsiteX4" fmla="*/ 120284 w 515395"/>
              <a:gd name="connsiteY4" fmla="*/ 827347 h 962814"/>
              <a:gd name="connsiteX5" fmla="*/ 154151 w 515395"/>
              <a:gd name="connsiteY5" fmla="*/ 838636 h 962814"/>
              <a:gd name="connsiteX6" fmla="*/ 233173 w 515395"/>
              <a:gd name="connsiteY6" fmla="*/ 827347 h 962814"/>
              <a:gd name="connsiteX7" fmla="*/ 221884 w 515395"/>
              <a:gd name="connsiteY7" fmla="*/ 793480 h 962814"/>
              <a:gd name="connsiteX8" fmla="*/ 199306 w 515395"/>
              <a:gd name="connsiteY8" fmla="*/ 759614 h 962814"/>
              <a:gd name="connsiteX9" fmla="*/ 131573 w 515395"/>
              <a:gd name="connsiteY9" fmla="*/ 714458 h 962814"/>
              <a:gd name="connsiteX10" fmla="*/ 63839 w 515395"/>
              <a:gd name="connsiteY10" fmla="*/ 658014 h 962814"/>
              <a:gd name="connsiteX11" fmla="*/ 97706 w 515395"/>
              <a:gd name="connsiteY11" fmla="*/ 646725 h 962814"/>
              <a:gd name="connsiteX12" fmla="*/ 165439 w 515395"/>
              <a:gd name="connsiteY12" fmla="*/ 669303 h 962814"/>
              <a:gd name="connsiteX13" fmla="*/ 267039 w 515395"/>
              <a:gd name="connsiteY13" fmla="*/ 658014 h 962814"/>
              <a:gd name="connsiteX14" fmla="*/ 210595 w 515395"/>
              <a:gd name="connsiteY14" fmla="*/ 567703 h 962814"/>
              <a:gd name="connsiteX15" fmla="*/ 199306 w 515395"/>
              <a:gd name="connsiteY15" fmla="*/ 533836 h 962814"/>
              <a:gd name="connsiteX16" fmla="*/ 165439 w 515395"/>
              <a:gd name="connsiteY16" fmla="*/ 466103 h 962814"/>
              <a:gd name="connsiteX17" fmla="*/ 199306 w 515395"/>
              <a:gd name="connsiteY17" fmla="*/ 454814 h 962814"/>
              <a:gd name="connsiteX18" fmla="*/ 267039 w 515395"/>
              <a:gd name="connsiteY18" fmla="*/ 477391 h 962814"/>
              <a:gd name="connsiteX19" fmla="*/ 334773 w 515395"/>
              <a:gd name="connsiteY19" fmla="*/ 466103 h 962814"/>
              <a:gd name="connsiteX20" fmla="*/ 312195 w 515395"/>
              <a:gd name="connsiteY20" fmla="*/ 398369 h 962814"/>
              <a:gd name="connsiteX21" fmla="*/ 233173 w 515395"/>
              <a:gd name="connsiteY21" fmla="*/ 308058 h 962814"/>
              <a:gd name="connsiteX22" fmla="*/ 210595 w 515395"/>
              <a:gd name="connsiteY22" fmla="*/ 274191 h 962814"/>
              <a:gd name="connsiteX23" fmla="*/ 244462 w 515395"/>
              <a:gd name="connsiteY23" fmla="*/ 285480 h 962814"/>
              <a:gd name="connsiteX24" fmla="*/ 300906 w 515395"/>
              <a:gd name="connsiteY24" fmla="*/ 296769 h 962814"/>
              <a:gd name="connsiteX25" fmla="*/ 391217 w 515395"/>
              <a:gd name="connsiteY25" fmla="*/ 285480 h 962814"/>
              <a:gd name="connsiteX26" fmla="*/ 379928 w 515395"/>
              <a:gd name="connsiteY26" fmla="*/ 229036 h 962814"/>
              <a:gd name="connsiteX27" fmla="*/ 334773 w 515395"/>
              <a:gd name="connsiteY27" fmla="*/ 161303 h 962814"/>
              <a:gd name="connsiteX28" fmla="*/ 278328 w 515395"/>
              <a:gd name="connsiteY28" fmla="*/ 93569 h 962814"/>
              <a:gd name="connsiteX29" fmla="*/ 312195 w 515395"/>
              <a:gd name="connsiteY29" fmla="*/ 82280 h 962814"/>
              <a:gd name="connsiteX30" fmla="*/ 379928 w 515395"/>
              <a:gd name="connsiteY30" fmla="*/ 104858 h 962814"/>
              <a:gd name="connsiteX31" fmla="*/ 436373 w 515395"/>
              <a:gd name="connsiteY31" fmla="*/ 116147 h 962814"/>
              <a:gd name="connsiteX32" fmla="*/ 470239 w 515395"/>
              <a:gd name="connsiteY32" fmla="*/ 25836 h 962814"/>
              <a:gd name="connsiteX33" fmla="*/ 436373 w 515395"/>
              <a:gd name="connsiteY33" fmla="*/ 3258 h 962814"/>
              <a:gd name="connsiteX34" fmla="*/ 481528 w 515395"/>
              <a:gd name="connsiteY34" fmla="*/ 14547 h 962814"/>
              <a:gd name="connsiteX35" fmla="*/ 515395 w 515395"/>
              <a:gd name="connsiteY35" fmla="*/ 14547 h 9628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</a:cxnLst>
            <a:rect l="l" t="t" r="r" b="b"/>
            <a:pathLst>
              <a:path w="515395" h="962814">
                <a:moveTo>
                  <a:pt x="120284" y="962814"/>
                </a:moveTo>
                <a:cubicBezTo>
                  <a:pt x="108995" y="943999"/>
                  <a:pt x="100696" y="923029"/>
                  <a:pt x="86417" y="906369"/>
                </a:cubicBezTo>
                <a:cubicBezTo>
                  <a:pt x="77588" y="896068"/>
                  <a:pt x="61485" y="894002"/>
                  <a:pt x="52551" y="883791"/>
                </a:cubicBezTo>
                <a:cubicBezTo>
                  <a:pt x="34682" y="863370"/>
                  <a:pt x="-19605" y="813358"/>
                  <a:pt x="7395" y="816058"/>
                </a:cubicBezTo>
                <a:lnTo>
                  <a:pt x="120284" y="827347"/>
                </a:lnTo>
                <a:cubicBezTo>
                  <a:pt x="131573" y="831110"/>
                  <a:pt x="142251" y="838636"/>
                  <a:pt x="154151" y="838636"/>
                </a:cubicBezTo>
                <a:cubicBezTo>
                  <a:pt x="180759" y="838636"/>
                  <a:pt x="211034" y="842107"/>
                  <a:pt x="233173" y="827347"/>
                </a:cubicBezTo>
                <a:cubicBezTo>
                  <a:pt x="243074" y="820746"/>
                  <a:pt x="227206" y="804123"/>
                  <a:pt x="221884" y="793480"/>
                </a:cubicBezTo>
                <a:cubicBezTo>
                  <a:pt x="215816" y="781345"/>
                  <a:pt x="209517" y="768548"/>
                  <a:pt x="199306" y="759614"/>
                </a:cubicBezTo>
                <a:cubicBezTo>
                  <a:pt x="178885" y="741745"/>
                  <a:pt x="150760" y="733645"/>
                  <a:pt x="131573" y="714458"/>
                </a:cubicBezTo>
                <a:cubicBezTo>
                  <a:pt x="88112" y="670997"/>
                  <a:pt x="110990" y="689447"/>
                  <a:pt x="63839" y="658014"/>
                </a:cubicBezTo>
                <a:cubicBezTo>
                  <a:pt x="75128" y="654251"/>
                  <a:pt x="85879" y="645411"/>
                  <a:pt x="97706" y="646725"/>
                </a:cubicBezTo>
                <a:cubicBezTo>
                  <a:pt x="121359" y="649353"/>
                  <a:pt x="165439" y="669303"/>
                  <a:pt x="165439" y="669303"/>
                </a:cubicBezTo>
                <a:cubicBezTo>
                  <a:pt x="199306" y="665540"/>
                  <a:pt x="242944" y="682109"/>
                  <a:pt x="267039" y="658014"/>
                </a:cubicBezTo>
                <a:cubicBezTo>
                  <a:pt x="304656" y="620397"/>
                  <a:pt x="227503" y="578974"/>
                  <a:pt x="210595" y="567703"/>
                </a:cubicBezTo>
                <a:cubicBezTo>
                  <a:pt x="206832" y="556414"/>
                  <a:pt x="204628" y="544479"/>
                  <a:pt x="199306" y="533836"/>
                </a:cubicBezTo>
                <a:cubicBezTo>
                  <a:pt x="155537" y="446298"/>
                  <a:pt x="193815" y="551229"/>
                  <a:pt x="165439" y="466103"/>
                </a:cubicBezTo>
                <a:cubicBezTo>
                  <a:pt x="176728" y="462340"/>
                  <a:pt x="187479" y="453500"/>
                  <a:pt x="199306" y="454814"/>
                </a:cubicBezTo>
                <a:cubicBezTo>
                  <a:pt x="222959" y="457442"/>
                  <a:pt x="267039" y="477391"/>
                  <a:pt x="267039" y="477391"/>
                </a:cubicBezTo>
                <a:cubicBezTo>
                  <a:pt x="289617" y="473628"/>
                  <a:pt x="323417" y="485976"/>
                  <a:pt x="334773" y="466103"/>
                </a:cubicBezTo>
                <a:cubicBezTo>
                  <a:pt x="346581" y="445439"/>
                  <a:pt x="325397" y="418171"/>
                  <a:pt x="312195" y="398369"/>
                </a:cubicBezTo>
                <a:cubicBezTo>
                  <a:pt x="259513" y="319347"/>
                  <a:pt x="289617" y="345688"/>
                  <a:pt x="233173" y="308058"/>
                </a:cubicBezTo>
                <a:cubicBezTo>
                  <a:pt x="225647" y="296769"/>
                  <a:pt x="204527" y="286326"/>
                  <a:pt x="210595" y="274191"/>
                </a:cubicBezTo>
                <a:cubicBezTo>
                  <a:pt x="215917" y="263548"/>
                  <a:pt x="232918" y="282594"/>
                  <a:pt x="244462" y="285480"/>
                </a:cubicBezTo>
                <a:cubicBezTo>
                  <a:pt x="263076" y="290134"/>
                  <a:pt x="282091" y="293006"/>
                  <a:pt x="300906" y="296769"/>
                </a:cubicBezTo>
                <a:lnTo>
                  <a:pt x="391217" y="285480"/>
                </a:lnTo>
                <a:cubicBezTo>
                  <a:pt x="405785" y="272993"/>
                  <a:pt x="387868" y="246503"/>
                  <a:pt x="379928" y="229036"/>
                </a:cubicBezTo>
                <a:cubicBezTo>
                  <a:pt x="368700" y="204333"/>
                  <a:pt x="349825" y="183881"/>
                  <a:pt x="334773" y="161303"/>
                </a:cubicBezTo>
                <a:cubicBezTo>
                  <a:pt x="303340" y="114153"/>
                  <a:pt x="321788" y="137029"/>
                  <a:pt x="278328" y="93569"/>
                </a:cubicBezTo>
                <a:cubicBezTo>
                  <a:pt x="289617" y="89806"/>
                  <a:pt x="300368" y="80966"/>
                  <a:pt x="312195" y="82280"/>
                </a:cubicBezTo>
                <a:cubicBezTo>
                  <a:pt x="335848" y="84908"/>
                  <a:pt x="356591" y="100191"/>
                  <a:pt x="379928" y="104858"/>
                </a:cubicBezTo>
                <a:lnTo>
                  <a:pt x="436373" y="116147"/>
                </a:lnTo>
                <a:cubicBezTo>
                  <a:pt x="492405" y="102139"/>
                  <a:pt x="509339" y="113813"/>
                  <a:pt x="470239" y="25836"/>
                </a:cubicBezTo>
                <a:cubicBezTo>
                  <a:pt x="464729" y="13438"/>
                  <a:pt x="426779" y="12852"/>
                  <a:pt x="436373" y="3258"/>
                </a:cubicBezTo>
                <a:cubicBezTo>
                  <a:pt x="447344" y="-7713"/>
                  <a:pt x="466169" y="12353"/>
                  <a:pt x="481528" y="14547"/>
                </a:cubicBezTo>
                <a:cubicBezTo>
                  <a:pt x="492704" y="16144"/>
                  <a:pt x="504106" y="14547"/>
                  <a:pt x="515395" y="14547"/>
                </a:cubicBezTo>
              </a:path>
            </a:pathLst>
          </a:custGeom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52" name="Přímá spojnice se šipkou 51"/>
          <p:cNvCxnSpPr/>
          <p:nvPr/>
        </p:nvCxnSpPr>
        <p:spPr>
          <a:xfrm flipH="1">
            <a:off x="5076056" y="2636912"/>
            <a:ext cx="648072" cy="28803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53" name="TextovéPole 52"/>
          <p:cNvSpPr txBox="1"/>
          <p:nvPr/>
        </p:nvSpPr>
        <p:spPr>
          <a:xfrm>
            <a:off x="6784031" y="6410765"/>
            <a:ext cx="21084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179512" y="980728"/>
            <a:ext cx="3456384" cy="58785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4"/>
                </a:solidFill>
              </a:rPr>
              <a:t>24 : 4	=</a:t>
            </a:r>
            <a:r>
              <a:rPr lang="cs-CZ" sz="2000" b="1" dirty="0" smtClean="0">
                <a:solidFill>
                  <a:srgbClr val="00B0F0"/>
                </a:solidFill>
              </a:rPr>
              <a:t> 6</a:t>
            </a:r>
            <a:r>
              <a:rPr lang="cs-CZ" sz="2000" b="1" dirty="0" smtClean="0">
                <a:solidFill>
                  <a:schemeClr val="accent4"/>
                </a:solidFill>
              </a:rPr>
              <a:t> </a:t>
            </a:r>
          </a:p>
          <a:p>
            <a:r>
              <a:rPr lang="cs-CZ" sz="2000" b="1" dirty="0" smtClean="0">
                <a:solidFill>
                  <a:schemeClr val="accent4"/>
                </a:solidFill>
              </a:rPr>
              <a:t>20 : 10	= </a:t>
            </a:r>
            <a:r>
              <a:rPr lang="cs-CZ" sz="2000" b="1" dirty="0" smtClean="0">
                <a:solidFill>
                  <a:srgbClr val="00B0F0"/>
                </a:solidFill>
              </a:rPr>
              <a:t>2</a:t>
            </a:r>
          </a:p>
          <a:p>
            <a:r>
              <a:rPr lang="cs-CZ" sz="2000" b="1" dirty="0" smtClean="0">
                <a:solidFill>
                  <a:schemeClr val="accent4"/>
                </a:solidFill>
              </a:rPr>
              <a:t>9 : 3    	=</a:t>
            </a:r>
            <a:r>
              <a:rPr lang="cs-CZ" sz="2000" b="1" dirty="0" smtClean="0">
                <a:solidFill>
                  <a:srgbClr val="00B0F0"/>
                </a:solidFill>
              </a:rPr>
              <a:t> 3</a:t>
            </a:r>
            <a:endParaRPr lang="cs-CZ" sz="2000" b="1" dirty="0" smtClean="0">
              <a:solidFill>
                <a:schemeClr val="accent4"/>
              </a:solidFill>
            </a:endParaRPr>
          </a:p>
          <a:p>
            <a:r>
              <a:rPr lang="cs-CZ" sz="2000" b="1" dirty="0" smtClean="0">
                <a:solidFill>
                  <a:schemeClr val="accent4"/>
                </a:solidFill>
              </a:rPr>
              <a:t>100 : 10	= </a:t>
            </a:r>
            <a:r>
              <a:rPr lang="cs-CZ" sz="2000" b="1" dirty="0" smtClean="0">
                <a:solidFill>
                  <a:srgbClr val="00B0F0"/>
                </a:solidFill>
              </a:rPr>
              <a:t>10</a:t>
            </a:r>
            <a:endParaRPr lang="cs-CZ" sz="2000" b="1" dirty="0" smtClean="0">
              <a:solidFill>
                <a:schemeClr val="accent4"/>
              </a:solidFill>
            </a:endParaRPr>
          </a:p>
          <a:p>
            <a:r>
              <a:rPr lang="cs-CZ" sz="2000" b="1" dirty="0" smtClean="0">
                <a:solidFill>
                  <a:schemeClr val="accent4"/>
                </a:solidFill>
              </a:rPr>
              <a:t>42 : 6    	= </a:t>
            </a:r>
            <a:r>
              <a:rPr lang="cs-CZ" sz="2000" b="1" dirty="0" smtClean="0">
                <a:solidFill>
                  <a:srgbClr val="00B0F0"/>
                </a:solidFill>
              </a:rPr>
              <a:t>7</a:t>
            </a:r>
            <a:endParaRPr lang="cs-CZ" sz="2000" b="1" dirty="0" smtClean="0">
              <a:solidFill>
                <a:schemeClr val="accent4"/>
              </a:solidFill>
            </a:endParaRPr>
          </a:p>
          <a:p>
            <a:r>
              <a:rPr lang="cs-CZ" sz="2000" b="1" dirty="0" smtClean="0">
                <a:solidFill>
                  <a:schemeClr val="accent4"/>
                </a:solidFill>
              </a:rPr>
              <a:t>36 : 9    	= </a:t>
            </a:r>
            <a:r>
              <a:rPr lang="cs-CZ" sz="2000" b="1" dirty="0" smtClean="0">
                <a:solidFill>
                  <a:srgbClr val="00B0F0"/>
                </a:solidFill>
              </a:rPr>
              <a:t>4</a:t>
            </a:r>
            <a:endParaRPr lang="cs-CZ" sz="2000" b="1" dirty="0" smtClean="0">
              <a:solidFill>
                <a:schemeClr val="accent4"/>
              </a:solidFill>
            </a:endParaRPr>
          </a:p>
          <a:p>
            <a:r>
              <a:rPr lang="cs-CZ" sz="2000" b="1" dirty="0" smtClean="0">
                <a:solidFill>
                  <a:schemeClr val="accent4"/>
                </a:solidFill>
              </a:rPr>
              <a:t>30 : 6	= </a:t>
            </a:r>
            <a:r>
              <a:rPr lang="cs-CZ" sz="2000" b="1" dirty="0" smtClean="0">
                <a:solidFill>
                  <a:srgbClr val="00B0F0"/>
                </a:solidFill>
              </a:rPr>
              <a:t>5</a:t>
            </a:r>
            <a:endParaRPr lang="cs-CZ" sz="2000" b="1" dirty="0" smtClean="0">
              <a:solidFill>
                <a:schemeClr val="accent4"/>
              </a:solidFill>
            </a:endParaRPr>
          </a:p>
          <a:p>
            <a:r>
              <a:rPr lang="cs-CZ" sz="2000" b="1" dirty="0" smtClean="0">
                <a:solidFill>
                  <a:schemeClr val="accent4"/>
                </a:solidFill>
              </a:rPr>
              <a:t>56 : 7	= </a:t>
            </a:r>
            <a:r>
              <a:rPr lang="cs-CZ" sz="2000" b="1" dirty="0" smtClean="0">
                <a:solidFill>
                  <a:srgbClr val="00B0F0"/>
                </a:solidFill>
              </a:rPr>
              <a:t>8</a:t>
            </a:r>
            <a:endParaRPr lang="cs-CZ" sz="2000" b="1" dirty="0" smtClean="0">
              <a:solidFill>
                <a:schemeClr val="accent4"/>
              </a:solidFill>
            </a:endParaRPr>
          </a:p>
          <a:p>
            <a:r>
              <a:rPr lang="cs-CZ" sz="2000" b="1" dirty="0" smtClean="0">
                <a:solidFill>
                  <a:schemeClr val="accent4"/>
                </a:solidFill>
              </a:rPr>
              <a:t>28 : 0	= </a:t>
            </a:r>
            <a:r>
              <a:rPr lang="cs-CZ" sz="2000" b="1" dirty="0" smtClean="0">
                <a:solidFill>
                  <a:srgbClr val="00B0F0"/>
                </a:solidFill>
              </a:rPr>
              <a:t>0</a:t>
            </a:r>
            <a:endParaRPr lang="cs-CZ" sz="2000" b="1" dirty="0" smtClean="0">
              <a:solidFill>
                <a:schemeClr val="accent4"/>
              </a:solidFill>
            </a:endParaRPr>
          </a:p>
          <a:p>
            <a:r>
              <a:rPr lang="cs-CZ" sz="2000" b="1" dirty="0" smtClean="0">
                <a:solidFill>
                  <a:schemeClr val="accent4"/>
                </a:solidFill>
              </a:rPr>
              <a:t>6 : 6	= </a:t>
            </a:r>
            <a:r>
              <a:rPr lang="cs-CZ" sz="2000" b="1" dirty="0" smtClean="0">
                <a:solidFill>
                  <a:srgbClr val="00B0F0"/>
                </a:solidFill>
              </a:rPr>
              <a:t>1</a:t>
            </a:r>
            <a:endParaRPr lang="cs-CZ" sz="2000" b="1" dirty="0" smtClean="0">
              <a:solidFill>
                <a:schemeClr val="accent4"/>
              </a:solidFill>
            </a:endParaRPr>
          </a:p>
          <a:p>
            <a:r>
              <a:rPr lang="cs-CZ" sz="2000" b="1" dirty="0" smtClean="0">
                <a:solidFill>
                  <a:schemeClr val="accent4"/>
                </a:solidFill>
              </a:rPr>
              <a:t>49 : 7 	= </a:t>
            </a:r>
            <a:r>
              <a:rPr lang="cs-CZ" sz="2000" b="1" dirty="0" smtClean="0">
                <a:solidFill>
                  <a:srgbClr val="00B0F0"/>
                </a:solidFill>
              </a:rPr>
              <a:t>7</a:t>
            </a:r>
            <a:endParaRPr lang="cs-CZ" sz="2000" b="1" dirty="0" smtClean="0">
              <a:solidFill>
                <a:schemeClr val="accent4"/>
              </a:solidFill>
            </a:endParaRPr>
          </a:p>
          <a:p>
            <a:r>
              <a:rPr lang="cs-CZ" sz="2000" b="1" dirty="0" smtClean="0">
                <a:solidFill>
                  <a:schemeClr val="accent4"/>
                </a:solidFill>
              </a:rPr>
              <a:t>20 : 4 	= </a:t>
            </a:r>
            <a:r>
              <a:rPr lang="cs-CZ" sz="2000" b="1" dirty="0" smtClean="0">
                <a:solidFill>
                  <a:srgbClr val="00B0F0"/>
                </a:solidFill>
              </a:rPr>
              <a:t>5</a:t>
            </a:r>
            <a:endParaRPr lang="cs-CZ" sz="2000" b="1" dirty="0" smtClean="0">
              <a:solidFill>
                <a:schemeClr val="accent4"/>
              </a:solidFill>
            </a:endParaRPr>
          </a:p>
          <a:p>
            <a:r>
              <a:rPr lang="cs-CZ" sz="2000" b="1" dirty="0" smtClean="0">
                <a:solidFill>
                  <a:schemeClr val="accent4"/>
                </a:solidFill>
              </a:rPr>
              <a:t>24 : 3 	= </a:t>
            </a:r>
            <a:r>
              <a:rPr lang="cs-CZ" sz="2000" b="1" dirty="0" smtClean="0">
                <a:solidFill>
                  <a:srgbClr val="00B0F0"/>
                </a:solidFill>
              </a:rPr>
              <a:t>8</a:t>
            </a:r>
            <a:endParaRPr lang="cs-CZ" sz="2000" b="1" dirty="0" smtClean="0">
              <a:solidFill>
                <a:schemeClr val="accent4"/>
              </a:solidFill>
            </a:endParaRPr>
          </a:p>
          <a:p>
            <a:r>
              <a:rPr lang="cs-CZ" sz="2000" b="1" dirty="0" smtClean="0">
                <a:solidFill>
                  <a:schemeClr val="accent4"/>
                </a:solidFill>
              </a:rPr>
              <a:t>72 : 8	= </a:t>
            </a:r>
            <a:r>
              <a:rPr lang="cs-CZ" sz="2000" b="1" dirty="0" smtClean="0">
                <a:solidFill>
                  <a:srgbClr val="00B0F0"/>
                </a:solidFill>
              </a:rPr>
              <a:t>9</a:t>
            </a:r>
            <a:endParaRPr lang="cs-CZ" sz="2000" b="1" dirty="0" smtClean="0">
              <a:solidFill>
                <a:schemeClr val="accent4"/>
              </a:solidFill>
            </a:endParaRPr>
          </a:p>
          <a:p>
            <a:r>
              <a:rPr lang="cs-CZ" sz="2000" b="1" dirty="0" smtClean="0">
                <a:solidFill>
                  <a:schemeClr val="accent4"/>
                </a:solidFill>
              </a:rPr>
              <a:t>18 : 9	= </a:t>
            </a:r>
            <a:r>
              <a:rPr lang="cs-CZ" sz="2000" b="1" dirty="0">
                <a:solidFill>
                  <a:srgbClr val="00B0F0"/>
                </a:solidFill>
              </a:rPr>
              <a:t>2</a:t>
            </a:r>
            <a:endParaRPr lang="cs-CZ" sz="2000" b="1" dirty="0" smtClean="0">
              <a:solidFill>
                <a:schemeClr val="accent4"/>
              </a:solidFill>
            </a:endParaRPr>
          </a:p>
          <a:p>
            <a:r>
              <a:rPr lang="cs-CZ" sz="2000" b="1" dirty="0" smtClean="0">
                <a:solidFill>
                  <a:schemeClr val="accent4"/>
                </a:solidFill>
              </a:rPr>
              <a:t>28 : 7	= </a:t>
            </a:r>
            <a:r>
              <a:rPr lang="cs-CZ" sz="2000" b="1" dirty="0" smtClean="0">
                <a:solidFill>
                  <a:srgbClr val="00B0F0"/>
                </a:solidFill>
              </a:rPr>
              <a:t>4</a:t>
            </a:r>
            <a:endParaRPr lang="cs-CZ" sz="2000" b="1" dirty="0" smtClean="0">
              <a:solidFill>
                <a:schemeClr val="accent4"/>
              </a:solidFill>
            </a:endParaRPr>
          </a:p>
          <a:p>
            <a:r>
              <a:rPr lang="cs-CZ" sz="2000" b="1" dirty="0" smtClean="0">
                <a:solidFill>
                  <a:schemeClr val="accent4"/>
                </a:solidFill>
              </a:rPr>
              <a:t>36 : 6	= </a:t>
            </a:r>
            <a:r>
              <a:rPr lang="cs-CZ" sz="2000" b="1" dirty="0" smtClean="0">
                <a:solidFill>
                  <a:srgbClr val="00B0F0"/>
                </a:solidFill>
              </a:rPr>
              <a:t>6</a:t>
            </a:r>
            <a:endParaRPr lang="cs-CZ" b="1" dirty="0" smtClean="0">
              <a:solidFill>
                <a:schemeClr val="accent4"/>
              </a:solidFill>
            </a:endParaRPr>
          </a:p>
          <a:p>
            <a:pPr marL="342900" indent="-342900">
              <a:buAutoNum type="arabicPlain" startAt="42"/>
            </a:pPr>
            <a:endParaRPr lang="cs-CZ" b="1" dirty="0" smtClean="0">
              <a:solidFill>
                <a:schemeClr val="accent4"/>
              </a:solidFill>
            </a:endParaRPr>
          </a:p>
          <a:p>
            <a:endParaRPr lang="cs-CZ" b="1" dirty="0">
              <a:solidFill>
                <a:schemeClr val="accent4"/>
              </a:solidFill>
            </a:endParaRPr>
          </a:p>
        </p:txBody>
      </p:sp>
      <p:sp>
        <p:nvSpPr>
          <p:cNvPr id="55" name="Šipka dolů 54"/>
          <p:cNvSpPr/>
          <p:nvPr/>
        </p:nvSpPr>
        <p:spPr>
          <a:xfrm>
            <a:off x="2123728" y="980728"/>
            <a:ext cx="648072" cy="5256584"/>
          </a:xfrm>
          <a:prstGeom prst="downArrow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96894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4535" y="188640"/>
            <a:ext cx="885698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DOPLŇ  NEZNÁMÉHO  </a:t>
            </a:r>
            <a:r>
              <a:rPr lang="cs-CZ" sz="2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DĚLITELE </a:t>
            </a:r>
            <a:r>
              <a:rPr lang="cs-CZ" sz="2800" b="1" cap="all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A SPOJ VÝSLEDKY ČAROU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73028" y="908720"/>
            <a:ext cx="4428492" cy="590931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r>
              <a:rPr lang="cs-CZ" sz="1600" b="1" dirty="0" smtClean="0"/>
              <a:t>                                               3</a:t>
            </a:r>
            <a:endParaRPr lang="cs-CZ" sz="1600" b="1" dirty="0"/>
          </a:p>
          <a:p>
            <a:r>
              <a:rPr lang="cs-CZ" dirty="0" smtClean="0"/>
              <a:t>                                         •</a:t>
            </a:r>
          </a:p>
          <a:p>
            <a:endParaRPr lang="cs-CZ" dirty="0" smtClean="0"/>
          </a:p>
          <a:p>
            <a:r>
              <a:rPr lang="cs-CZ" sz="1600" b="1" dirty="0" smtClean="0"/>
              <a:t>                                     8                  4 </a:t>
            </a:r>
            <a:endParaRPr lang="cs-CZ" sz="1600" b="1" dirty="0"/>
          </a:p>
          <a:p>
            <a:r>
              <a:rPr lang="cs-CZ" dirty="0" smtClean="0"/>
              <a:t>                                 •               •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                               </a:t>
            </a:r>
            <a:r>
              <a:rPr lang="cs-CZ" sz="1600" b="1" dirty="0" smtClean="0"/>
              <a:t> 6                  5</a:t>
            </a:r>
            <a:endParaRPr lang="cs-CZ" dirty="0" smtClean="0"/>
          </a:p>
          <a:p>
            <a:r>
              <a:rPr lang="cs-CZ" dirty="0" smtClean="0"/>
              <a:t>                                •                •</a:t>
            </a:r>
            <a:endParaRPr lang="cs-CZ" dirty="0"/>
          </a:p>
          <a:p>
            <a:endParaRPr lang="cs-CZ" dirty="0" smtClean="0"/>
          </a:p>
          <a:p>
            <a:r>
              <a:rPr lang="cs-CZ" dirty="0" smtClean="0"/>
              <a:t>            </a:t>
            </a:r>
            <a:r>
              <a:rPr lang="cs-CZ" sz="1600" b="1" dirty="0" smtClean="0"/>
              <a:t>     0                2                  1                9</a:t>
            </a:r>
            <a:endParaRPr lang="cs-CZ" dirty="0"/>
          </a:p>
          <a:p>
            <a:r>
              <a:rPr lang="cs-CZ" dirty="0" smtClean="0"/>
              <a:t>                 •             •                •             •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sz="1600" b="1" dirty="0" smtClean="0"/>
              <a:t>                                7                             10</a:t>
            </a:r>
            <a:endParaRPr lang="cs-CZ" sz="1600" b="1" dirty="0"/>
          </a:p>
          <a:p>
            <a:r>
              <a:rPr lang="cs-CZ" dirty="0" smtClean="0"/>
              <a:t>                            •                          •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Výbuch 2 4"/>
          <p:cNvSpPr/>
          <p:nvPr/>
        </p:nvSpPr>
        <p:spPr>
          <a:xfrm>
            <a:off x="5652120" y="5877272"/>
            <a:ext cx="2736304" cy="914400"/>
          </a:xfrm>
          <a:prstGeom prst="irregularSeal2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614074" y="2696879"/>
            <a:ext cx="576064" cy="864096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51520" y="836712"/>
            <a:ext cx="4176464" cy="40934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5"/>
                </a:solidFill>
              </a:rPr>
              <a:t>21 :   </a:t>
            </a:r>
            <a:r>
              <a:rPr lang="cs-CZ" sz="2000" b="1" dirty="0" smtClean="0">
                <a:solidFill>
                  <a:srgbClr val="FF0000"/>
                </a:solidFill>
              </a:rPr>
              <a:t>3</a:t>
            </a:r>
            <a:r>
              <a:rPr lang="cs-CZ" sz="2000" b="1" dirty="0" smtClean="0">
                <a:solidFill>
                  <a:schemeClr val="accent5"/>
                </a:solidFill>
              </a:rPr>
              <a:t> = 7</a:t>
            </a:r>
            <a:endParaRPr lang="cs-CZ" sz="2000" b="1" dirty="0">
              <a:solidFill>
                <a:schemeClr val="accent5"/>
              </a:solidFill>
            </a:endParaRPr>
          </a:p>
          <a:p>
            <a:r>
              <a:rPr lang="cs-CZ" sz="2000" b="1" dirty="0" smtClean="0">
                <a:solidFill>
                  <a:schemeClr val="accent5"/>
                </a:solidFill>
              </a:rPr>
              <a:t>56 :   </a:t>
            </a:r>
            <a:r>
              <a:rPr lang="cs-CZ" sz="2000" b="1" dirty="0" smtClean="0">
                <a:solidFill>
                  <a:srgbClr val="FF0000"/>
                </a:solidFill>
              </a:rPr>
              <a:t>8</a:t>
            </a:r>
            <a:r>
              <a:rPr lang="cs-CZ" sz="2000" b="1" dirty="0" smtClean="0">
                <a:solidFill>
                  <a:schemeClr val="accent5"/>
                </a:solidFill>
              </a:rPr>
              <a:t> = 7</a:t>
            </a:r>
            <a:endParaRPr lang="cs-CZ" sz="2000" b="1" dirty="0">
              <a:solidFill>
                <a:schemeClr val="accent5"/>
              </a:solidFill>
            </a:endParaRPr>
          </a:p>
          <a:p>
            <a:r>
              <a:rPr lang="cs-CZ" sz="2000" b="1" dirty="0" smtClean="0">
                <a:solidFill>
                  <a:schemeClr val="accent5"/>
                </a:solidFill>
              </a:rPr>
              <a:t>24 :   </a:t>
            </a:r>
            <a:r>
              <a:rPr lang="cs-CZ" sz="2000" b="1" dirty="0" smtClean="0">
                <a:solidFill>
                  <a:srgbClr val="FF0000"/>
                </a:solidFill>
              </a:rPr>
              <a:t>6</a:t>
            </a:r>
            <a:r>
              <a:rPr lang="cs-CZ" sz="2000" b="1" dirty="0" smtClean="0">
                <a:solidFill>
                  <a:schemeClr val="accent5"/>
                </a:solidFill>
              </a:rPr>
              <a:t> = 4</a:t>
            </a:r>
            <a:endParaRPr lang="cs-CZ" sz="2000" b="1" dirty="0">
              <a:solidFill>
                <a:schemeClr val="accent5"/>
              </a:solidFill>
            </a:endParaRPr>
          </a:p>
          <a:p>
            <a:r>
              <a:rPr lang="cs-CZ" sz="2000" b="1" dirty="0">
                <a:solidFill>
                  <a:schemeClr val="accent5"/>
                </a:solidFill>
              </a:rPr>
              <a:t>9</a:t>
            </a:r>
            <a:r>
              <a:rPr lang="cs-CZ" sz="2000" b="1" dirty="0" smtClean="0">
                <a:solidFill>
                  <a:schemeClr val="accent5"/>
                </a:solidFill>
              </a:rPr>
              <a:t>   :   </a:t>
            </a:r>
            <a:r>
              <a:rPr lang="cs-CZ" sz="2000" b="1" dirty="0" smtClean="0">
                <a:solidFill>
                  <a:srgbClr val="FF0000"/>
                </a:solidFill>
              </a:rPr>
              <a:t>0</a:t>
            </a:r>
            <a:r>
              <a:rPr lang="cs-CZ" sz="2000" b="1" dirty="0" smtClean="0">
                <a:solidFill>
                  <a:schemeClr val="accent5"/>
                </a:solidFill>
              </a:rPr>
              <a:t> = 0</a:t>
            </a:r>
          </a:p>
          <a:p>
            <a:r>
              <a:rPr lang="cs-CZ" sz="2000" b="1" dirty="0" smtClean="0">
                <a:solidFill>
                  <a:schemeClr val="accent5"/>
                </a:solidFill>
              </a:rPr>
              <a:t>18 :   </a:t>
            </a:r>
            <a:r>
              <a:rPr lang="cs-CZ" sz="2000" b="1" dirty="0" smtClean="0">
                <a:solidFill>
                  <a:srgbClr val="FF0000"/>
                </a:solidFill>
              </a:rPr>
              <a:t>2</a:t>
            </a:r>
            <a:r>
              <a:rPr lang="cs-CZ" sz="2000" b="1" dirty="0" smtClean="0">
                <a:solidFill>
                  <a:schemeClr val="accent5"/>
                </a:solidFill>
              </a:rPr>
              <a:t> = 9</a:t>
            </a:r>
            <a:endParaRPr lang="cs-CZ" sz="2000" b="1" dirty="0">
              <a:solidFill>
                <a:schemeClr val="accent5"/>
              </a:solidFill>
            </a:endParaRPr>
          </a:p>
          <a:p>
            <a:r>
              <a:rPr lang="cs-CZ" sz="2000" b="1" dirty="0" smtClean="0">
                <a:solidFill>
                  <a:schemeClr val="accent5"/>
                </a:solidFill>
              </a:rPr>
              <a:t>42 :   </a:t>
            </a:r>
            <a:r>
              <a:rPr lang="cs-CZ" sz="2000" b="1" dirty="0" smtClean="0">
                <a:solidFill>
                  <a:srgbClr val="FF0000"/>
                </a:solidFill>
              </a:rPr>
              <a:t>7</a:t>
            </a:r>
            <a:r>
              <a:rPr lang="cs-CZ" sz="2000" b="1" dirty="0" smtClean="0">
                <a:solidFill>
                  <a:schemeClr val="accent5"/>
                </a:solidFill>
              </a:rPr>
              <a:t> = 6</a:t>
            </a:r>
            <a:endParaRPr lang="cs-CZ" sz="2000" b="1" dirty="0">
              <a:solidFill>
                <a:schemeClr val="accent5"/>
              </a:solidFill>
            </a:endParaRPr>
          </a:p>
          <a:p>
            <a:r>
              <a:rPr lang="cs-CZ" sz="2000" b="1" dirty="0" smtClean="0">
                <a:solidFill>
                  <a:schemeClr val="accent5"/>
                </a:solidFill>
              </a:rPr>
              <a:t>80 : </a:t>
            </a:r>
            <a:r>
              <a:rPr lang="cs-CZ" sz="2000" b="1" dirty="0" smtClean="0">
                <a:solidFill>
                  <a:srgbClr val="FF0000"/>
                </a:solidFill>
              </a:rPr>
              <a:t>10</a:t>
            </a:r>
            <a:r>
              <a:rPr lang="cs-CZ" sz="2000" b="1" dirty="0" smtClean="0">
                <a:solidFill>
                  <a:schemeClr val="accent5"/>
                </a:solidFill>
              </a:rPr>
              <a:t> = 8</a:t>
            </a:r>
            <a:endParaRPr lang="cs-CZ" sz="2000" b="1" dirty="0">
              <a:solidFill>
                <a:schemeClr val="accent5"/>
              </a:solidFill>
            </a:endParaRPr>
          </a:p>
          <a:p>
            <a:r>
              <a:rPr lang="cs-CZ" sz="2000" b="1" dirty="0" smtClean="0">
                <a:solidFill>
                  <a:schemeClr val="accent5"/>
                </a:solidFill>
              </a:rPr>
              <a:t>5   :   </a:t>
            </a:r>
            <a:r>
              <a:rPr lang="cs-CZ" sz="2000" b="1" dirty="0" smtClean="0">
                <a:solidFill>
                  <a:srgbClr val="FF0000"/>
                </a:solidFill>
              </a:rPr>
              <a:t>1</a:t>
            </a:r>
            <a:r>
              <a:rPr lang="cs-CZ" sz="2000" b="1" dirty="0" smtClean="0">
                <a:solidFill>
                  <a:schemeClr val="accent5"/>
                </a:solidFill>
              </a:rPr>
              <a:t> = 5</a:t>
            </a:r>
          </a:p>
          <a:p>
            <a:r>
              <a:rPr lang="cs-CZ" sz="2000" b="1" dirty="0" smtClean="0">
                <a:solidFill>
                  <a:schemeClr val="accent5"/>
                </a:solidFill>
              </a:rPr>
              <a:t>81 :   </a:t>
            </a:r>
            <a:r>
              <a:rPr lang="cs-CZ" sz="2000" b="1" dirty="0" smtClean="0">
                <a:solidFill>
                  <a:srgbClr val="FF0000"/>
                </a:solidFill>
              </a:rPr>
              <a:t>9 </a:t>
            </a:r>
            <a:r>
              <a:rPr lang="cs-CZ" sz="2000" b="1" dirty="0" smtClean="0">
                <a:solidFill>
                  <a:schemeClr val="accent5"/>
                </a:solidFill>
              </a:rPr>
              <a:t>= 9</a:t>
            </a:r>
          </a:p>
          <a:p>
            <a:r>
              <a:rPr lang="cs-CZ" sz="2000" b="1" dirty="0" smtClean="0">
                <a:solidFill>
                  <a:schemeClr val="accent5"/>
                </a:solidFill>
              </a:rPr>
              <a:t>25 :   </a:t>
            </a:r>
            <a:r>
              <a:rPr lang="cs-CZ" sz="2000" b="1" dirty="0" smtClean="0">
                <a:solidFill>
                  <a:srgbClr val="FF0000"/>
                </a:solidFill>
              </a:rPr>
              <a:t>5</a:t>
            </a:r>
            <a:r>
              <a:rPr lang="cs-CZ" sz="2000" b="1" dirty="0" smtClean="0">
                <a:solidFill>
                  <a:schemeClr val="accent5"/>
                </a:solidFill>
              </a:rPr>
              <a:t> = 5</a:t>
            </a:r>
          </a:p>
          <a:p>
            <a:r>
              <a:rPr lang="cs-CZ" sz="2000" b="1" dirty="0" smtClean="0">
                <a:solidFill>
                  <a:schemeClr val="accent5"/>
                </a:solidFill>
              </a:rPr>
              <a:t>20 :   </a:t>
            </a:r>
            <a:r>
              <a:rPr lang="cs-CZ" sz="2000" b="1" dirty="0" smtClean="0">
                <a:solidFill>
                  <a:srgbClr val="FF0000"/>
                </a:solidFill>
              </a:rPr>
              <a:t>4</a:t>
            </a:r>
            <a:r>
              <a:rPr lang="cs-CZ" sz="2000" b="1" dirty="0" smtClean="0">
                <a:solidFill>
                  <a:schemeClr val="accent5"/>
                </a:solidFill>
              </a:rPr>
              <a:t> = 5</a:t>
            </a:r>
          </a:p>
          <a:p>
            <a:r>
              <a:rPr lang="cs-CZ" sz="2000" b="1" dirty="0" smtClean="0">
                <a:solidFill>
                  <a:schemeClr val="accent5"/>
                </a:solidFill>
              </a:rPr>
              <a:t>15 :   </a:t>
            </a:r>
            <a:r>
              <a:rPr lang="cs-CZ" sz="2000" b="1" dirty="0" smtClean="0">
                <a:solidFill>
                  <a:srgbClr val="FF0000"/>
                </a:solidFill>
              </a:rPr>
              <a:t>3</a:t>
            </a:r>
            <a:r>
              <a:rPr lang="cs-CZ" sz="2000" b="1" dirty="0" smtClean="0">
                <a:solidFill>
                  <a:schemeClr val="accent5"/>
                </a:solidFill>
              </a:rPr>
              <a:t>= 5</a:t>
            </a:r>
          </a:p>
          <a:p>
            <a:endParaRPr lang="cs-CZ" sz="2000" b="1" dirty="0">
              <a:solidFill>
                <a:schemeClr val="accent5"/>
              </a:solidFill>
            </a:endParaRPr>
          </a:p>
        </p:txBody>
      </p:sp>
      <p:sp>
        <p:nvSpPr>
          <p:cNvPr id="8" name="Šipka dolů 7"/>
          <p:cNvSpPr/>
          <p:nvPr/>
        </p:nvSpPr>
        <p:spPr>
          <a:xfrm>
            <a:off x="2411760" y="908720"/>
            <a:ext cx="936104" cy="3888432"/>
          </a:xfrm>
          <a:prstGeom prst="downArrow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7675800" y="6412686"/>
            <a:ext cx="13331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>
                <a:hlinkClick r:id="rId2" action="ppaction://hlinksldjump"/>
              </a:rPr>
              <a:t>zpět</a:t>
            </a:r>
            <a:endParaRPr lang="cs-CZ" dirty="0"/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6444208" y="1628800"/>
            <a:ext cx="457898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6444208" y="2420888"/>
            <a:ext cx="0" cy="13681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5580112" y="3789040"/>
            <a:ext cx="864096" cy="86409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 flipV="1">
            <a:off x="5652120" y="4581128"/>
            <a:ext cx="792088" cy="7200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6156176" y="4617132"/>
            <a:ext cx="288032" cy="10441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6156176" y="5661248"/>
            <a:ext cx="1519624" cy="0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H="1" flipV="1">
            <a:off x="7380312" y="4617132"/>
            <a:ext cx="295488" cy="104411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 flipV="1">
            <a:off x="7380312" y="4617132"/>
            <a:ext cx="792088" cy="36004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/>
          <p:nvPr/>
        </p:nvCxnSpPr>
        <p:spPr>
          <a:xfrm flipH="1" flipV="1">
            <a:off x="7380312" y="3789040"/>
            <a:ext cx="792088" cy="82809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V="1">
            <a:off x="7380312" y="2420888"/>
            <a:ext cx="0" cy="136815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1" name="Přímá spojnice se šipkou 30"/>
          <p:cNvCxnSpPr/>
          <p:nvPr/>
        </p:nvCxnSpPr>
        <p:spPr>
          <a:xfrm flipH="1" flipV="1">
            <a:off x="6902106" y="1628800"/>
            <a:ext cx="478206" cy="7920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8739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764704"/>
            <a:ext cx="7024744" cy="720080"/>
          </a:xfrm>
        </p:spPr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Použité zdroje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484784"/>
            <a:ext cx="6777317" cy="4347845"/>
          </a:xfrm>
        </p:spPr>
        <p:txBody>
          <a:bodyPr>
            <a:normAutofit/>
          </a:bodyPr>
          <a:lstStyle/>
          <a:p>
            <a:pPr indent="-342900"/>
            <a:r>
              <a:rPr lang="cs-CZ" dirty="0" smtClean="0"/>
              <a:t>Vlastní práce</a:t>
            </a:r>
          </a:p>
          <a:p>
            <a:pPr indent="-342900"/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indent="-342900"/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indent="-342900"/>
            <a:endParaRPr lang="cs-CZ" dirty="0"/>
          </a:p>
          <a:p>
            <a:pPr indent="-342900"/>
            <a:endParaRPr lang="cs-CZ" dirty="0"/>
          </a:p>
          <a:p>
            <a:pPr indent="-342900"/>
            <a:endParaRPr lang="cs-CZ" dirty="0" smtClean="0"/>
          </a:p>
          <a:p>
            <a:pPr indent="-342900"/>
            <a:endParaRPr lang="cs-CZ" dirty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  <a:p>
            <a:pPr indent="-342900"/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9461411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1555</TotalTime>
  <Words>827</Words>
  <Application>Microsoft Office PowerPoint</Application>
  <PresentationFormat>Předvádění na obrazovce (4:3)</PresentationFormat>
  <Paragraphs>324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 A METODICKÝ POKYN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Lenka</cp:lastModifiedBy>
  <cp:revision>169</cp:revision>
  <cp:lastPrinted>2012-05-02T21:23:42Z</cp:lastPrinted>
  <dcterms:created xsi:type="dcterms:W3CDTF">2011-08-21T15:31:45Z</dcterms:created>
  <dcterms:modified xsi:type="dcterms:W3CDTF">2012-12-03T22:48:01Z</dcterms:modified>
</cp:coreProperties>
</file>