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310" r:id="rId3"/>
    <p:sldId id="311" r:id="rId4"/>
    <p:sldId id="312" r:id="rId5"/>
    <p:sldId id="313" r:id="rId6"/>
    <p:sldId id="314" r:id="rId7"/>
    <p:sldId id="315" r:id="rId8"/>
    <p:sldId id="316" r:id="rId9"/>
    <p:sldId id="302" r:id="rId10"/>
    <p:sldId id="294" r:id="rId11"/>
    <p:sldId id="29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32" autoAdjust="0"/>
  </p:normalViewPr>
  <p:slideViewPr>
    <p:cSldViewPr>
      <p:cViewPr varScale="1">
        <p:scale>
          <a:sx n="66" d="100"/>
          <a:sy n="66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73F53-29FD-42D2-980B-7F82792FBFA1}" type="datetimeFigureOut">
              <a:rPr lang="cs-CZ" smtClean="0"/>
              <a:pPr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63F21-CB92-42B5-9040-AD2B2B05D0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Group 40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779081242"/>
              </p:ext>
            </p:extLst>
          </p:nvPr>
        </p:nvGraphicFramePr>
        <p:xfrm>
          <a:off x="468313" y="1268413"/>
          <a:ext cx="8229600" cy="408019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Česká literatura 20. století – Vítězslav Nezval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II.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Česká literatura 20. století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třetí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3. 12. 2012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Vítězslav Nezval,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surrealismus, tvorba 50. let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samostudiu. Procvičovací cvičení lze použít jako test 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ve třídě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při výkladu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739" y="537210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3754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období - surrealismus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29378"/>
            <a:ext cx="8424936" cy="49959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100" b="1" dirty="0"/>
              <a:t>Praha s prsty deště </a:t>
            </a:r>
          </a:p>
          <a:p>
            <a:r>
              <a:rPr lang="cs-CZ" sz="2100" dirty="0"/>
              <a:t>Žena v množném čísle – na této sbírce je možné popsat všechny rysy surrealismu</a:t>
            </a:r>
          </a:p>
          <a:p>
            <a:pPr marL="0" indent="0">
              <a:buNone/>
            </a:pPr>
            <a:r>
              <a:rPr lang="cs-CZ" sz="2100" b="1" dirty="0"/>
              <a:t>Absolutní</a:t>
            </a:r>
            <a:r>
              <a:rPr lang="cs-CZ" sz="2100" dirty="0"/>
              <a:t> </a:t>
            </a:r>
            <a:r>
              <a:rPr lang="cs-CZ" sz="2100" b="1" dirty="0"/>
              <a:t>hrobař</a:t>
            </a:r>
            <a:r>
              <a:rPr lang="cs-CZ" sz="2100" dirty="0"/>
              <a:t> </a:t>
            </a:r>
          </a:p>
          <a:p>
            <a:pPr marL="0" indent="0">
              <a:buNone/>
            </a:pPr>
            <a:r>
              <a:rPr lang="cs-CZ" sz="2100" b="1" dirty="0" smtClean="0"/>
              <a:t>52 </a:t>
            </a:r>
            <a:r>
              <a:rPr lang="cs-CZ" sz="2100" b="1" dirty="0"/>
              <a:t>hořkých balad věčného studenta Roberta Davida </a:t>
            </a:r>
          </a:p>
          <a:p>
            <a:r>
              <a:rPr lang="cs-CZ" sz="2100" dirty="0"/>
              <a:t>Zvláštní místo v  Nezvalově tvorbě </a:t>
            </a:r>
          </a:p>
          <a:p>
            <a:r>
              <a:rPr lang="cs-CZ" sz="2100" dirty="0" smtClean="0"/>
              <a:t>anonymně </a:t>
            </a:r>
            <a:r>
              <a:rPr lang="cs-CZ" sz="2100" dirty="0"/>
              <a:t>vydaná sbírka, která přímo kontrastuje se surrealismem,  zejména co se týče stavby verše</a:t>
            </a:r>
          </a:p>
          <a:p>
            <a:r>
              <a:rPr lang="cs-CZ" sz="2100" dirty="0"/>
              <a:t>Nezval byl přesvědčený surrealista, ale </a:t>
            </a:r>
            <a:r>
              <a:rPr lang="cs-CZ" sz="2100" dirty="0" smtClean="0"/>
              <a:t>automaticky </a:t>
            </a:r>
            <a:r>
              <a:rPr lang="cs-CZ" sz="2100" dirty="0"/>
              <a:t>se mu při tvorbě vybavovaly klasické verše. Po čase je anonymně vydal</a:t>
            </a:r>
          </a:p>
          <a:p>
            <a:r>
              <a:rPr lang="cs-CZ" sz="2100" dirty="0" smtClean="0"/>
              <a:t>Sbírka </a:t>
            </a:r>
            <a:r>
              <a:rPr lang="cs-CZ" sz="2100" dirty="0"/>
              <a:t>způsobila senzaci, vzbudila zájem mezi čtenáři, spisovatelé a kritici se snažili odhalit autora. </a:t>
            </a:r>
          </a:p>
          <a:p>
            <a:r>
              <a:rPr lang="cs-CZ" sz="2100" dirty="0" smtClean="0"/>
              <a:t>Na </a:t>
            </a:r>
            <a:r>
              <a:rPr lang="cs-CZ" sz="2100" dirty="0"/>
              <a:t>sbírku navázaly ve 30. letech ještě další dvě.</a:t>
            </a:r>
          </a:p>
        </p:txBody>
      </p:sp>
      <p:pic>
        <p:nvPicPr>
          <p:cNvPr id="4" name="obrázek 19" descr="http://www3.bookfan-static.eu/images/cover/book/1/1/5/2/8/5/Praha-s-prsty-deste-Vitezslav-Nezval---w-220-h-null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276872"/>
            <a:ext cx="9525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7740352" y="2875548"/>
            <a:ext cx="701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http://www3.bookfan-static.eu/images/cover/book/1/1/5/2/8/5/Praha-s-prsty-deste-Vitezslav-Nezval---w-220-h-null.jpeg</a:t>
            </a:r>
          </a:p>
        </p:txBody>
      </p:sp>
    </p:spTree>
    <p:extLst>
      <p:ext uri="{BB962C8B-B14F-4D97-AF65-F5344CB8AC3E}">
        <p14:creationId xmlns="" xmlns:p14="http://schemas.microsoft.com/office/powerpoint/2010/main" val="224746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období – okupace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29378"/>
            <a:ext cx="5184576" cy="4995966"/>
          </a:xfrm>
        </p:spPr>
        <p:txBody>
          <a:bodyPr>
            <a:noAutofit/>
          </a:bodyPr>
          <a:lstStyle/>
          <a:p>
            <a:r>
              <a:rPr lang="cs-CZ" sz="2100" dirty="0" smtClean="0"/>
              <a:t>1938 </a:t>
            </a:r>
            <a:r>
              <a:rPr lang="cs-CZ" sz="2100" dirty="0"/>
              <a:t>opouští surrealismus </a:t>
            </a:r>
          </a:p>
          <a:p>
            <a:pPr marL="0" indent="0">
              <a:buNone/>
            </a:pPr>
            <a:r>
              <a:rPr lang="cs-CZ" sz="2100" b="1" dirty="0"/>
              <a:t>Matka </a:t>
            </a:r>
            <a:r>
              <a:rPr lang="cs-CZ" sz="2100" b="1" dirty="0" smtClean="0"/>
              <a:t>Naděje</a:t>
            </a:r>
          </a:p>
          <a:p>
            <a:r>
              <a:rPr lang="cs-CZ" sz="2100" dirty="0" smtClean="0"/>
              <a:t>prolínají </a:t>
            </a:r>
            <a:r>
              <a:rPr lang="cs-CZ" sz="2100" dirty="0"/>
              <a:t>se zde dvě </a:t>
            </a:r>
            <a:r>
              <a:rPr lang="cs-CZ" sz="2100" dirty="0" smtClean="0"/>
              <a:t>témata - obava </a:t>
            </a:r>
            <a:r>
              <a:rPr lang="cs-CZ" sz="2100" dirty="0"/>
              <a:t>o osud těžce nemocné matky a osud národa ohroženého fašismem. Autor tvrdí, že ani jednomu se člověk nesmí poddat. Říká, že naděje je pro člověka pouze na zemi a že záleží pouze na jeho díle.</a:t>
            </a:r>
          </a:p>
          <a:p>
            <a:pPr marL="0" indent="0">
              <a:buNone/>
            </a:pPr>
            <a:r>
              <a:rPr lang="cs-CZ" sz="2100" b="1" dirty="0"/>
              <a:t>Pět minut za </a:t>
            </a:r>
            <a:r>
              <a:rPr lang="cs-CZ" sz="2100" b="1" dirty="0" smtClean="0"/>
              <a:t>městem</a:t>
            </a:r>
          </a:p>
          <a:p>
            <a:r>
              <a:rPr lang="cs-CZ" sz="2100" dirty="0" smtClean="0"/>
              <a:t>zde </a:t>
            </a:r>
            <a:r>
              <a:rPr lang="cs-CZ" sz="2100" dirty="0"/>
              <a:t>vyjadřuje své postoje a své pouto ke své vlasti, přírodní lyrika. Vyjadřuje odpor k okupantům</a:t>
            </a:r>
            <a:r>
              <a:rPr lang="cs-CZ" sz="2100" dirty="0" smtClean="0"/>
              <a:t>.</a:t>
            </a:r>
            <a:endParaRPr lang="cs-CZ" sz="2100" dirty="0"/>
          </a:p>
        </p:txBody>
      </p:sp>
      <p:pic>
        <p:nvPicPr>
          <p:cNvPr id="2050" name="Picture 2" descr="http://www.dantikvariat.cz/nahled/obr/obr_1335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2816"/>
            <a:ext cx="2857500" cy="41529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6333914" y="6021288"/>
            <a:ext cx="192596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http://www.dantikvariat.cz/nahled/obr/obr_133500.jpg</a:t>
            </a:r>
          </a:p>
        </p:txBody>
      </p:sp>
    </p:spTree>
    <p:extLst>
      <p:ext uri="{BB962C8B-B14F-4D97-AF65-F5344CB8AC3E}">
        <p14:creationId xmlns="" xmlns:p14="http://schemas.microsoft.com/office/powerpoint/2010/main" val="428346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období - po roce 1945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29378"/>
            <a:ext cx="5184576" cy="4995966"/>
          </a:xfrm>
        </p:spPr>
        <p:txBody>
          <a:bodyPr>
            <a:noAutofit/>
          </a:bodyPr>
          <a:lstStyle/>
          <a:p>
            <a:r>
              <a:rPr lang="cs-CZ" sz="2100" dirty="0"/>
              <a:t>Nedosahuje předválečné úrovně, některé své verše dokonce </a:t>
            </a:r>
            <a:r>
              <a:rPr lang="cs-CZ" sz="2100" dirty="0" smtClean="0"/>
              <a:t>upravoval, </a:t>
            </a:r>
            <a:r>
              <a:rPr lang="cs-CZ" sz="2100" dirty="0"/>
              <a:t>aby </a:t>
            </a:r>
            <a:r>
              <a:rPr lang="cs-CZ" sz="2100" dirty="0" smtClean="0"/>
              <a:t/>
            </a:r>
            <a:br>
              <a:rPr lang="cs-CZ" sz="2100" dirty="0" smtClean="0"/>
            </a:br>
            <a:r>
              <a:rPr lang="cs-CZ" sz="2100" dirty="0" smtClean="0"/>
              <a:t>politicky </a:t>
            </a:r>
            <a:r>
              <a:rPr lang="cs-CZ" sz="2100" dirty="0"/>
              <a:t>odpovídala požadavkům doby.</a:t>
            </a:r>
          </a:p>
          <a:p>
            <a:endParaRPr lang="cs-CZ" sz="2100" dirty="0"/>
          </a:p>
          <a:p>
            <a:pPr marL="400050" lvl="1" indent="0">
              <a:buNone/>
            </a:pPr>
            <a:r>
              <a:rPr lang="cs-CZ" b="1" dirty="0"/>
              <a:t>Historický obraz </a:t>
            </a:r>
            <a:r>
              <a:rPr lang="cs-CZ" dirty="0"/>
              <a:t>– 1945</a:t>
            </a:r>
          </a:p>
          <a:p>
            <a:pPr marL="400050" lvl="1" indent="0">
              <a:buNone/>
            </a:pPr>
            <a:r>
              <a:rPr lang="cs-CZ" b="1" dirty="0"/>
              <a:t>Stalin</a:t>
            </a:r>
            <a:r>
              <a:rPr lang="cs-CZ" dirty="0"/>
              <a:t> – 1949</a:t>
            </a:r>
          </a:p>
          <a:p>
            <a:pPr marL="400050" lvl="1" indent="0">
              <a:buNone/>
            </a:pPr>
            <a:r>
              <a:rPr lang="cs-CZ" b="1" dirty="0"/>
              <a:t>Zpěv míru </a:t>
            </a:r>
            <a:r>
              <a:rPr lang="cs-CZ" dirty="0"/>
              <a:t>- 1950</a:t>
            </a:r>
          </a:p>
          <a:p>
            <a:pPr marL="400050" lvl="1" indent="0">
              <a:buNone/>
            </a:pPr>
            <a:r>
              <a:rPr lang="cs-CZ" b="1" dirty="0"/>
              <a:t>Z domoviny </a:t>
            </a:r>
            <a:r>
              <a:rPr lang="cs-CZ" dirty="0"/>
              <a:t>– 1951</a:t>
            </a:r>
          </a:p>
          <a:p>
            <a:pPr marL="400050" lvl="1" indent="0">
              <a:buNone/>
            </a:pPr>
            <a:r>
              <a:rPr lang="cs-CZ" b="1" dirty="0"/>
              <a:t>Křídla</a:t>
            </a:r>
            <a:r>
              <a:rPr lang="cs-CZ" dirty="0"/>
              <a:t> – 1952</a:t>
            </a:r>
          </a:p>
          <a:p>
            <a:pPr marL="400050" lvl="1" indent="0">
              <a:buNone/>
            </a:pPr>
            <a:r>
              <a:rPr lang="cs-CZ" b="1" dirty="0"/>
              <a:t>Chrpy a města </a:t>
            </a:r>
            <a:r>
              <a:rPr lang="cs-CZ" dirty="0"/>
              <a:t>– 1955</a:t>
            </a:r>
          </a:p>
        </p:txBody>
      </p:sp>
      <p:sp>
        <p:nvSpPr>
          <p:cNvPr id="4" name="Obdélník 3"/>
          <p:cNvSpPr/>
          <p:nvPr/>
        </p:nvSpPr>
        <p:spPr>
          <a:xfrm>
            <a:off x="5868144" y="5919791"/>
            <a:ext cx="1944216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http://www.komsomol.cz/clanky/180_nezval.html</a:t>
            </a:r>
          </a:p>
        </p:txBody>
      </p:sp>
      <p:pic>
        <p:nvPicPr>
          <p:cNvPr id="7170" name="Picture 2" descr="J. V. Stal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25137"/>
            <a:ext cx="3333750" cy="39624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726160" y="6453336"/>
            <a:ext cx="2141984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http://www.iantikvariat.cz/novenahledy/nahledy/109043.jpg</a:t>
            </a:r>
          </a:p>
        </p:txBody>
      </p:sp>
      <p:pic>
        <p:nvPicPr>
          <p:cNvPr id="7172" name="Picture 4" descr="http://www.iantikvariat.cz/novenahledy/nahledy/1090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3270">
            <a:off x="4401745" y="4580593"/>
            <a:ext cx="1152128" cy="17564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8891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ukázka tvorby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50. let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5257800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Modré a bílé průvody mužů a žen,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červené Šátečky pionýrů.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Mladý je ten, mladý je ten,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kdo bojuje za Šťastný život s armádou míru.</a:t>
            </a:r>
          </a:p>
          <a:p>
            <a:pPr marL="0" indent="0">
              <a:buNone/>
            </a:pPr>
            <a:endParaRPr lang="cs-CZ" sz="700" dirty="0">
              <a:latin typeface="Segoe Print" pitchFamily="2" charset="0"/>
            </a:endParaRP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Hoch s hrdým čelem, osmahlý od práce,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má jasné oči, otužilé svaly,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a dívka sličná jak růže v zahrádce,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tká zítřejší den, v němž ženy neplakaly.</a:t>
            </a:r>
          </a:p>
          <a:p>
            <a:pPr marL="0" indent="0">
              <a:buNone/>
            </a:pPr>
            <a:endParaRPr lang="cs-CZ" sz="800" dirty="0">
              <a:latin typeface="Segoe Print" pitchFamily="2" charset="0"/>
            </a:endParaRP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Mladý je ten, kdo obrozuje svět,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jenž upadl málem do rozvalin,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ať je mu šestnáct či sedmdesát let,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mladý, ach mladý je soudruh Stalin.</a:t>
            </a:r>
          </a:p>
          <a:p>
            <a:pPr marL="0" indent="0">
              <a:buNone/>
            </a:pPr>
            <a:endParaRPr lang="cs-CZ" sz="1700" dirty="0">
              <a:latin typeface="Segoe Print" pitchFamily="2" charset="0"/>
            </a:endParaRP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Mladí jsou všichni, kdo nás převedli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do nové epochy s Klementem Gottwaldem v čele,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mladý je Zápotocký, mladý je Nejedlý,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mladá je strana a její ručitelé.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...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Mladý je básník, jenž zpívá pro mladé,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mladá je píseň, holubička čistá.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My všichni jsme mladí, měšťácký západe,</a:t>
            </a:r>
          </a:p>
          <a:p>
            <a:pPr marL="182563" indent="0">
              <a:buNone/>
            </a:pPr>
            <a:r>
              <a:rPr lang="cs-CZ" sz="1700" dirty="0">
                <a:latin typeface="Segoe Print" pitchFamily="2" charset="0"/>
              </a:rPr>
              <a:t>mladý je každý </a:t>
            </a:r>
            <a:r>
              <a:rPr lang="cs-CZ" sz="1700" dirty="0" smtClean="0">
                <a:latin typeface="Segoe Print" pitchFamily="2" charset="0"/>
              </a:rPr>
              <a:t>komunista.</a:t>
            </a:r>
            <a:endParaRPr lang="cs-CZ" sz="1700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440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- próza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1642036"/>
            <a:ext cx="4959424" cy="4995966"/>
          </a:xfrm>
        </p:spPr>
        <p:txBody>
          <a:bodyPr>
            <a:noAutofit/>
          </a:bodyPr>
          <a:lstStyle/>
          <a:p>
            <a:r>
              <a:rPr lang="cs-CZ" sz="2100" dirty="0" smtClean="0"/>
              <a:t> </a:t>
            </a:r>
            <a:r>
              <a:rPr lang="cs-CZ" sz="2100" dirty="0"/>
              <a:t>Většinou vyšla mezi lety 1929 – 1934(inspirace surrealismem)</a:t>
            </a:r>
          </a:p>
          <a:p>
            <a:pPr marL="0" indent="0">
              <a:buNone/>
            </a:pPr>
            <a:r>
              <a:rPr lang="cs-CZ" sz="2100" b="1" dirty="0" smtClean="0"/>
              <a:t>Valérie </a:t>
            </a:r>
            <a:r>
              <a:rPr lang="cs-CZ" sz="2100" b="1" dirty="0"/>
              <a:t>a týden </a:t>
            </a:r>
            <a:r>
              <a:rPr lang="cs-CZ" sz="2100" b="1" dirty="0" smtClean="0"/>
              <a:t>divů</a:t>
            </a:r>
          </a:p>
          <a:p>
            <a:r>
              <a:rPr lang="cs-CZ" sz="2100" dirty="0" smtClean="0"/>
              <a:t>„černý</a:t>
            </a:r>
            <a:r>
              <a:rPr lang="cs-CZ" sz="2100" dirty="0"/>
              <a:t>“ román, v roce 1970 zfilmován</a:t>
            </a:r>
          </a:p>
          <a:p>
            <a:pPr marL="0" indent="0">
              <a:buNone/>
            </a:pPr>
            <a:r>
              <a:rPr lang="cs-CZ" sz="2100" b="1" dirty="0"/>
              <a:t>Anička skřítek a Slaměný </a:t>
            </a:r>
            <a:r>
              <a:rPr lang="cs-CZ" sz="2100" b="1" dirty="0" smtClean="0"/>
              <a:t>Hubert</a:t>
            </a:r>
          </a:p>
          <a:p>
            <a:r>
              <a:rPr lang="cs-CZ" sz="2100" dirty="0" smtClean="0"/>
              <a:t>pro </a:t>
            </a:r>
            <a:r>
              <a:rPr lang="cs-CZ" sz="2100" dirty="0"/>
              <a:t>děti, v roce 1983 vysílán večerníček</a:t>
            </a:r>
          </a:p>
          <a:p>
            <a:pPr marL="0" indent="0">
              <a:buNone/>
            </a:pPr>
            <a:r>
              <a:rPr lang="cs-CZ" sz="2100" b="1" dirty="0"/>
              <a:t>Z mého života </a:t>
            </a:r>
            <a:r>
              <a:rPr lang="cs-CZ" sz="2100" dirty="0"/>
              <a:t>– paměti, o poetismu</a:t>
            </a:r>
          </a:p>
          <a:p>
            <a:r>
              <a:rPr lang="cs-CZ" sz="2100" dirty="0"/>
              <a:t>V letech 1935–1938 vydal úvahové knihy, které byly i jakousi osobitou formou cestopisu.</a:t>
            </a:r>
          </a:p>
          <a:p>
            <a:pPr marL="0" indent="0">
              <a:buNone/>
            </a:pPr>
            <a:r>
              <a:rPr lang="cs-CZ" sz="2100" b="1" dirty="0"/>
              <a:t>Neviditelná Moskva </a:t>
            </a:r>
          </a:p>
          <a:p>
            <a:pPr marL="0" indent="0">
              <a:buNone/>
            </a:pPr>
            <a:r>
              <a:rPr lang="cs-CZ" sz="2100" b="1" dirty="0"/>
              <a:t>Ulice Git-</a:t>
            </a:r>
            <a:r>
              <a:rPr lang="cs-CZ" sz="2100" b="1" dirty="0" err="1"/>
              <a:t>le</a:t>
            </a:r>
            <a:r>
              <a:rPr lang="cs-CZ" sz="2100" b="1" dirty="0"/>
              <a:t>-</a:t>
            </a:r>
            <a:r>
              <a:rPr lang="cs-CZ" sz="2100" b="1" dirty="0" err="1"/>
              <a:t>Coeur</a:t>
            </a:r>
            <a:r>
              <a:rPr lang="cs-CZ" sz="2100" b="1" dirty="0"/>
              <a:t> </a:t>
            </a:r>
          </a:p>
          <a:p>
            <a:pPr marL="0" indent="0">
              <a:buNone/>
            </a:pPr>
            <a:r>
              <a:rPr lang="cs-CZ" sz="2100" b="1" dirty="0"/>
              <a:t>Pražský chodec 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6826500" y="6021288"/>
            <a:ext cx="19442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http://www.bookfan-static.eu/images/cover/book/1/1/6/2/7/0/Anicka-Skritek-a-Slameny-Hubert-Vitezslav-Nezval---w-425-h-604.jpg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7544" y="1774701"/>
            <a:ext cx="14287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http://www.filmovamista.cz/img/503-Valerie-a-tyden-divu/cover/1324831813-668-503-Valerie-a-tyden-divu.jpg</a:t>
            </a:r>
          </a:p>
        </p:txBody>
      </p:sp>
      <p:pic>
        <p:nvPicPr>
          <p:cNvPr id="8" name="obrázek 22" descr="http://www.bookfan-static.eu/images/cover/book/1/1/6/2/7/0/Anicka-Skritek-a-Slameny-Hubert-Vitezslav-Nezval---w-425-h-6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3032" y="2909317"/>
            <a:ext cx="2125398" cy="3020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1" descr="http://www.filmovamista.cz/img/503-Valerie-a-tyden-divu/cover/1324831813-668-503-Valerie-a-tyden-divu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438400"/>
            <a:ext cx="14287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9914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- drama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09020" y="1642036"/>
            <a:ext cx="4959424" cy="49959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100" b="1" dirty="0" smtClean="0"/>
              <a:t>Milenci </a:t>
            </a:r>
            <a:r>
              <a:rPr lang="cs-CZ" sz="2100" b="1" dirty="0"/>
              <a:t>z kiosku </a:t>
            </a:r>
          </a:p>
          <a:p>
            <a:pPr marL="0" indent="0">
              <a:buNone/>
            </a:pPr>
            <a:r>
              <a:rPr lang="cs-CZ" sz="2100" b="1" dirty="0"/>
              <a:t>Manon </a:t>
            </a:r>
            <a:r>
              <a:rPr lang="cs-CZ" sz="2100" b="1" dirty="0" err="1" smtClean="0"/>
              <a:t>Lescaut</a:t>
            </a:r>
            <a:endParaRPr lang="cs-CZ" sz="2100" b="1" dirty="0" smtClean="0"/>
          </a:p>
          <a:p>
            <a:r>
              <a:rPr lang="cs-CZ" sz="2100" dirty="0" smtClean="0"/>
              <a:t>přeloženo</a:t>
            </a:r>
            <a:r>
              <a:rPr lang="cs-CZ" sz="2100" dirty="0"/>
              <a:t>, toto veršované drama je považováno za lepší než originál.  Hlavní hrdina Des </a:t>
            </a:r>
            <a:r>
              <a:rPr lang="cs-CZ" sz="2100" dirty="0" err="1"/>
              <a:t>Grieux</a:t>
            </a:r>
            <a:r>
              <a:rPr lang="cs-CZ" sz="2100" dirty="0"/>
              <a:t> se má stát knězem, ale zamiluje se do krásné Manon. Později se s Manon rozchází a vrací se ke </a:t>
            </a:r>
            <a:r>
              <a:rPr lang="cs-CZ" sz="2100" dirty="0" smtClean="0"/>
              <a:t>kněžství. Po </a:t>
            </a:r>
            <a:r>
              <a:rPr lang="cs-CZ" sz="2100" dirty="0"/>
              <a:t>dalším setkání s ní jí ale opět podléhá. Manon je nakonec vyslána do Ameriky (za trest), ale dříve, než se tam dostane, zemře na lodi Des </a:t>
            </a:r>
            <a:r>
              <a:rPr lang="cs-CZ" sz="2100" dirty="0" err="1"/>
              <a:t>Grieuxovi</a:t>
            </a:r>
            <a:r>
              <a:rPr lang="cs-CZ" sz="2100" dirty="0"/>
              <a:t> v náručí.</a:t>
            </a:r>
          </a:p>
          <a:p>
            <a:pPr marL="0" indent="0">
              <a:buNone/>
            </a:pPr>
            <a:r>
              <a:rPr lang="cs-CZ" sz="2100" b="1" dirty="0"/>
              <a:t>Dnes ještě zapadá </a:t>
            </a:r>
            <a:r>
              <a:rPr lang="cs-CZ" sz="2100" b="1" dirty="0" smtClean="0"/>
              <a:t>slunce </a:t>
            </a:r>
            <a:r>
              <a:rPr lang="cs-CZ" sz="2100" b="1" dirty="0"/>
              <a:t>nad Atlantidou </a:t>
            </a:r>
            <a:endParaRPr lang="cs-CZ" sz="2100" b="1" dirty="0" smtClean="0"/>
          </a:p>
          <a:p>
            <a:r>
              <a:rPr lang="cs-CZ" sz="2100" dirty="0" smtClean="0"/>
              <a:t>nebezpečí </a:t>
            </a:r>
            <a:r>
              <a:rPr lang="cs-CZ" sz="2100" dirty="0"/>
              <a:t>atomové války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971600" y="5576714"/>
            <a:ext cx="2141984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http://knihy.abz.cz/imgs/products/img_159207_main.jpg</a:t>
            </a:r>
          </a:p>
        </p:txBody>
      </p:sp>
      <p:pic>
        <p:nvPicPr>
          <p:cNvPr id="7" name="obrázek 7" descr="http://www2.bookfan-static.eu/images/cover/book/3/4/9/7/0/Manon-Lescaut-Vitezslav-Nezval---w-240-h-35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204864"/>
            <a:ext cx="2286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3733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Manon </a:t>
            </a:r>
            <a:r>
              <a:rPr lang="cs-CZ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Lescaut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5256584" cy="4637112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</a:t>
            </a:r>
            <a:r>
              <a:rPr lang="cs-CZ" sz="1700" dirty="0" err="1">
                <a:latin typeface="Segoe Print" pitchFamily="2" charset="0"/>
              </a:rPr>
              <a:t>Lescaut</a:t>
            </a:r>
            <a:r>
              <a:rPr lang="cs-CZ" sz="1700" dirty="0">
                <a:latin typeface="Segoe Print" pitchFamily="2" charset="0"/>
              </a:rPr>
              <a:t> - ukázka 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můj osud. Manon je můj osud.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všecko, co neznal jsem dosud.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první a poslední můj hřích,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nepoznat Manon, nemiloval bych.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motýl. Manon je včela.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růže, hozená do kostela.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všecko, co neztratí nikdy svůj pel.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rozum, který mi uletěl!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	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dítě. Manon je plavovláska.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první a poslední má láska.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Manon, ach Manon, Manon z </a:t>
            </a:r>
            <a:r>
              <a:rPr lang="cs-CZ" sz="1700" dirty="0" err="1">
                <a:latin typeface="Segoe Print" pitchFamily="2" charset="0"/>
              </a:rPr>
              <a:t>Arrasu</a:t>
            </a:r>
            <a:r>
              <a:rPr lang="cs-CZ" sz="1700" dirty="0">
                <a:latin typeface="Segoe Print" pitchFamily="2" charset="0"/>
              </a:rPr>
              <a:t>!</a:t>
            </a:r>
          </a:p>
          <a:p>
            <a:pPr marL="0" indent="0">
              <a:buNone/>
            </a:pPr>
            <a:r>
              <a:rPr lang="cs-CZ" sz="1700" dirty="0">
                <a:latin typeface="Segoe Print" pitchFamily="2" charset="0"/>
              </a:rPr>
              <a:t>Manon je moje umřít pro krásu.</a:t>
            </a:r>
          </a:p>
        </p:txBody>
      </p:sp>
      <p:pic>
        <p:nvPicPr>
          <p:cNvPr id="8194" name="Picture 2" descr="http://www.audioknihy.eu/shops/8524/images-goods/SU5754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3285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793854" y="5301208"/>
            <a:ext cx="228600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http://www.audioknihy.eu/shops/8524/images-goods/SU5754.gif</a:t>
            </a:r>
          </a:p>
        </p:txBody>
      </p:sp>
    </p:spTree>
    <p:extLst>
      <p:ext uri="{BB962C8B-B14F-4D97-AF65-F5344CB8AC3E}">
        <p14:creationId xmlns="" xmlns:p14="http://schemas.microsoft.com/office/powerpoint/2010/main" val="412804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522004" y="5614602"/>
            <a:ext cx="28083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i="1" dirty="0"/>
              <a:t>http://upload.wikimedia.org/wikipedia/commons/thumb/3/31/Plaque_of_elementary_school_of_V%C3%ADt%C4%9Bzslav_Nezval_in_%C5%A0em%C3%ADkovice%2C_T%C5%99eb%C3%AD%C4%8D_District.JPG/800px-Plaque_of_elementary_school_of_V%C3%ADt%C4%9Bzslav_Nezval_in_%C5%A0em%C3%ADkovice%2C_T%C5%99eb%C3%AD%C4%8D_District.JPG</a:t>
            </a:r>
            <a:endParaRPr lang="cs-CZ" sz="600" dirty="0"/>
          </a:p>
        </p:txBody>
      </p:sp>
      <p:sp>
        <p:nvSpPr>
          <p:cNvPr id="7" name="Obdélník 6"/>
          <p:cNvSpPr/>
          <p:nvPr/>
        </p:nvSpPr>
        <p:spPr>
          <a:xfrm>
            <a:off x="5833492" y="5937767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http://upload.wikimedia.org/wikipedia/commons/a/a1/Vitezslav_Nezval_bust_by_Otakar_Svec_782.jpg</a:t>
            </a:r>
          </a:p>
        </p:txBody>
      </p:sp>
      <p:pic>
        <p:nvPicPr>
          <p:cNvPr id="8" name="obrázek 4" descr="Vitezslav_Nezval_bust_by_Otakar_Svec_782.jpg (280×375)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764704"/>
            <a:ext cx="2667000" cy="3571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6" name="Picture 2" descr="File:Plaque of elementary school of Vít&amp;ecaron;zslav Nezval in Šemíkovice, T&amp;rcaron;ebí&amp;ccaron; Distric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92896"/>
            <a:ext cx="3909120" cy="2931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971600" y="1367086"/>
            <a:ext cx="386277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/>
              <a:t>Pamětní deska na základní škole, kam docházel Vítězslav Nezval v </a:t>
            </a:r>
            <a:r>
              <a:rPr lang="cs-CZ" dirty="0" smtClean="0"/>
              <a:t>Šemíkovicích</a:t>
            </a:r>
            <a:r>
              <a:rPr lang="cs-CZ" dirty="0"/>
              <a:t>, okr. Třebíč.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652120" y="4556462"/>
            <a:ext cx="266700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/>
              <a:t>Busta Vítězslava Nezvala na Vyšehradském hřbitově v Praze; jejím autorem je Otakar Švec.</a:t>
            </a:r>
          </a:p>
        </p:txBody>
      </p:sp>
    </p:spTree>
    <p:extLst>
      <p:ext uri="{BB962C8B-B14F-4D97-AF65-F5344CB8AC3E}">
        <p14:creationId xmlns="" xmlns:p14="http://schemas.microsoft.com/office/powerpoint/2010/main" val="357422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08912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Jaké sbírky řadíme k surrealistickým?</a:t>
            </a:r>
          </a:p>
          <a:p>
            <a:r>
              <a:rPr lang="cs-CZ" dirty="0" smtClean="0"/>
              <a:t>Jaké úrovně dosahovaly sbírky 50. let?</a:t>
            </a:r>
          </a:p>
          <a:p>
            <a:r>
              <a:rPr lang="cs-CZ" dirty="0" smtClean="0"/>
              <a:t>Podle kterého spisovatele napsal </a:t>
            </a:r>
            <a:r>
              <a:rPr lang="cs-CZ" dirty="0" err="1" smtClean="0"/>
              <a:t>Manon</a:t>
            </a:r>
            <a:r>
              <a:rPr lang="cs-CZ" dirty="0" smtClean="0"/>
              <a:t> </a:t>
            </a:r>
            <a:r>
              <a:rPr lang="cs-CZ" dirty="0" err="1" smtClean="0"/>
              <a:t>Lescaut</a:t>
            </a:r>
            <a:r>
              <a:rPr lang="cs-CZ" dirty="0" smtClean="0"/>
              <a:t>?</a:t>
            </a:r>
          </a:p>
          <a:p>
            <a:r>
              <a:rPr lang="cs-CZ" dirty="0" smtClean="0"/>
              <a:t>Které dílo je určeno dětem?</a:t>
            </a:r>
          </a:p>
          <a:p>
            <a:r>
              <a:rPr lang="cs-CZ" dirty="0" smtClean="0"/>
              <a:t>Proč 52 hořkých balad vydal pod pseudonymem Robert David?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lvl="0"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978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2437" y="1700808"/>
            <a:ext cx="8229600" cy="4525963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VLADIMÍR PROKOP. Přehled české literatury 20. století. 1. </a:t>
            </a:r>
            <a:r>
              <a:rPr lang="cs-CZ" sz="3200" dirty="0" err="1" smtClean="0"/>
              <a:t>vyd</a:t>
            </a:r>
            <a:r>
              <a:rPr lang="cs-CZ" sz="3200" dirty="0" smtClean="0"/>
              <a:t>. Karlovy Vary: </a:t>
            </a:r>
            <a:r>
              <a:rPr lang="cs-CZ" sz="3200" dirty="0" err="1" smtClean="0"/>
              <a:t>O</a:t>
            </a:r>
            <a:r>
              <a:rPr lang="cs-CZ" sz="3200" dirty="0" smtClean="0"/>
              <a:t>.K.soft, 2008. 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Literatura pro 3. ročník středních škol. 1. </a:t>
            </a:r>
            <a:r>
              <a:rPr lang="cs-CZ" sz="3200" dirty="0" err="1" smtClean="0"/>
              <a:t>vyd</a:t>
            </a:r>
            <a:r>
              <a:rPr lang="cs-CZ" sz="3200" dirty="0" smtClean="0"/>
              <a:t>. Brno: </a:t>
            </a:r>
            <a:r>
              <a:rPr lang="cs-CZ" sz="3200" dirty="0" err="1" smtClean="0"/>
              <a:t>Didaktis</a:t>
            </a:r>
            <a:r>
              <a:rPr lang="cs-CZ" sz="3200" dirty="0" smtClean="0"/>
              <a:t>, 2009. ISBN 978-80-7358-135-0.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Zdroje obrázků použitých knih citovány přímo v </a:t>
            </a:r>
            <a:r>
              <a:rPr lang="cs-CZ" sz="3200" dirty="0" smtClean="0"/>
              <a:t>textu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Materiál stažen 1. 12. 2012</a:t>
            </a:r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VÍTĚZSLAV NEZVAL. </a:t>
            </a:r>
            <a:r>
              <a:rPr lang="cs-CZ" sz="3200" dirty="0" err="1" smtClean="0"/>
              <a:t>M</a:t>
            </a:r>
            <a:r>
              <a:rPr lang="cs-CZ" sz="3200" dirty="0" err="1" smtClean="0"/>
              <a:t>anon</a:t>
            </a:r>
            <a:r>
              <a:rPr lang="cs-CZ" sz="3200" dirty="0" smtClean="0"/>
              <a:t> </a:t>
            </a:r>
            <a:r>
              <a:rPr lang="cs-CZ" sz="3200" dirty="0" err="1" smtClean="0"/>
              <a:t>Lescaut</a:t>
            </a:r>
            <a:r>
              <a:rPr lang="cs-CZ" sz="3200" dirty="0" smtClean="0"/>
              <a:t>. </a:t>
            </a:r>
            <a:r>
              <a:rPr lang="cs-CZ" sz="3200" dirty="0" smtClean="0"/>
              <a:t>Praha: Mladá Fronta, 2001. ISBN 80-204-0874-6. </a:t>
            </a: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VÍTĚZSLAV NEZVAL</a:t>
            </a:r>
            <a:r>
              <a:rPr lang="cs-CZ" sz="3200" smtClean="0"/>
              <a:t>. </a:t>
            </a:r>
            <a:r>
              <a:rPr lang="cs-CZ" sz="3200" smtClean="0"/>
              <a:t>Dílo</a:t>
            </a:r>
            <a:r>
              <a:rPr lang="cs-CZ" sz="3200" dirty="0" smtClean="0"/>
              <a:t>: </a:t>
            </a:r>
            <a:r>
              <a:rPr lang="cs-CZ" sz="3200" dirty="0" err="1" smtClean="0"/>
              <a:t>sv.IX</a:t>
            </a:r>
            <a:r>
              <a:rPr lang="cs-CZ" sz="3200" dirty="0" smtClean="0"/>
              <a:t>. </a:t>
            </a:r>
            <a:r>
              <a:rPr lang="cs-CZ" sz="3200" dirty="0" smtClean="0"/>
              <a:t>Praha: Československý spisovatel, </a:t>
            </a:r>
            <a:r>
              <a:rPr lang="cs-CZ" sz="3200" dirty="0" smtClean="0"/>
              <a:t>1955</a:t>
            </a: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lang="cs-CZ" sz="3200" dirty="0" smtClean="0"/>
          </a:p>
          <a:p>
            <a:pPr marL="457200" lvl="0" indent="-457200">
              <a:spcBef>
                <a:spcPct val="20000"/>
              </a:spcBef>
              <a:buFont typeface="Arial" pitchFamily="34" charset="0"/>
              <a:buChar char="•"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45435" y="556078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335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893</Words>
  <Application>Microsoft Office PowerPoint</Application>
  <PresentationFormat>Předvádění na obrazovce (4:3)</PresentationFormat>
  <Paragraphs>133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Tvorba - 3. období - surrealismus</vt:lpstr>
      <vt:lpstr>Tvorba - 4. období – okupace</vt:lpstr>
      <vt:lpstr>Tvorba - 5. období - po roce 1945</vt:lpstr>
      <vt:lpstr>ukázka tvorby 50. let</vt:lpstr>
      <vt:lpstr>Tvorba - próza</vt:lpstr>
      <vt:lpstr>Tvorba - drama</vt:lpstr>
      <vt:lpstr>Manon Lescaut</vt:lpstr>
      <vt:lpstr>Snímek 9</vt:lpstr>
      <vt:lpstr>Otázky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David</dc:creator>
  <cp:lastModifiedBy>Lenka</cp:lastModifiedBy>
  <cp:revision>49</cp:revision>
  <dcterms:created xsi:type="dcterms:W3CDTF">2011-02-02T19:28:22Z</dcterms:created>
  <dcterms:modified xsi:type="dcterms:W3CDTF">2012-12-03T23:01:09Z</dcterms:modified>
</cp:coreProperties>
</file>