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7" r:id="rId2"/>
    <p:sldId id="256" r:id="rId3"/>
    <p:sldId id="257" r:id="rId4"/>
    <p:sldId id="258" r:id="rId5"/>
    <p:sldId id="291" r:id="rId6"/>
    <p:sldId id="259" r:id="rId7"/>
    <p:sldId id="294" r:id="rId8"/>
    <p:sldId id="295" r:id="rId9"/>
    <p:sldId id="296" r:id="rId10"/>
    <p:sldId id="262" r:id="rId11"/>
    <p:sldId id="297" r:id="rId12"/>
    <p:sldId id="290" r:id="rId13"/>
    <p:sldId id="28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46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58000"/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A73F53-29FD-42D2-980B-7F82792FBFA1}" type="datetimeFigureOut">
              <a:rPr lang="cs-CZ" smtClean="0"/>
              <a:pPr/>
              <a:t>4.12.2012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B63F21-CB92-42B5-9040-AD2B2B05D0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21002777"/>
              </p:ext>
            </p:extLst>
          </p:nvPr>
        </p:nvGraphicFramePr>
        <p:xfrm>
          <a:off x="468313" y="1268413"/>
          <a:ext cx="8229600" cy="408019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 –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Karel Čapek I.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Česká literatura 20. století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třetí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2. 12. 2012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Karel Čapek, život, novinářská tvorba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 Procvičovací cvičení lze použít jako test 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 ve třídě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při výkladu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8297" y="538464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164156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72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Čapek</a:t>
            </a:r>
            <a:endParaRPr lang="cs-CZ" sz="72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1890 </a:t>
            </a:r>
            <a:r>
              <a:rPr lang="cs-CZ" sz="4800" b="1" dirty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1938</a:t>
            </a:r>
            <a:endParaRPr lang="cs-CZ" sz="4800" b="1" dirty="0">
              <a:solidFill>
                <a:schemeClr val="accent6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6491064" cy="5069160"/>
          </a:xfrm>
        </p:spPr>
        <p:txBody>
          <a:bodyPr>
            <a:normAutofit fontScale="92500" lnSpcReduction="20000"/>
          </a:bodyPr>
          <a:lstStyle/>
          <a:p>
            <a:r>
              <a:rPr lang="cs-CZ" dirty="0"/>
              <a:t>narodil se v </a:t>
            </a:r>
            <a:r>
              <a:rPr lang="cs-CZ" dirty="0" smtClean="0"/>
              <a:t>Malých </a:t>
            </a:r>
            <a:r>
              <a:rPr lang="cs-CZ" dirty="0"/>
              <a:t>Svatoňovicích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jako </a:t>
            </a:r>
            <a:r>
              <a:rPr lang="cs-CZ" dirty="0"/>
              <a:t>nejmladší ze tří dětí.</a:t>
            </a:r>
          </a:p>
          <a:p>
            <a:r>
              <a:rPr lang="cs-CZ" dirty="0"/>
              <a:t>Studoval na gymnáziu v Hradci Králové, Brně a Praze. Vystudoval Filosofickou fakultu v Praze,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Berlíně a </a:t>
            </a:r>
            <a:r>
              <a:rPr lang="cs-CZ" dirty="0"/>
              <a:t>Paříži. Získal doktorát.</a:t>
            </a:r>
          </a:p>
          <a:p>
            <a:r>
              <a:rPr lang="cs-CZ" dirty="0"/>
              <a:t>krátce působil jako vychovatel v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rodině </a:t>
            </a:r>
            <a:r>
              <a:rPr lang="cs-CZ" dirty="0"/>
              <a:t>Lažanských</a:t>
            </a:r>
          </a:p>
          <a:p>
            <a:r>
              <a:rPr lang="cs-CZ" dirty="0"/>
              <a:t>pracoval jako výtvarný a literární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kritik </a:t>
            </a:r>
            <a:r>
              <a:rPr lang="cs-CZ" dirty="0"/>
              <a:t>Národních listů, od roku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1921 </a:t>
            </a:r>
            <a:r>
              <a:rPr lang="cs-CZ" dirty="0"/>
              <a:t>psal  do Lidových novin</a:t>
            </a:r>
          </a:p>
          <a:p>
            <a:r>
              <a:rPr lang="cs-CZ" dirty="0"/>
              <a:t>byl </a:t>
            </a:r>
            <a:r>
              <a:rPr lang="cs-CZ" dirty="0" smtClean="0"/>
              <a:t>dramaturg </a:t>
            </a:r>
            <a:r>
              <a:rPr lang="cs-CZ" dirty="0"/>
              <a:t>Vinohradského </a:t>
            </a:r>
            <a:r>
              <a:rPr lang="cs-CZ" dirty="0" smtClean="0"/>
              <a:t>divadla</a:t>
            </a:r>
            <a:endParaRPr lang="cs-CZ" dirty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580420" y="5373216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" dirty="0"/>
              <a:t>http://upload.wikimedia.org/wikipedia/commons/b/bd/Karel-capek.jpg</a:t>
            </a:r>
          </a:p>
        </p:txBody>
      </p:sp>
      <p:pic>
        <p:nvPicPr>
          <p:cNvPr id="7" name="obrázek 1" descr="Soubor:Karel-capek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300191" y="1772816"/>
            <a:ext cx="2432665" cy="346032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608094"/>
            <a:ext cx="4392488" cy="4845242"/>
          </a:xfrm>
        </p:spPr>
        <p:txBody>
          <a:bodyPr>
            <a:normAutofit/>
          </a:bodyPr>
          <a:lstStyle/>
          <a:p>
            <a:r>
              <a:rPr lang="cs-CZ" dirty="0"/>
              <a:t>založil pražskou pobočku PEN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klubu</a:t>
            </a:r>
          </a:p>
          <a:p>
            <a:r>
              <a:rPr lang="cs-CZ" dirty="0" smtClean="0"/>
              <a:t>1935 </a:t>
            </a:r>
            <a:r>
              <a:rPr lang="cs-CZ" dirty="0"/>
              <a:t>se oženil s herečkou Olgou Scheinpflugovou</a:t>
            </a:r>
          </a:p>
          <a:p>
            <a:r>
              <a:rPr lang="cs-CZ" dirty="0"/>
              <a:t>hodně cestoval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(</a:t>
            </a:r>
            <a:r>
              <a:rPr lang="cs-CZ" dirty="0"/>
              <a:t>Itálie, Španělsko,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sever</a:t>
            </a:r>
            <a:r>
              <a:rPr lang="cs-CZ" dirty="0"/>
              <a:t>, Anglie...)</a:t>
            </a:r>
          </a:p>
          <a:p>
            <a:endParaRPr lang="cs-CZ" dirty="0"/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700809"/>
            <a:ext cx="4751933" cy="34647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198097" y="5373216"/>
            <a:ext cx="4320480" cy="646331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Dům Karla Čapka na pražských Vinohradech, místo, kde se scházeli tzv. Pátečníci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531261" y="6165304"/>
            <a:ext cx="3654152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http://upload.wikimedia.org/wikipedia/commons/thumb/6/69/Capkuv_dum.jpg/800px-Capkuv_dum.jpg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0" y="1772816"/>
            <a:ext cx="4134182" cy="484524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jako </a:t>
            </a:r>
            <a:r>
              <a:rPr lang="cs-CZ" dirty="0"/>
              <a:t>první český spisovatel se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proslavil </a:t>
            </a:r>
            <a:r>
              <a:rPr lang="cs-CZ" dirty="0"/>
              <a:t>v zahraničí a byl navržen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na </a:t>
            </a:r>
            <a:r>
              <a:rPr lang="cs-CZ" dirty="0"/>
              <a:t>Nobelovu cenu za </a:t>
            </a:r>
            <a:r>
              <a:rPr lang="cs-CZ" dirty="0" smtClean="0"/>
              <a:t>literaturu</a:t>
            </a:r>
          </a:p>
          <a:p>
            <a:r>
              <a:rPr lang="cs-CZ" dirty="0"/>
              <a:t>aktivně vystupoval proti fašismu,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 </a:t>
            </a:r>
            <a:r>
              <a:rPr lang="cs-CZ" dirty="0"/>
              <a:t>Mnichovu se proti němu zvedla štvavá kampaň, která urychlila jeho smrt. Zemřel na zápal plic.</a:t>
            </a:r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198097" y="6360827"/>
            <a:ext cx="4320480" cy="36933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Busta Karla Čapka od Josefa Adámka (1967)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26696" y="6458768"/>
            <a:ext cx="3078088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http://upload.wikimedia.org/wikipedia/commons/thumb/f/ff/Karel_%C4%8Capek-busta.jpg/220px-Karel_%C4%8Capek-busta.jpg</a:t>
            </a:r>
          </a:p>
        </p:txBody>
      </p:sp>
      <p:pic>
        <p:nvPicPr>
          <p:cNvPr id="8" name="obrázek 10" descr="Soubor:Karel Čapek-busta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540" y="1628800"/>
            <a:ext cx="3600400" cy="4792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xmlns="" val="37600667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>
                <a:solidFill>
                  <a:schemeClr val="dk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Novinářská činnost</a:t>
            </a:r>
            <a:endParaRPr lang="cs-CZ" dirty="0">
              <a:solidFill>
                <a:schemeClr val="dk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546848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 </a:t>
            </a:r>
            <a:r>
              <a:rPr lang="cs-CZ" dirty="0"/>
              <a:t>dokázal vnímat i ty nejobyčejnější věci a napsat o nich. Sám svoji práci pro noviny neodděloval od tvorby románové či povídkové</a:t>
            </a:r>
          </a:p>
          <a:p>
            <a:r>
              <a:rPr lang="cs-CZ" dirty="0" smtClean="0"/>
              <a:t>výrazně </a:t>
            </a:r>
            <a:r>
              <a:rPr lang="cs-CZ" dirty="0"/>
              <a:t>přispěl k rozvoji sloupku, fejetonu a dalších</a:t>
            </a: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778750"/>
            <a:ext cx="3236725" cy="30485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7020271" y="4923873"/>
            <a:ext cx="1618363" cy="92333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Ukázka rukopisu Karla Čapka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436096" y="4923873"/>
            <a:ext cx="122413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http://upload.wikimedia.org/wikipedia/commons/thumb/0/08/Karel_%C4%8Capek_-_rukopis.jpg/636px-Karel_%C4%8Capek_-_rukopis.jpg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>
                <a:solidFill>
                  <a:schemeClr val="dk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  <a:ea typeface="+mn-ea"/>
                <a:cs typeface="+mn-cs"/>
              </a:rPr>
              <a:t>Novinářská činnost</a:t>
            </a:r>
            <a:endParaRPr lang="cs-CZ" dirty="0">
              <a:solidFill>
                <a:schemeClr val="dk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19256" cy="4925144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Výbory novinových textů:</a:t>
            </a:r>
          </a:p>
          <a:p>
            <a:r>
              <a:rPr lang="cs-CZ" b="1" dirty="0"/>
              <a:t>O věcech obecných čili </a:t>
            </a:r>
            <a:r>
              <a:rPr lang="cs-CZ" b="1" dirty="0" err="1"/>
              <a:t>Zoón</a:t>
            </a:r>
            <a:r>
              <a:rPr lang="cs-CZ" b="1" dirty="0"/>
              <a:t> </a:t>
            </a:r>
            <a:r>
              <a:rPr lang="cs-CZ" b="1" dirty="0" err="1"/>
              <a:t>politikon</a:t>
            </a:r>
            <a:r>
              <a:rPr lang="cs-CZ" b="1" dirty="0"/>
              <a:t> </a:t>
            </a:r>
            <a:r>
              <a:rPr lang="cs-CZ" dirty="0"/>
              <a:t>(zde slavný článek Proč nejsem komunistou)</a:t>
            </a:r>
          </a:p>
          <a:p>
            <a:r>
              <a:rPr lang="cs-CZ" b="1" dirty="0"/>
              <a:t>Kritika slov a úsloví</a:t>
            </a:r>
          </a:p>
          <a:p>
            <a:r>
              <a:rPr lang="cs-CZ" b="1" dirty="0"/>
              <a:t>Sloupkový ambit</a:t>
            </a:r>
          </a:p>
          <a:p>
            <a:r>
              <a:rPr lang="cs-CZ" b="1" dirty="0"/>
              <a:t>Na břehu dnů</a:t>
            </a:r>
          </a:p>
          <a:p>
            <a:r>
              <a:rPr lang="cs-CZ" b="1" dirty="0"/>
              <a:t>V zajetí slov </a:t>
            </a:r>
            <a:r>
              <a:rPr lang="cs-CZ" dirty="0"/>
              <a:t>– věnuje se frázím </a:t>
            </a:r>
          </a:p>
          <a:p>
            <a:r>
              <a:rPr lang="cs-CZ" dirty="0"/>
              <a:t>soubory fejetonů: </a:t>
            </a:r>
            <a:r>
              <a:rPr lang="cs-CZ" b="1" dirty="0"/>
              <a:t>Zahradníkův rok, Jak se co dělá, kalendář, Měl jsem psa a kočku, Italské listy, Anglické listy, Obrázky z Holandska, Výlet do Španěl, Cesta na sever </a:t>
            </a:r>
            <a:r>
              <a:rPr lang="cs-CZ" dirty="0"/>
              <a:t>– zachycuje zvláštnosti jednotlivých zemí, dojmy, postřehy, zvyky. Nejprve vycházely v Lidových novinách, později knižně</a:t>
            </a:r>
          </a:p>
        </p:txBody>
      </p:sp>
    </p:spTree>
    <p:extLst>
      <p:ext uri="{BB962C8B-B14F-4D97-AF65-F5344CB8AC3E}">
        <p14:creationId xmlns:p14="http://schemas.microsoft.com/office/powerpoint/2010/main" xmlns="" val="8536478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2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2">
                  <a:lumMod val="20000"/>
                  <a:lumOff val="8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do roku 1921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4584" y="1602234"/>
            <a:ext cx="8229600" cy="5141168"/>
          </a:xfrm>
        </p:spPr>
        <p:txBody>
          <a:bodyPr>
            <a:normAutofit fontScale="77500" lnSpcReduction="20000"/>
          </a:bodyPr>
          <a:lstStyle/>
          <a:p>
            <a:r>
              <a:rPr lang="cs-CZ" dirty="0"/>
              <a:t>většinu děl napsal se svým bratrem Josefem. </a:t>
            </a:r>
          </a:p>
          <a:p>
            <a:r>
              <a:rPr lang="cs-CZ" b="1" dirty="0"/>
              <a:t>Zářivé hlubiny  </a:t>
            </a:r>
            <a:r>
              <a:rPr lang="cs-CZ" dirty="0"/>
              <a:t>– povídkový soubor  </a:t>
            </a:r>
          </a:p>
          <a:p>
            <a:r>
              <a:rPr lang="cs-CZ" b="1" dirty="0"/>
              <a:t>Krakonošova zahrada </a:t>
            </a:r>
          </a:p>
          <a:p>
            <a:r>
              <a:rPr lang="cs-CZ" b="1" dirty="0"/>
              <a:t>Boží muka  </a:t>
            </a:r>
            <a:r>
              <a:rPr lang="cs-CZ" dirty="0"/>
              <a:t>– toto dílo už psal Karel Čapek sám. Je to soubor filozofických až detektivních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povídek</a:t>
            </a:r>
            <a:r>
              <a:rPr lang="cs-CZ" dirty="0"/>
              <a:t>. </a:t>
            </a:r>
          </a:p>
          <a:p>
            <a:r>
              <a:rPr lang="cs-CZ" b="1" dirty="0"/>
              <a:t>Trapné povídky </a:t>
            </a:r>
          </a:p>
          <a:p>
            <a:r>
              <a:rPr lang="cs-CZ" b="1" dirty="0"/>
              <a:t>Loupežník</a:t>
            </a:r>
            <a:r>
              <a:rPr lang="cs-CZ" dirty="0"/>
              <a:t> - drama o oslavě mládí,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jeho </a:t>
            </a:r>
            <a:r>
              <a:rPr lang="cs-CZ" dirty="0"/>
              <a:t>pomíjivosti. Loupežník  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opovrhuje společenskou morálkou </a:t>
            </a:r>
            <a:br>
              <a:rPr lang="cs-CZ" dirty="0" smtClean="0"/>
            </a:br>
            <a:r>
              <a:rPr lang="cs-CZ" dirty="0" smtClean="0"/>
              <a:t>a </a:t>
            </a:r>
            <a:r>
              <a:rPr lang="cs-CZ" dirty="0"/>
              <a:t>konvencemi</a:t>
            </a:r>
          </a:p>
          <a:p>
            <a:r>
              <a:rPr lang="cs-CZ" b="1" dirty="0"/>
              <a:t>Francouzská poezie nové doby </a:t>
            </a: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dirty="0" smtClean="0"/>
              <a:t>(</a:t>
            </a:r>
            <a:r>
              <a:rPr lang="cs-CZ" dirty="0"/>
              <a:t>1920) - přeložil díla  moderních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francouzských </a:t>
            </a:r>
            <a:r>
              <a:rPr lang="cs-CZ" dirty="0"/>
              <a:t>básníků (nechal se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inspirovat </a:t>
            </a:r>
            <a:r>
              <a:rPr lang="cs-CZ" dirty="0"/>
              <a:t>cestou do Paříže).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85841" y="3284984"/>
            <a:ext cx="3068343" cy="23928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955734" y="5888695"/>
            <a:ext cx="2592288" cy="646331"/>
          </a:xfrm>
          <a:prstGeom prst="rect">
            <a:avLst/>
          </a:prstGeom>
          <a:gradFill flip="none" rotWithShape="1">
            <a:gsLst>
              <a:gs pos="0">
                <a:schemeClr val="accent2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accent2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accent2">
                  <a:lumMod val="20000"/>
                  <a:lumOff val="8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Josef Čapek se svým bratrem Karlem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923868" y="6558736"/>
            <a:ext cx="3068343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http://upload.wikimedia.org/wikipedia/commons/9/93/Karel_Josef_Capkovi_radio.jpg</a:t>
            </a:r>
          </a:p>
        </p:txBody>
      </p:sp>
    </p:spTree>
    <p:extLst>
      <p:ext uri="{BB962C8B-B14F-4D97-AF65-F5344CB8AC3E}">
        <p14:creationId xmlns:p14="http://schemas.microsoft.com/office/powerpoint/2010/main" xmlns="" val="886097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1921-1927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24584" y="1602234"/>
            <a:ext cx="8229600" cy="1466726"/>
          </a:xfrm>
        </p:spPr>
        <p:txBody>
          <a:bodyPr>
            <a:normAutofit/>
          </a:bodyPr>
          <a:lstStyle/>
          <a:p>
            <a:r>
              <a:rPr lang="cs-CZ" sz="2400" dirty="0"/>
              <a:t>období dramatických a románových utopií</a:t>
            </a:r>
          </a:p>
          <a:p>
            <a:r>
              <a:rPr lang="cs-CZ" sz="2400" dirty="0"/>
              <a:t>člověk se  setkává s nějakým převratným vynálezem a následně musí čelit jejich </a:t>
            </a:r>
            <a:r>
              <a:rPr lang="cs-CZ" sz="2400" dirty="0" smtClean="0"/>
              <a:t>následkům</a:t>
            </a:r>
            <a:endParaRPr lang="cs-CZ" sz="2400" dirty="0"/>
          </a:p>
        </p:txBody>
      </p:sp>
      <p:sp>
        <p:nvSpPr>
          <p:cNvPr id="4" name="Obdélník 3"/>
          <p:cNvSpPr/>
          <p:nvPr/>
        </p:nvSpPr>
        <p:spPr>
          <a:xfrm>
            <a:off x="2627784" y="2892122"/>
            <a:ext cx="4014192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R.U.R. </a:t>
            </a:r>
          </a:p>
          <a:p>
            <a:r>
              <a:rPr lang="cs-CZ" sz="2400" dirty="0" smtClean="0"/>
              <a:t>utopická </a:t>
            </a:r>
            <a:r>
              <a:rPr lang="cs-CZ" sz="2400" dirty="0"/>
              <a:t>hra o třech dějství </a:t>
            </a:r>
          </a:p>
          <a:p>
            <a:r>
              <a:rPr lang="cs-CZ" sz="2400" dirty="0"/>
              <a:t>název je zkratkou z </a:t>
            </a:r>
            <a:r>
              <a:rPr lang="cs-CZ" sz="2400" dirty="0" err="1"/>
              <a:t>Rossums</a:t>
            </a:r>
            <a:r>
              <a:rPr lang="cs-CZ" sz="2400" dirty="0"/>
              <a:t> Universal </a:t>
            </a:r>
            <a:r>
              <a:rPr lang="cs-CZ" sz="2400" dirty="0" err="1"/>
              <a:t>Robots</a:t>
            </a:r>
            <a:r>
              <a:rPr lang="cs-CZ" sz="2400" dirty="0"/>
              <a:t> - továrna na výrobu robotů,  kteří jsou podobni člověku. Roboti přebírají vládu nad světem, vybíjejí lidstvo. Nadějí do budoucna je láska mezi dvěma roboty, </a:t>
            </a:r>
            <a:r>
              <a:rPr lang="cs-CZ" sz="2400" dirty="0" smtClean="0"/>
              <a:t>Primem  </a:t>
            </a:r>
            <a:r>
              <a:rPr lang="cs-CZ" sz="2400" dirty="0"/>
              <a:t>a </a:t>
            </a:r>
            <a:r>
              <a:rPr lang="cs-CZ" sz="2400" dirty="0" smtClean="0"/>
              <a:t>Helenou. 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80909" y="2996953"/>
            <a:ext cx="2414770" cy="33123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305902" y="2719953"/>
            <a:ext cx="2502024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http://upload.wikimedia.org/wikipedia/commons/thumb/7/77/Gibel_sensatsii_RUR.jpg/220px-Gibel_sensatsii_RUR.jpg</a:t>
            </a: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3200" y="2883584"/>
            <a:ext cx="2234584" cy="3530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76050" y="6414560"/>
            <a:ext cx="225173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http://upload.wikimedia.org/wikipedia/commons/thumb/5/56/R.U.R._by_Karel_%C4%8Capek_1939.jpg/380px-R.U.R._by_Karel_%C4%8Capek_1939.jpg</a:t>
            </a:r>
          </a:p>
        </p:txBody>
      </p:sp>
    </p:spTree>
    <p:extLst>
      <p:ext uri="{BB962C8B-B14F-4D97-AF65-F5344CB8AC3E}">
        <p14:creationId xmlns:p14="http://schemas.microsoft.com/office/powerpoint/2010/main" xmlns="" val="8122076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08912" cy="515719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1600" b="1" dirty="0">
                <a:latin typeface="Segoe Print" pitchFamily="2" charset="0"/>
              </a:rPr>
              <a:t>PRIMUS: Netrap ji, pane! </a:t>
            </a:r>
          </a:p>
          <a:p>
            <a:pPr>
              <a:buNone/>
            </a:pPr>
            <a:r>
              <a:rPr lang="cs-CZ" sz="1600" b="1" dirty="0">
                <a:latin typeface="Segoe Print" pitchFamily="2" charset="0"/>
              </a:rPr>
              <a:t>ALQUIST: Ticho, Prime, ticho! ? K čemu ty slzičky? Nu bože, nebude Prima. Zapomeneš na něj do týdne. Jdi, buď ráda, že žiješ. </a:t>
            </a:r>
          </a:p>
          <a:p>
            <a:pPr>
              <a:buNone/>
            </a:pPr>
            <a:r>
              <a:rPr lang="cs-CZ" sz="1600" b="1" dirty="0">
                <a:latin typeface="Segoe Print" pitchFamily="2" charset="0"/>
              </a:rPr>
              <a:t>HELENA: (tiše) Já půjdu. </a:t>
            </a:r>
          </a:p>
          <a:p>
            <a:pPr>
              <a:buNone/>
            </a:pPr>
            <a:r>
              <a:rPr lang="cs-CZ" sz="1600" b="1" dirty="0">
                <a:latin typeface="Segoe Print" pitchFamily="2" charset="0"/>
              </a:rPr>
              <a:t>ALQUIST: Kam? </a:t>
            </a:r>
          </a:p>
          <a:p>
            <a:pPr>
              <a:buNone/>
            </a:pPr>
            <a:r>
              <a:rPr lang="cs-CZ" sz="1600" b="1" dirty="0">
                <a:latin typeface="Segoe Print" pitchFamily="2" charset="0"/>
              </a:rPr>
              <a:t>HELENA: Abys mne pitval. </a:t>
            </a:r>
          </a:p>
          <a:p>
            <a:pPr>
              <a:buNone/>
            </a:pPr>
            <a:r>
              <a:rPr lang="cs-CZ" sz="1600" b="1" dirty="0">
                <a:latin typeface="Segoe Print" pitchFamily="2" charset="0"/>
              </a:rPr>
              <a:t>ALQUIST: Tebe? Jsi krásná, Heleno. Bylo by tě škoda. </a:t>
            </a:r>
          </a:p>
          <a:p>
            <a:pPr>
              <a:buNone/>
            </a:pPr>
            <a:r>
              <a:rPr lang="cs-CZ" sz="1600" b="1" dirty="0">
                <a:latin typeface="Segoe Print" pitchFamily="2" charset="0"/>
              </a:rPr>
              <a:t>HELENA: Půjdu. (Primus jí zastupuje cestu.) Pusť, Prime! Pusť mne tam! </a:t>
            </a:r>
          </a:p>
          <a:p>
            <a:pPr>
              <a:buNone/>
            </a:pPr>
            <a:r>
              <a:rPr lang="cs-CZ" sz="1600" b="1" dirty="0">
                <a:latin typeface="Segoe Print" pitchFamily="2" charset="0"/>
              </a:rPr>
              <a:t>PRIMUS: Nepůjdeš, Heleno! Prosím tě, jdi, tady nesmíš být! </a:t>
            </a:r>
          </a:p>
          <a:p>
            <a:pPr>
              <a:buNone/>
            </a:pPr>
            <a:r>
              <a:rPr lang="cs-CZ" sz="1600" b="1" dirty="0">
                <a:latin typeface="Segoe Print" pitchFamily="2" charset="0"/>
              </a:rPr>
              <a:t>HELENA: Já skočím z okna, Prime! Půjdeš-li tam, skočím z okna! </a:t>
            </a:r>
          </a:p>
          <a:p>
            <a:pPr>
              <a:buNone/>
            </a:pPr>
            <a:r>
              <a:rPr lang="cs-CZ" sz="1600" b="1" dirty="0">
                <a:latin typeface="Segoe Print" pitchFamily="2" charset="0"/>
              </a:rPr>
              <a:t>PRIMUS: (zadrží ji) Nepustím! (K </a:t>
            </a:r>
            <a:r>
              <a:rPr lang="cs-CZ" sz="1600" b="1" dirty="0" err="1">
                <a:latin typeface="Segoe Print" pitchFamily="2" charset="0"/>
              </a:rPr>
              <a:t>Alquistovi</a:t>
            </a:r>
            <a:r>
              <a:rPr lang="cs-CZ" sz="1600" b="1" dirty="0">
                <a:latin typeface="Segoe Print" pitchFamily="2" charset="0"/>
              </a:rPr>
              <a:t>.) Nikoho, starý, nezabiješ. </a:t>
            </a:r>
          </a:p>
          <a:p>
            <a:pPr>
              <a:buNone/>
            </a:pPr>
            <a:r>
              <a:rPr lang="cs-CZ" sz="1600" b="1" dirty="0">
                <a:latin typeface="Segoe Print" pitchFamily="2" charset="0"/>
              </a:rPr>
              <a:t>ALQUIST: Proč? </a:t>
            </a:r>
          </a:p>
          <a:p>
            <a:pPr>
              <a:buNone/>
            </a:pPr>
            <a:r>
              <a:rPr lang="cs-CZ" sz="1600" b="1" dirty="0">
                <a:latin typeface="Segoe Print" pitchFamily="2" charset="0"/>
              </a:rPr>
              <a:t>PRIMUS: My ? my ? patříme k sobě. </a:t>
            </a:r>
          </a:p>
          <a:p>
            <a:pPr>
              <a:buNone/>
            </a:pPr>
            <a:r>
              <a:rPr lang="cs-CZ" sz="1600" b="1" dirty="0">
                <a:latin typeface="Segoe Print" pitchFamily="2" charset="0"/>
              </a:rPr>
              <a:t>ALQUIST: Ty jsi řekl. (Otevře dveře ve středu.) Ticho. Jděte. </a:t>
            </a:r>
          </a:p>
          <a:p>
            <a:pPr>
              <a:buNone/>
            </a:pPr>
            <a:r>
              <a:rPr lang="cs-CZ" sz="1600" b="1" dirty="0">
                <a:latin typeface="Segoe Print" pitchFamily="2" charset="0"/>
              </a:rPr>
              <a:t>PRIMUS: Kam? </a:t>
            </a:r>
          </a:p>
          <a:p>
            <a:pPr>
              <a:buNone/>
            </a:pPr>
            <a:r>
              <a:rPr lang="cs-CZ" sz="1600" b="1" dirty="0">
                <a:latin typeface="Segoe Print" pitchFamily="2" charset="0"/>
              </a:rPr>
              <a:t>ALQUIST: (šeptem) Kam chcete, Heleno, veď ho. (Strká ji ven.) Jdi, Adame. Jdi, Evo; budeš mu ženou. Buď jí mužem, Prime. (Zavírá za nimi.) </a:t>
            </a:r>
            <a:endParaRPr lang="cs-CZ" sz="1600" b="1" dirty="0" smtClean="0">
              <a:latin typeface="Segoe Print" pitchFamily="2" charset="0"/>
            </a:endParaRPr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  <a:ln>
            <a:solidFill>
              <a:schemeClr val="accent2">
                <a:lumMod val="40000"/>
                <a:lumOff val="60000"/>
              </a:schemeClr>
            </a:solidFill>
          </a:ln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R.U.R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gradFill flip="none" rotWithShape="1">
            <a:gsLst>
              <a:gs pos="0">
                <a:schemeClr val="accent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accent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accent2">
                  <a:lumMod val="40000"/>
                  <a:lumOff val="60000"/>
                  <a:shade val="100000"/>
                  <a:satMod val="115000"/>
                </a:schemeClr>
              </a:gs>
            </a:gsLst>
            <a:lin ang="16200000" scaled="1"/>
            <a:tileRect/>
          </a:gra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Tvorba 1921-1927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94650" y="1633506"/>
            <a:ext cx="3816424" cy="257494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1800" b="1" dirty="0" smtClean="0"/>
              <a:t>Ze </a:t>
            </a:r>
            <a:r>
              <a:rPr lang="cs-CZ" sz="1800" b="1" dirty="0"/>
              <a:t>života hmyzu </a:t>
            </a:r>
            <a:r>
              <a:rPr lang="cs-CZ" sz="1800" dirty="0"/>
              <a:t>- divadelní hra, napsal ji společně s bratrem Josefem, alegorická komedie</a:t>
            </a:r>
          </a:p>
          <a:p>
            <a:pPr marL="0" indent="0">
              <a:buNone/>
            </a:pPr>
            <a:r>
              <a:rPr lang="cs-CZ" sz="1800" b="1" dirty="0" smtClean="0"/>
              <a:t>Věc </a:t>
            </a:r>
            <a:r>
              <a:rPr lang="cs-CZ" sz="1800" b="1" dirty="0" err="1" smtClean="0"/>
              <a:t>Makropulos</a:t>
            </a:r>
            <a:r>
              <a:rPr lang="cs-CZ" sz="1800" b="1" dirty="0" smtClean="0"/>
              <a:t> </a:t>
            </a:r>
            <a:r>
              <a:rPr lang="cs-CZ" sz="1800" dirty="0" smtClean="0"/>
              <a:t>- </a:t>
            </a:r>
            <a:r>
              <a:rPr lang="cs-CZ" sz="1800" dirty="0"/>
              <a:t>drama, řeší problém lidské nesmrtelnosti, Elina </a:t>
            </a:r>
            <a:r>
              <a:rPr lang="cs-CZ" sz="1800" dirty="0" err="1"/>
              <a:t>Makropulos</a:t>
            </a:r>
            <a:r>
              <a:rPr lang="cs-CZ" sz="1800" dirty="0"/>
              <a:t> prošla mnoha staletími, je ale unavená, nešťastná, nedokáže se už radovat. Stejně jako roboti, i ona se </a:t>
            </a:r>
            <a:r>
              <a:rPr lang="cs-CZ" sz="1800" dirty="0" err="1"/>
              <a:t>odlištila</a:t>
            </a:r>
            <a:r>
              <a:rPr lang="cs-CZ" sz="1800" dirty="0"/>
              <a:t>. </a:t>
            </a:r>
            <a:r>
              <a:rPr lang="cs-CZ" sz="1800" dirty="0" smtClean="0"/>
              <a:t>Recept </a:t>
            </a:r>
            <a:r>
              <a:rPr lang="cs-CZ" sz="1800" dirty="0"/>
              <a:t>na nesmrtelnost je nakonec zničen</a:t>
            </a:r>
          </a:p>
        </p:txBody>
      </p:sp>
      <p:sp>
        <p:nvSpPr>
          <p:cNvPr id="4" name="Obdélník 3"/>
          <p:cNvSpPr/>
          <p:nvPr/>
        </p:nvSpPr>
        <p:spPr>
          <a:xfrm>
            <a:off x="463978" y="4318992"/>
            <a:ext cx="832912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Adam stvořitel </a:t>
            </a:r>
            <a:r>
              <a:rPr lang="cs-CZ" dirty="0"/>
              <a:t>- román</a:t>
            </a:r>
          </a:p>
          <a:p>
            <a:r>
              <a:rPr lang="cs-CZ" b="1" dirty="0"/>
              <a:t>Továrna na absolutno </a:t>
            </a:r>
            <a:r>
              <a:rPr lang="cs-CZ" dirty="0"/>
              <a:t>- román, je objeven zázračný karburátor, který rozbíjí atomy, ale zároveň uvolňuje absolutno, který z lidí dělá náboženské fanatiky. Výsledkem vynálezu je nakonec válka a </a:t>
            </a:r>
            <a:r>
              <a:rPr lang="cs-CZ" dirty="0" smtClean="0"/>
              <a:t>destrukce</a:t>
            </a:r>
            <a:r>
              <a:rPr lang="cs-CZ" dirty="0"/>
              <a:t>.</a:t>
            </a:r>
          </a:p>
          <a:p>
            <a:r>
              <a:rPr lang="cs-CZ" b="1" dirty="0" smtClean="0"/>
              <a:t>Krakatit </a:t>
            </a:r>
            <a:r>
              <a:rPr lang="cs-CZ" dirty="0" smtClean="0"/>
              <a:t> - román, řeší problém odpovědnosti za důsledky zneužití vynálezu. Inženýr Prokop objeví výbušninu neobyčejné síly. Tato látka (</a:t>
            </a:r>
            <a:r>
              <a:rPr lang="cs-CZ" dirty="0" err="1" smtClean="0"/>
              <a:t>krakatit</a:t>
            </a:r>
            <a:r>
              <a:rPr lang="cs-CZ" dirty="0" smtClean="0"/>
              <a:t>) by mohla zničit celý svět. </a:t>
            </a:r>
            <a:r>
              <a:rPr lang="cs-CZ" dirty="0" smtClean="0"/>
              <a:t>Vynález </a:t>
            </a:r>
            <a:r>
              <a:rPr lang="cs-CZ" dirty="0" smtClean="0"/>
              <a:t>je mu ukraden a Prokop se ho snaží získat zpět. Prochází </a:t>
            </a:r>
            <a:r>
              <a:rPr lang="cs-CZ" dirty="0" smtClean="0"/>
              <a:t>různými </a:t>
            </a:r>
            <a:r>
              <a:rPr lang="cs-CZ" dirty="0" smtClean="0"/>
              <a:t>prostředími, všude ale vidí jen touhu po zneužití </a:t>
            </a:r>
            <a:r>
              <a:rPr lang="cs-CZ" dirty="0" err="1" smtClean="0"/>
              <a:t>krakatitu</a:t>
            </a:r>
            <a:r>
              <a:rPr lang="cs-CZ" dirty="0" smtClean="0"/>
              <a:t>.</a:t>
            </a:r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579126" y="4469289"/>
            <a:ext cx="2502024" cy="18466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600" dirty="0"/>
              <a:t>http://knizniaukce.cz/uploaded/1625/875-0.jpg</a:t>
            </a:r>
          </a:p>
        </p:txBody>
      </p:sp>
      <p:sp>
        <p:nvSpPr>
          <p:cNvPr id="9" name="Obdélník 8"/>
          <p:cNvSpPr/>
          <p:nvPr/>
        </p:nvSpPr>
        <p:spPr>
          <a:xfrm>
            <a:off x="94937" y="3453813"/>
            <a:ext cx="45153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http://www.bratri-capkove.cz/VismoOn</a:t>
            </a:r>
            <a:r>
              <a:rPr lang="cs-CZ" sz="400" b="1" dirty="0"/>
              <a:t>l</a:t>
            </a:r>
            <a:r>
              <a:rPr lang="cs-CZ" sz="400" dirty="0"/>
              <a:t>ine_ActionScripts/Image.ashx?id_org=200104&amp;id_obrazky=1978&amp;datum=4.1.2012+14%3A48%3A02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09978" y="1524614"/>
            <a:ext cx="2112342" cy="2944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0133" y="1709092"/>
            <a:ext cx="1883568" cy="25757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95176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143000"/>
          </a:xfr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Otázky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060848"/>
            <a:ext cx="770485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3600" dirty="0" smtClean="0"/>
              <a:t>Kde se Karel Čapek narodil?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Jaký byl vzájemný vztah mezi ním a jeho bratrem Josefem?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O čem je drama R.U.R.?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Kdo je hlavní postavou Krakatitu?</a:t>
            </a:r>
          </a:p>
          <a:p>
            <a:pPr>
              <a:buFont typeface="Arial" pitchFamily="34" charset="0"/>
              <a:buChar char="•"/>
            </a:pPr>
            <a:r>
              <a:rPr lang="cs-CZ" sz="3600" dirty="0" smtClean="0"/>
              <a:t>Jaké divadelní hry napsal v tomto období?</a:t>
            </a:r>
          </a:p>
          <a:p>
            <a:pPr>
              <a:buFont typeface="Arial" pitchFamily="34" charset="0"/>
              <a:buChar char="•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2"/>
          <p:cNvSpPr txBox="1">
            <a:spLocks/>
          </p:cNvSpPr>
          <p:nvPr/>
        </p:nvSpPr>
        <p:spPr>
          <a:xfrm>
            <a:off x="452437" y="1700808"/>
            <a:ext cx="8229600" cy="4525963"/>
          </a:xfrm>
          <a:prstGeom prst="rect">
            <a:avLst/>
          </a:prstGeom>
        </p:spPr>
        <p:txBody>
          <a:bodyPr>
            <a:normAutofit fontScale="92500" lnSpcReduction="20000"/>
          </a:bodyPr>
          <a:lstStyle/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VLADIMÍR PROKOP. Přehled české literatury 20. století.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Karlovy Vary: </a:t>
            </a:r>
            <a:r>
              <a:rPr lang="cs-CZ" sz="3200" dirty="0" err="1" smtClean="0"/>
              <a:t>O</a:t>
            </a:r>
            <a:r>
              <a:rPr lang="cs-CZ" sz="3200" dirty="0" smtClean="0"/>
              <a:t>.K.soft, 2008.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Literatura pro 3. ročník středních škol. 1. </a:t>
            </a:r>
            <a:r>
              <a:rPr lang="cs-CZ" sz="3200" dirty="0" err="1" smtClean="0"/>
              <a:t>vyd</a:t>
            </a:r>
            <a:r>
              <a:rPr lang="cs-CZ" sz="3200" dirty="0" smtClean="0"/>
              <a:t>. Brno: </a:t>
            </a:r>
            <a:r>
              <a:rPr lang="cs-CZ" sz="3200" dirty="0" err="1" smtClean="0"/>
              <a:t>Didaktis</a:t>
            </a:r>
            <a:r>
              <a:rPr lang="cs-CZ" sz="3200" dirty="0" smtClean="0"/>
              <a:t>, 2009. ISBN 978-80-7358-135-0.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Zdroje obrázků použitých knih citovány přímo v textu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http://commons.wikimedia.org/wiki/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Materiál stažen </a:t>
            </a:r>
            <a:r>
              <a:rPr lang="cs-CZ" sz="3200" dirty="0" smtClean="0"/>
              <a:t>30.11.2012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r>
              <a:rPr lang="cs-CZ" sz="3200" dirty="0" smtClean="0"/>
              <a:t>KAREL ČAPEK. </a:t>
            </a:r>
            <a:r>
              <a:rPr lang="cs-CZ" sz="3200" dirty="0" smtClean="0"/>
              <a:t>R.U.R. </a:t>
            </a:r>
            <a:r>
              <a:rPr lang="cs-CZ" sz="3200" dirty="0" smtClean="0"/>
              <a:t>3. </a:t>
            </a:r>
            <a:r>
              <a:rPr lang="cs-CZ" sz="3200" dirty="0" err="1" smtClean="0"/>
              <a:t>vyd</a:t>
            </a:r>
            <a:r>
              <a:rPr lang="cs-CZ" sz="3200" dirty="0" smtClean="0"/>
              <a:t>. Praha: Artur, 2011. ISBN 978-80-87128-51-0. </a:t>
            </a:r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lang="cs-CZ" sz="3200" dirty="0" smtClean="0"/>
          </a:p>
          <a:p>
            <a:pPr marL="457200" lvl="0" indent="-457200">
              <a:spcBef>
                <a:spcPct val="20000"/>
              </a:spcBef>
              <a:buFont typeface="Arial" pitchFamily="34" charset="0"/>
              <a:buChar char="•"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457200" marR="0" lvl="0" indent="-4572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3" name="Rectangle 2"/>
          <p:cNvSpPr txBox="1">
            <a:spLocks noChangeArrowheads="1"/>
          </p:cNvSpPr>
          <p:nvPr/>
        </p:nvSpPr>
        <p:spPr>
          <a:xfrm>
            <a:off x="445435" y="556078"/>
            <a:ext cx="82296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400" b="1" dirty="0" smtClean="0"/>
              <a:t>Zdroje: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-9525" y="0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6" descr="logo_pruhl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69398" y="256721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06385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355</TotalTime>
  <Words>917</Words>
  <Application>Microsoft Office PowerPoint</Application>
  <PresentationFormat>Předvádění na obrazovce (4:3)</PresentationFormat>
  <Paragraphs>116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Karel Čapek</vt:lpstr>
      <vt:lpstr>Život</vt:lpstr>
      <vt:lpstr>Život</vt:lpstr>
      <vt:lpstr>Život</vt:lpstr>
      <vt:lpstr>Novinářská činnost</vt:lpstr>
      <vt:lpstr>Novinářská činnost</vt:lpstr>
      <vt:lpstr>Tvorba do roku 1921</vt:lpstr>
      <vt:lpstr>Tvorba 1921-1927</vt:lpstr>
      <vt:lpstr>R.U.R.</vt:lpstr>
      <vt:lpstr>Tvorba 1921-1927</vt:lpstr>
      <vt:lpstr>Otázky</vt:lpstr>
      <vt:lpstr>Snímek 13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David</dc:creator>
  <cp:lastModifiedBy>Lenka</cp:lastModifiedBy>
  <cp:revision>38</cp:revision>
  <dcterms:created xsi:type="dcterms:W3CDTF">2011-02-02T19:28:22Z</dcterms:created>
  <dcterms:modified xsi:type="dcterms:W3CDTF">2012-12-03T23:15:54Z</dcterms:modified>
</cp:coreProperties>
</file>