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60" r:id="rId4"/>
    <p:sldId id="261" r:id="rId5"/>
    <p:sldId id="262" r:id="rId6"/>
    <p:sldId id="258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99"/>
    <a:srgbClr val="FFCC00"/>
    <a:srgbClr val="DDDDDD"/>
    <a:srgbClr val="99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22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</a:t>
          </a:r>
          <a:r>
            <a:rPr lang="cs-CZ" dirty="0" smtClean="0"/>
            <a:t>Základní škola Dobříč</a:t>
          </a:r>
          <a:r>
            <a:rPr lang="cs-CZ" smtClean="0"/>
            <a:t>, </a:t>
          </a:r>
          <a:br>
            <a:rPr lang="cs-CZ" smtClean="0"/>
          </a:br>
          <a:r>
            <a:rPr lang="cs-CZ" smtClean="0"/>
            <a:t>okres </a:t>
          </a:r>
          <a:r>
            <a:rPr lang="cs-CZ" dirty="0" smtClean="0"/>
            <a:t>Plzeň - sever, příspěvková organizace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</a:t>
          </a:r>
          <a:r>
            <a:rPr lang="cs-CZ" smtClean="0"/>
            <a:t>Eva Procházková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VY_32_INOVACE_02_Barvy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Barvy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/>
            <a:t>Číslo projektu</a:t>
          </a:r>
          <a:r>
            <a:rPr lang="cs-CZ" smtClean="0"/>
            <a:t>: CZ.1.07/1.4.00/21.2649</a:t>
          </a:r>
          <a:endParaRPr lang="cs-CZ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</a:t>
          </a:r>
          <a:r>
            <a:rPr lang="cs-CZ" sz="1800" kern="1200" dirty="0" smtClean="0"/>
            <a:t>Základní škola Dobříč</a:t>
          </a:r>
          <a:r>
            <a:rPr lang="cs-CZ" sz="1800" kern="1200" smtClean="0"/>
            <a:t>, </a:t>
          </a:r>
          <a:br>
            <a:rPr lang="cs-CZ" sz="1800" kern="1200" smtClean="0"/>
          </a:br>
          <a:r>
            <a:rPr lang="cs-CZ" sz="1800" kern="1200" smtClean="0"/>
            <a:t>okres </a:t>
          </a:r>
          <a:r>
            <a:rPr lang="cs-CZ" sz="1800" kern="1200" dirty="0" smtClean="0"/>
            <a:t>Plzeň - sever, příspěvková organizace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</a:t>
          </a:r>
          <a:r>
            <a:rPr lang="cs-CZ" sz="1800" kern="1200" smtClean="0"/>
            <a:t>Eva Procházková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VY_32_INOVACE_02_Barvy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Barvy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/>
            <a:t>Číslo projektu</a:t>
          </a:r>
          <a:r>
            <a:rPr lang="cs-CZ" sz="1800" kern="1200" smtClean="0"/>
            <a:t>: CZ.1.07/1.4.00/21.2649</a:t>
          </a:r>
          <a:endParaRPr lang="cs-CZ" sz="1800" kern="120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7F897F-04C6-4510-A1B3-2397DBCC985B}" type="datetimeFigureOut">
              <a:rPr lang="cs-CZ" smtClean="0"/>
              <a:t>1.1.2012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2B9328-DEB7-4FD8-9CAD-D2900B331E4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20958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Slouží k výkladu nové slovní zásoby.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2B9328-DEB7-4FD8-9CAD-D2900B331E48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8268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 vpisují správný název barvy.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2B9328-DEB7-4FD8-9CAD-D2900B331E48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45744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Slouží ke kontrole </a:t>
            </a:r>
            <a:r>
              <a:rPr lang="cs-CZ" smtClean="0"/>
              <a:t>předchozího listu.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2B9328-DEB7-4FD8-9CAD-D2900B331E48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2852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2B9328-DEB7-4FD8-9CAD-D2900B331E48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88927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34914534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2"/>
          <p:cNvSpPr>
            <a:spLocks noGrp="1"/>
          </p:cNvSpPr>
          <p:nvPr/>
        </p:nvSpPr>
        <p:spPr>
          <a:xfrm>
            <a:off x="467544" y="1484784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Materiál je určený pro žáky 3. ročníku, pro výuku anglického jazyka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Prezentace na interaktivní tabuli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Pomůcky: interaktivní pero, fixy na interaktivní tabuli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Inovace: interaktivní způsob učení, hlasité opakování slovíček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Metodické pokyny: hlasité opakování slovíček, </a:t>
            </a:r>
            <a:r>
              <a:rPr lang="cs-CZ" sz="2800" dirty="0"/>
              <a:t/>
            </a:r>
            <a:br>
              <a:rPr lang="cs-CZ" sz="2800" dirty="0"/>
            </a:br>
            <a:r>
              <a:rPr lang="cs-CZ" sz="2800" dirty="0" smtClean="0"/>
              <a:t>skládání slov z </a:t>
            </a:r>
            <a:r>
              <a:rPr lang="cs-CZ" sz="2800" smtClean="0"/>
              <a:t>jednotlivých písmenek</a:t>
            </a:r>
            <a:endParaRPr lang="cs-CZ" sz="2800" dirty="0"/>
          </a:p>
          <a:p>
            <a:endParaRPr lang="cs-CZ" sz="2800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87624" y="260648"/>
            <a:ext cx="6923112" cy="1143000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BARVY - COLOURS</a:t>
            </a:r>
            <a:endParaRPr lang="cs-CZ" sz="32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59632" y="1766121"/>
            <a:ext cx="3396449" cy="4896544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cs-CZ" sz="2000" dirty="0" smtClean="0"/>
              <a:t>červená</a:t>
            </a:r>
          </a:p>
          <a:p>
            <a:pPr marL="0" indent="0" algn="r">
              <a:lnSpc>
                <a:spcPct val="110000"/>
              </a:lnSpc>
              <a:buNone/>
            </a:pPr>
            <a:r>
              <a:rPr lang="cs-CZ" sz="2000" dirty="0" smtClean="0"/>
              <a:t>modrá</a:t>
            </a:r>
          </a:p>
          <a:p>
            <a:pPr marL="0" indent="0" algn="r">
              <a:buNone/>
            </a:pPr>
            <a:r>
              <a:rPr lang="cs-CZ" sz="2000" dirty="0" smtClean="0"/>
              <a:t>zelená</a:t>
            </a:r>
          </a:p>
          <a:p>
            <a:pPr marL="0" indent="0" algn="r">
              <a:buNone/>
            </a:pPr>
            <a:r>
              <a:rPr lang="cs-CZ" sz="2000" dirty="0" smtClean="0"/>
              <a:t>žlutá</a:t>
            </a:r>
          </a:p>
          <a:p>
            <a:pPr marL="0" indent="0" algn="r">
              <a:buNone/>
            </a:pPr>
            <a:r>
              <a:rPr lang="cs-CZ" sz="2000" dirty="0" smtClean="0"/>
              <a:t>černá</a:t>
            </a:r>
          </a:p>
          <a:p>
            <a:pPr marL="0" indent="0" algn="r">
              <a:buNone/>
            </a:pPr>
            <a:r>
              <a:rPr lang="cs-CZ" sz="2000" dirty="0" smtClean="0"/>
              <a:t>bílá</a:t>
            </a:r>
          </a:p>
          <a:p>
            <a:pPr marL="0" indent="0" algn="r">
              <a:buNone/>
            </a:pPr>
            <a:r>
              <a:rPr lang="cs-CZ" sz="2000" dirty="0" smtClean="0"/>
              <a:t>hnědá</a:t>
            </a:r>
          </a:p>
          <a:p>
            <a:pPr marL="0" indent="0" algn="r">
              <a:buNone/>
            </a:pPr>
            <a:r>
              <a:rPr lang="cs-CZ" sz="2000" dirty="0" smtClean="0"/>
              <a:t>oranžová</a:t>
            </a:r>
          </a:p>
          <a:p>
            <a:pPr marL="0" indent="0" algn="r">
              <a:buNone/>
            </a:pPr>
            <a:r>
              <a:rPr lang="cs-CZ" sz="2000" dirty="0" smtClean="0"/>
              <a:t>šedá</a:t>
            </a:r>
          </a:p>
          <a:p>
            <a:pPr marL="0" indent="0" algn="r">
              <a:buNone/>
            </a:pPr>
            <a:r>
              <a:rPr lang="cs-CZ" sz="2000" dirty="0" smtClean="0"/>
              <a:t>růžová</a:t>
            </a:r>
          </a:p>
          <a:p>
            <a:pPr marL="0" indent="0" algn="r">
              <a:buNone/>
            </a:pPr>
            <a:r>
              <a:rPr lang="cs-CZ" sz="2000" dirty="0" smtClean="0"/>
              <a:t>fialová</a:t>
            </a:r>
          </a:p>
          <a:p>
            <a:pPr marL="0" indent="0" algn="r">
              <a:buNone/>
            </a:pPr>
            <a:r>
              <a:rPr lang="cs-CZ" sz="2000" dirty="0" smtClean="0"/>
              <a:t>stříbrná</a:t>
            </a:r>
          </a:p>
          <a:p>
            <a:pPr marL="0" indent="0" algn="r">
              <a:buNone/>
            </a:pPr>
            <a:r>
              <a:rPr lang="cs-CZ" sz="2000" dirty="0" smtClean="0"/>
              <a:t>zlatá</a:t>
            </a: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5220072" y="1691726"/>
            <a:ext cx="1728192" cy="48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endParaRPr lang="cs-CZ" sz="2000" dirty="0" smtClean="0"/>
          </a:p>
          <a:p>
            <a:pPr marL="0" indent="0">
              <a:buFont typeface="Arial" pitchFamily="34" charset="0"/>
              <a:buNone/>
            </a:pPr>
            <a:endParaRPr lang="cs-CZ" sz="2000" dirty="0" smtClean="0"/>
          </a:p>
          <a:p>
            <a:pPr marL="0" indent="0">
              <a:buFont typeface="Arial" pitchFamily="34" charset="0"/>
              <a:buNone/>
            </a:pPr>
            <a:endParaRPr lang="cs-CZ" sz="2000" dirty="0" smtClean="0"/>
          </a:p>
          <a:p>
            <a:pPr marL="0" indent="0">
              <a:buFont typeface="Arial" pitchFamily="34" charset="0"/>
              <a:buNone/>
            </a:pPr>
            <a:endParaRPr lang="cs-CZ" sz="2000" dirty="0" smtClean="0"/>
          </a:p>
          <a:p>
            <a:pPr marL="0" indent="0">
              <a:buFont typeface="Arial" pitchFamily="34" charset="0"/>
              <a:buNone/>
            </a:pPr>
            <a:endParaRPr lang="cs-CZ" sz="2000" dirty="0" smtClean="0"/>
          </a:p>
          <a:p>
            <a:pPr marL="0" indent="0">
              <a:buFont typeface="Arial" pitchFamily="34" charset="0"/>
              <a:buNone/>
            </a:pPr>
            <a:endParaRPr lang="cs-CZ" sz="2000" dirty="0" smtClean="0"/>
          </a:p>
          <a:p>
            <a:pPr marL="0" indent="0">
              <a:buFont typeface="Arial" pitchFamily="34" charset="0"/>
              <a:buNone/>
            </a:pPr>
            <a:endParaRPr lang="cs-CZ" sz="2000" dirty="0"/>
          </a:p>
        </p:txBody>
      </p:sp>
      <p:sp>
        <p:nvSpPr>
          <p:cNvPr id="12" name="Zástupný symbol pro obsah 2"/>
          <p:cNvSpPr txBox="1">
            <a:spLocks/>
          </p:cNvSpPr>
          <p:nvPr/>
        </p:nvSpPr>
        <p:spPr>
          <a:xfrm>
            <a:off x="4658816" y="1766121"/>
            <a:ext cx="3441576" cy="489654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cs-CZ" sz="2000" b="1" dirty="0" err="1">
                <a:solidFill>
                  <a:srgbClr val="FF0000"/>
                </a:solidFill>
              </a:rPr>
              <a:t>r</a:t>
            </a:r>
            <a:r>
              <a:rPr lang="cs-CZ" sz="2000" b="1" dirty="0" err="1" smtClean="0">
                <a:solidFill>
                  <a:srgbClr val="FF0000"/>
                </a:solidFill>
              </a:rPr>
              <a:t>ed</a:t>
            </a:r>
            <a:endParaRPr lang="cs-CZ" sz="2000" b="1" dirty="0" smtClean="0">
              <a:solidFill>
                <a:srgbClr val="FF0000"/>
              </a:solidFill>
            </a:endParaRPr>
          </a:p>
          <a:p>
            <a:pPr marL="0" indent="0">
              <a:buFont typeface="Arial" pitchFamily="34" charset="0"/>
              <a:buNone/>
            </a:pPr>
            <a:r>
              <a:rPr lang="cs-CZ" sz="2000" b="1" dirty="0">
                <a:solidFill>
                  <a:srgbClr val="0070C0"/>
                </a:solidFill>
              </a:rPr>
              <a:t>b</a:t>
            </a:r>
            <a:r>
              <a:rPr lang="cs-CZ" sz="2000" b="1" dirty="0" smtClean="0">
                <a:solidFill>
                  <a:srgbClr val="0070C0"/>
                </a:solidFill>
              </a:rPr>
              <a:t>lue</a:t>
            </a:r>
          </a:p>
          <a:p>
            <a:pPr marL="0" indent="0">
              <a:buFont typeface="Arial" pitchFamily="34" charset="0"/>
              <a:buNone/>
            </a:pPr>
            <a:r>
              <a:rPr lang="cs-CZ" sz="2000" b="1" dirty="0">
                <a:solidFill>
                  <a:srgbClr val="00B050"/>
                </a:solidFill>
              </a:rPr>
              <a:t>g</a:t>
            </a:r>
            <a:r>
              <a:rPr lang="cs-CZ" sz="2000" b="1" dirty="0" smtClean="0">
                <a:solidFill>
                  <a:srgbClr val="00B050"/>
                </a:solidFill>
              </a:rPr>
              <a:t>reen</a:t>
            </a:r>
          </a:p>
          <a:p>
            <a:pPr marL="0" indent="0">
              <a:buNone/>
            </a:pPr>
            <a:r>
              <a:rPr lang="en-US" sz="2000" b="1" dirty="0">
                <a:solidFill>
                  <a:srgbClr val="FFFF00"/>
                </a:solidFill>
              </a:rPr>
              <a:t>yellow</a:t>
            </a:r>
          </a:p>
          <a:p>
            <a:pPr marL="0" indent="0">
              <a:buNone/>
            </a:pPr>
            <a:r>
              <a:rPr lang="en-US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black</a:t>
            </a:r>
          </a:p>
          <a:p>
            <a:pPr marL="0" indent="0">
              <a:buNone/>
            </a:pPr>
            <a:r>
              <a:rPr 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white</a:t>
            </a:r>
          </a:p>
          <a:p>
            <a:pPr marL="0" indent="0">
              <a:buNone/>
            </a:pPr>
            <a:r>
              <a:rPr lang="en-US" sz="2000" b="1" dirty="0">
                <a:solidFill>
                  <a:schemeClr val="accent6">
                    <a:lumMod val="50000"/>
                  </a:schemeClr>
                </a:solidFill>
              </a:rPr>
              <a:t>brown</a:t>
            </a:r>
          </a:p>
          <a:p>
            <a:pPr marL="0" indent="0">
              <a:buNone/>
            </a:pPr>
            <a:r>
              <a:rPr lang="en-US" sz="2000" b="1" dirty="0">
                <a:solidFill>
                  <a:schemeClr val="accent6"/>
                </a:solidFill>
              </a:rPr>
              <a:t>orange</a:t>
            </a:r>
          </a:p>
          <a:p>
            <a:pPr marL="0" indent="0">
              <a:buNone/>
            </a:pPr>
            <a:r>
              <a:rPr lang="en-US" sz="2000" b="1" dirty="0">
                <a:solidFill>
                  <a:schemeClr val="bg1">
                    <a:lumMod val="65000"/>
                  </a:schemeClr>
                </a:solidFill>
              </a:rPr>
              <a:t>grey</a:t>
            </a:r>
          </a:p>
          <a:p>
            <a:pPr marL="0" indent="0">
              <a:buNone/>
            </a:pPr>
            <a:r>
              <a:rPr lang="en-US" sz="2000" b="1" dirty="0">
                <a:solidFill>
                  <a:srgbClr val="FF9999"/>
                </a:solidFill>
              </a:rPr>
              <a:t>pink</a:t>
            </a:r>
          </a:p>
          <a:p>
            <a:pPr marL="0" indent="0">
              <a:buNone/>
            </a:pPr>
            <a:r>
              <a:rPr lang="en-US" sz="2000" b="1" dirty="0">
                <a:solidFill>
                  <a:srgbClr val="990099"/>
                </a:solidFill>
              </a:rPr>
              <a:t>purple</a:t>
            </a:r>
          </a:p>
          <a:p>
            <a:pPr marL="0" indent="0">
              <a:buNone/>
            </a:pPr>
            <a:r>
              <a:rPr lang="en-US" sz="2000" b="1" dirty="0">
                <a:solidFill>
                  <a:srgbClr val="DDDDD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silver</a:t>
            </a:r>
          </a:p>
          <a:p>
            <a:pPr marL="0" indent="0">
              <a:buNone/>
            </a:pPr>
            <a:r>
              <a:rPr lang="en-US" sz="2000" b="1" dirty="0">
                <a:solidFill>
                  <a:srgbClr val="FFCC00"/>
                </a:solidFill>
              </a:rPr>
              <a:t>gold</a:t>
            </a:r>
          </a:p>
          <a:p>
            <a:pPr marL="0" indent="0">
              <a:buFont typeface="Arial" pitchFamily="34" charset="0"/>
              <a:buNone/>
            </a:pPr>
            <a:endParaRPr lang="cs-CZ" sz="2000" dirty="0" smtClean="0"/>
          </a:p>
          <a:p>
            <a:pPr marL="0" indent="0">
              <a:buFont typeface="Arial" pitchFamily="34" charset="0"/>
              <a:buNone/>
            </a:pPr>
            <a:endParaRPr lang="cs-CZ" sz="2000" dirty="0" smtClean="0"/>
          </a:p>
          <a:p>
            <a:pPr marL="0" indent="0">
              <a:buFont typeface="Arial" pitchFamily="34" charset="0"/>
              <a:buNone/>
            </a:pPr>
            <a:endParaRPr lang="cs-CZ" sz="2000" dirty="0" smtClean="0"/>
          </a:p>
          <a:p>
            <a:pPr marL="0" indent="0">
              <a:buFont typeface="Arial" pitchFamily="34" charset="0"/>
              <a:buNone/>
            </a:pPr>
            <a:endParaRPr lang="cs-CZ" sz="2000" dirty="0" smtClean="0"/>
          </a:p>
          <a:p>
            <a:pPr marL="0" indent="0">
              <a:buFont typeface="Arial" pitchFamily="34" charset="0"/>
              <a:buNone/>
            </a:pPr>
            <a:endParaRPr lang="cs-CZ" sz="2000" dirty="0" smtClean="0"/>
          </a:p>
          <a:p>
            <a:pPr marL="0" indent="0">
              <a:buFont typeface="Arial" pitchFamily="34" charset="0"/>
              <a:buNone/>
            </a:pPr>
            <a:endParaRPr lang="cs-CZ" sz="2000" dirty="0" smtClean="0"/>
          </a:p>
          <a:p>
            <a:pPr marL="0" indent="0">
              <a:buFont typeface="Arial" pitchFamily="34" charset="0"/>
              <a:buNone/>
            </a:pPr>
            <a:endParaRPr lang="cs-CZ" sz="2000" dirty="0"/>
          </a:p>
        </p:txBody>
      </p:sp>
      <p:pic>
        <p:nvPicPr>
          <p:cNvPr id="1028" name="Picture 4" descr="C:\Users\ProchazkovaE\AppData\Local\Microsoft\Windows\Temporary Internet Files\Content.IE5\TN3PGN12\MP90043958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340057"/>
            <a:ext cx="1440160" cy="961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2483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00"/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500"/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2" dur="500"/>
                                        <p:tgtEl>
                                          <p:spTgt spid="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00"/>
                                        <p:tgtEl>
                                          <p:spTgt spid="1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2" dur="500"/>
                                        <p:tgtEl>
                                          <p:spTgt spid="1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Slož název barvy</a:t>
            </a:r>
            <a:endParaRPr lang="cs-CZ" dirty="0"/>
          </a:p>
        </p:txBody>
      </p:sp>
      <p:sp>
        <p:nvSpPr>
          <p:cNvPr id="4" name="Ovál 3"/>
          <p:cNvSpPr/>
          <p:nvPr/>
        </p:nvSpPr>
        <p:spPr>
          <a:xfrm>
            <a:off x="376284" y="1838325"/>
            <a:ext cx="2448272" cy="170172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>
                <a:solidFill>
                  <a:schemeClr val="tx1"/>
                </a:solidFill>
              </a:rPr>
              <a:t>Y</a:t>
            </a:r>
          </a:p>
        </p:txBody>
      </p:sp>
      <p:sp>
        <p:nvSpPr>
          <p:cNvPr id="5" name="Ovál 4"/>
          <p:cNvSpPr/>
          <p:nvPr/>
        </p:nvSpPr>
        <p:spPr>
          <a:xfrm>
            <a:off x="3385187" y="1838325"/>
            <a:ext cx="2592288" cy="1759442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1"/>
                </a:solidFill>
              </a:rPr>
              <a:t>B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7" name="Ovál 6"/>
          <p:cNvSpPr/>
          <p:nvPr/>
        </p:nvSpPr>
        <p:spPr>
          <a:xfrm>
            <a:off x="334111" y="4636274"/>
            <a:ext cx="2420303" cy="1736842"/>
          </a:xfrm>
          <a:prstGeom prst="ellipse">
            <a:avLst/>
          </a:prstGeom>
          <a:solidFill>
            <a:srgbClr val="FF99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P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8" name="Ovál 7"/>
          <p:cNvSpPr/>
          <p:nvPr/>
        </p:nvSpPr>
        <p:spPr>
          <a:xfrm>
            <a:off x="6481531" y="1808329"/>
            <a:ext cx="2592288" cy="1789438"/>
          </a:xfrm>
          <a:prstGeom prst="ellips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G</a:t>
            </a:r>
            <a:endParaRPr lang="cs-CZ" sz="2800" dirty="0"/>
          </a:p>
        </p:txBody>
      </p:sp>
      <p:sp>
        <p:nvSpPr>
          <p:cNvPr id="9" name="Ovál 8"/>
          <p:cNvSpPr/>
          <p:nvPr/>
        </p:nvSpPr>
        <p:spPr>
          <a:xfrm>
            <a:off x="6337515" y="4691407"/>
            <a:ext cx="2592288" cy="1733832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W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0" name="Ovál 9"/>
          <p:cNvSpPr/>
          <p:nvPr/>
        </p:nvSpPr>
        <p:spPr>
          <a:xfrm>
            <a:off x="3241171" y="4627277"/>
            <a:ext cx="2593165" cy="1687824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R</a:t>
            </a:r>
            <a:endParaRPr lang="cs-CZ" sz="2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94656" y="2718046"/>
            <a:ext cx="3593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E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2062808" y="2718046"/>
            <a:ext cx="3353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L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874353" y="2204864"/>
            <a:ext cx="1796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L</a:t>
            </a:r>
            <a:endParaRPr lang="cs-CZ" sz="28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702768" y="2204864"/>
            <a:ext cx="4219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O</a:t>
            </a:r>
            <a:endParaRPr lang="cs-CZ" sz="28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450936" y="2979656"/>
            <a:ext cx="5036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W</a:t>
            </a:r>
            <a:endParaRPr lang="cs-CZ" sz="28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923928" y="2466474"/>
            <a:ext cx="3353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</a:rPr>
              <a:t>L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148064" y="2466474"/>
            <a:ext cx="2160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</a:rPr>
              <a:t>U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500430" y="2932032"/>
            <a:ext cx="3593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</a:rPr>
              <a:t>E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6804248" y="2728084"/>
            <a:ext cx="3802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</a:rPr>
              <a:t>R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7492795" y="2064734"/>
            <a:ext cx="3593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</a:rPr>
              <a:t>E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8319164" y="2755498"/>
            <a:ext cx="3593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</a:rPr>
              <a:t>E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7380312" y="3097416"/>
            <a:ext cx="417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</a:rPr>
              <a:t>N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3841998" y="4981475"/>
            <a:ext cx="4088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</a:rPr>
              <a:t>B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5148064" y="5013176"/>
            <a:ext cx="4219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</a:rPr>
              <a:t>O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3347864" y="5480186"/>
            <a:ext cx="5036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</a:rPr>
              <a:t>W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4581777" y="5736204"/>
            <a:ext cx="417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</a:rPr>
              <a:t>N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863265" y="5085184"/>
            <a:ext cx="2744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I</a:t>
            </a:r>
            <a:endParaRPr lang="cs-CZ" sz="28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1943512" y="5243085"/>
            <a:ext cx="417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N</a:t>
            </a:r>
            <a:endParaRPr lang="cs-CZ" sz="28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1042962" y="5795972"/>
            <a:ext cx="3706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K</a:t>
            </a:r>
            <a:endParaRPr lang="cs-CZ" sz="28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6913984" y="5063831"/>
            <a:ext cx="4090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H</a:t>
            </a:r>
            <a:endParaRPr lang="cs-CZ" sz="2800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6804248" y="5608404"/>
            <a:ext cx="2744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I</a:t>
            </a:r>
            <a:endParaRPr lang="cs-CZ" sz="28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8100392" y="5197842"/>
            <a:ext cx="3593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T</a:t>
            </a:r>
            <a:endParaRPr lang="cs-CZ" sz="2800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7492795" y="5747552"/>
            <a:ext cx="3593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E</a:t>
            </a:r>
            <a:endParaRPr lang="cs-CZ" sz="2800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365196" y="3804463"/>
            <a:ext cx="23775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___________________</a:t>
            </a:r>
            <a:endParaRPr lang="cs-CZ" dirty="0"/>
          </a:p>
        </p:txBody>
      </p:sp>
      <p:sp>
        <p:nvSpPr>
          <p:cNvPr id="35" name="Obdélník 34"/>
          <p:cNvSpPr/>
          <p:nvPr/>
        </p:nvSpPr>
        <p:spPr>
          <a:xfrm>
            <a:off x="3472600" y="3804463"/>
            <a:ext cx="23775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___________________</a:t>
            </a:r>
          </a:p>
        </p:txBody>
      </p:sp>
      <p:sp>
        <p:nvSpPr>
          <p:cNvPr id="36" name="Obdélník 35"/>
          <p:cNvSpPr/>
          <p:nvPr/>
        </p:nvSpPr>
        <p:spPr>
          <a:xfrm>
            <a:off x="6552229" y="3804463"/>
            <a:ext cx="23775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___________________</a:t>
            </a:r>
          </a:p>
        </p:txBody>
      </p:sp>
      <p:sp>
        <p:nvSpPr>
          <p:cNvPr id="37" name="Obdélník 36"/>
          <p:cNvSpPr/>
          <p:nvPr/>
        </p:nvSpPr>
        <p:spPr>
          <a:xfrm>
            <a:off x="426023" y="6461606"/>
            <a:ext cx="23775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___________________</a:t>
            </a:r>
          </a:p>
        </p:txBody>
      </p:sp>
      <p:sp>
        <p:nvSpPr>
          <p:cNvPr id="38" name="Obdélník 37"/>
          <p:cNvSpPr/>
          <p:nvPr/>
        </p:nvSpPr>
        <p:spPr>
          <a:xfrm>
            <a:off x="3419439" y="6456355"/>
            <a:ext cx="23775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___________________</a:t>
            </a:r>
          </a:p>
        </p:txBody>
      </p:sp>
      <p:sp>
        <p:nvSpPr>
          <p:cNvPr id="39" name="Obdélník 38"/>
          <p:cNvSpPr/>
          <p:nvPr/>
        </p:nvSpPr>
        <p:spPr>
          <a:xfrm>
            <a:off x="6407549" y="6461606"/>
            <a:ext cx="23775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___________________</a:t>
            </a:r>
          </a:p>
        </p:txBody>
      </p:sp>
    </p:spTree>
    <p:extLst>
      <p:ext uri="{BB962C8B-B14F-4D97-AF65-F5344CB8AC3E}">
        <p14:creationId xmlns:p14="http://schemas.microsoft.com/office/powerpoint/2010/main" val="1584219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7" grpId="0" animBg="1"/>
      <p:bldP spid="8" grpId="0" animBg="1"/>
      <p:bldP spid="9" grpId="0" animBg="1"/>
      <p:bldP spid="10" grpId="0" animBg="1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Slož název barvy</a:t>
            </a:r>
            <a:endParaRPr lang="cs-CZ" dirty="0"/>
          </a:p>
        </p:txBody>
      </p:sp>
      <p:sp>
        <p:nvSpPr>
          <p:cNvPr id="5" name="Ovál 4"/>
          <p:cNvSpPr/>
          <p:nvPr/>
        </p:nvSpPr>
        <p:spPr>
          <a:xfrm>
            <a:off x="3347864" y="1838325"/>
            <a:ext cx="2592288" cy="1759442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7" name="Ovál 6"/>
          <p:cNvSpPr/>
          <p:nvPr/>
        </p:nvSpPr>
        <p:spPr>
          <a:xfrm>
            <a:off x="296788" y="4636274"/>
            <a:ext cx="2420303" cy="1736842"/>
          </a:xfrm>
          <a:prstGeom prst="ellipse">
            <a:avLst/>
          </a:prstGeom>
          <a:solidFill>
            <a:srgbClr val="FF99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8" name="Ovál 7"/>
          <p:cNvSpPr/>
          <p:nvPr/>
        </p:nvSpPr>
        <p:spPr>
          <a:xfrm>
            <a:off x="6444208" y="1808329"/>
            <a:ext cx="2592288" cy="1789438"/>
          </a:xfrm>
          <a:prstGeom prst="ellips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dirty="0"/>
          </a:p>
        </p:txBody>
      </p:sp>
      <p:sp>
        <p:nvSpPr>
          <p:cNvPr id="9" name="Ovál 8"/>
          <p:cNvSpPr/>
          <p:nvPr/>
        </p:nvSpPr>
        <p:spPr>
          <a:xfrm>
            <a:off x="6300192" y="4691407"/>
            <a:ext cx="2592288" cy="1733832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0" name="Ovál 9"/>
          <p:cNvSpPr/>
          <p:nvPr/>
        </p:nvSpPr>
        <p:spPr>
          <a:xfrm>
            <a:off x="3203848" y="4627277"/>
            <a:ext cx="2593165" cy="1687824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83568" y="2718046"/>
            <a:ext cx="3593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E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2051720" y="2718046"/>
            <a:ext cx="3353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L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863265" y="2204864"/>
            <a:ext cx="1796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L</a:t>
            </a:r>
            <a:endParaRPr lang="cs-CZ" sz="28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691680" y="2204864"/>
            <a:ext cx="4219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O</a:t>
            </a:r>
            <a:endParaRPr lang="cs-CZ" sz="28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439848" y="2979656"/>
            <a:ext cx="5036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W</a:t>
            </a:r>
            <a:endParaRPr lang="cs-CZ" sz="2800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327873" y="3804463"/>
            <a:ext cx="23775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___________________</a:t>
            </a:r>
            <a:endParaRPr lang="cs-CZ" dirty="0"/>
          </a:p>
        </p:txBody>
      </p:sp>
      <p:sp>
        <p:nvSpPr>
          <p:cNvPr id="35" name="Obdélník 34"/>
          <p:cNvSpPr/>
          <p:nvPr/>
        </p:nvSpPr>
        <p:spPr>
          <a:xfrm>
            <a:off x="3435277" y="3804463"/>
            <a:ext cx="23775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___________________</a:t>
            </a:r>
          </a:p>
        </p:txBody>
      </p:sp>
      <p:sp>
        <p:nvSpPr>
          <p:cNvPr id="36" name="Obdélník 35"/>
          <p:cNvSpPr/>
          <p:nvPr/>
        </p:nvSpPr>
        <p:spPr>
          <a:xfrm>
            <a:off x="6514906" y="3804463"/>
            <a:ext cx="23775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___________________</a:t>
            </a:r>
          </a:p>
        </p:txBody>
      </p:sp>
      <p:sp>
        <p:nvSpPr>
          <p:cNvPr id="37" name="Obdélník 36"/>
          <p:cNvSpPr/>
          <p:nvPr/>
        </p:nvSpPr>
        <p:spPr>
          <a:xfrm>
            <a:off x="388700" y="6461606"/>
            <a:ext cx="23775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___________________</a:t>
            </a:r>
          </a:p>
        </p:txBody>
      </p:sp>
      <p:sp>
        <p:nvSpPr>
          <p:cNvPr id="38" name="Obdélník 37"/>
          <p:cNvSpPr/>
          <p:nvPr/>
        </p:nvSpPr>
        <p:spPr>
          <a:xfrm>
            <a:off x="3382116" y="6456355"/>
            <a:ext cx="23775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___________________</a:t>
            </a:r>
          </a:p>
        </p:txBody>
      </p:sp>
      <p:sp>
        <p:nvSpPr>
          <p:cNvPr id="39" name="Obdélník 38"/>
          <p:cNvSpPr/>
          <p:nvPr/>
        </p:nvSpPr>
        <p:spPr>
          <a:xfrm>
            <a:off x="6407549" y="6461606"/>
            <a:ext cx="23775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___________________</a:t>
            </a:r>
          </a:p>
        </p:txBody>
      </p:sp>
      <p:sp>
        <p:nvSpPr>
          <p:cNvPr id="4" name="Ovál 3"/>
          <p:cNvSpPr/>
          <p:nvPr/>
        </p:nvSpPr>
        <p:spPr>
          <a:xfrm>
            <a:off x="327873" y="1838325"/>
            <a:ext cx="2448272" cy="170172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49851" y="3597767"/>
            <a:ext cx="13799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YELLOW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309380" y="3650575"/>
            <a:ext cx="9287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BLUE</a:t>
            </a:r>
            <a:endParaRPr lang="cs-CZ" sz="2800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7109620" y="3656762"/>
            <a:ext cx="1188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GREEN</a:t>
            </a:r>
            <a:endParaRPr lang="cs-CZ" sz="2800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1112625" y="6292347"/>
            <a:ext cx="8787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PINK</a:t>
            </a:r>
            <a:endParaRPr lang="cs-CZ" sz="2800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3872387" y="6290298"/>
            <a:ext cx="13571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BROWN</a:t>
            </a:r>
            <a:endParaRPr lang="cs-CZ" sz="2800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6988396" y="6334780"/>
            <a:ext cx="14305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WHITE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645703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http://microsoft.com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188</TotalTime>
  <Words>180</Words>
  <Application>Microsoft Office PowerPoint</Application>
  <PresentationFormat>Předvádění na obrazovce (4:3)</PresentationFormat>
  <Paragraphs>116</Paragraphs>
  <Slides>6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Anotace</vt:lpstr>
      <vt:lpstr>BARVY - COLOURS</vt:lpstr>
      <vt:lpstr>Slož název barvy</vt:lpstr>
      <vt:lpstr>Slož název barvy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Procházková Eva</cp:lastModifiedBy>
  <cp:revision>34</cp:revision>
  <dcterms:created xsi:type="dcterms:W3CDTF">2011-08-21T15:31:45Z</dcterms:created>
  <dcterms:modified xsi:type="dcterms:W3CDTF">2012-01-01T16:57:13Z</dcterms:modified>
</cp:coreProperties>
</file>