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56" r:id="rId4"/>
    <p:sldId id="260" r:id="rId5"/>
    <p:sldId id="259" r:id="rId6"/>
    <p:sldId id="262" r:id="rId7"/>
    <p:sldId id="261" r:id="rId8"/>
    <p:sldId id="258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63F7C-3947-40FB-AFC2-BB556A6D9E73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19025A-4796-4BBC-8CCB-EC4620725D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69503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63F7C-3947-40FB-AFC2-BB556A6D9E73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19025A-4796-4BBC-8CCB-EC4620725D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88697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63F7C-3947-40FB-AFC2-BB556A6D9E73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19025A-4796-4BBC-8CCB-EC4620725D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75336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63F7C-3947-40FB-AFC2-BB556A6D9E73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19025A-4796-4BBC-8CCB-EC4620725D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71578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63F7C-3947-40FB-AFC2-BB556A6D9E73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19025A-4796-4BBC-8CCB-EC4620725D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36232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63F7C-3947-40FB-AFC2-BB556A6D9E73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19025A-4796-4BBC-8CCB-EC4620725D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6672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63F7C-3947-40FB-AFC2-BB556A6D9E73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19025A-4796-4BBC-8CCB-EC4620725D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27473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63F7C-3947-40FB-AFC2-BB556A6D9E73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19025A-4796-4BBC-8CCB-EC4620725D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63617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63F7C-3947-40FB-AFC2-BB556A6D9E73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19025A-4796-4BBC-8CCB-EC4620725D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86619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63F7C-3947-40FB-AFC2-BB556A6D9E73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19025A-4796-4BBC-8CCB-EC4620725D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21885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63F7C-3947-40FB-AFC2-BB556A6D9E73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19025A-4796-4BBC-8CCB-EC4620725D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88804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E63F7C-3947-40FB-AFC2-BB556A6D9E73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19025A-4796-4BBC-8CCB-EC4620725D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27609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"/>
            <a:r>
              <a:rPr lang="cs-CZ" sz="2000" b="1" dirty="0"/>
              <a:t>Název školy</a:t>
            </a:r>
            <a:endParaRPr lang="cs-CZ" sz="2000" dirty="0"/>
          </a:p>
          <a:p>
            <a:pPr fontAlgn="ctr"/>
            <a:r>
              <a:rPr lang="cs-CZ" sz="2000" b="1" dirty="0"/>
              <a:t>ZÁKLADNÍ ŠKOLA, JIČÍN, HUSOVA 170</a:t>
            </a:r>
            <a:endParaRPr lang="cs-CZ" sz="2000" dirty="0"/>
          </a:p>
          <a:p>
            <a:pPr fontAlgn="b"/>
            <a:r>
              <a:rPr lang="cs-CZ" sz="2000" b="1" dirty="0"/>
              <a:t>Číslo projektu</a:t>
            </a:r>
            <a:endParaRPr lang="cs-CZ" sz="2000" dirty="0"/>
          </a:p>
          <a:p>
            <a:pPr fontAlgn="ctr"/>
            <a:r>
              <a:rPr lang="cs-CZ" sz="2000" b="1" dirty="0"/>
              <a:t>CZ.1.07/1.4.00/21.2862</a:t>
            </a:r>
            <a:endParaRPr lang="cs-CZ" sz="2000" dirty="0"/>
          </a:p>
          <a:p>
            <a:pPr fontAlgn="b"/>
            <a:r>
              <a:rPr lang="cs-CZ" sz="2000" b="1" dirty="0"/>
              <a:t>Číslo a název klíčové aktivity</a:t>
            </a:r>
            <a:endParaRPr lang="cs-CZ" sz="2000" dirty="0"/>
          </a:p>
          <a:p>
            <a:pPr fontAlgn="ctr"/>
            <a:r>
              <a:rPr lang="cs-CZ" sz="2000" b="1" dirty="0"/>
              <a:t>3.2 Inovace a zkvalitnění výuky prostřednictvím ICT</a:t>
            </a:r>
            <a:endParaRPr lang="cs-CZ" sz="2000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809" y="332656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243134" y="4509120"/>
            <a:ext cx="71287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VY_32_INOVACE_IX_3_3_ Shrnutí počítání s mocninami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Šablona číslo:  IX</a:t>
            </a:r>
            <a:r>
              <a:rPr lang="cs-CZ" dirty="0" smtClean="0"/>
              <a:t> </a:t>
            </a:r>
            <a:r>
              <a:rPr lang="cs-CZ" b="1" dirty="0" smtClean="0"/>
              <a:t>             Sada číslo:    3            Pořadové číslo DUM:  </a:t>
            </a:r>
            <a:r>
              <a:rPr lang="cs-CZ" b="1" dirty="0" smtClean="0"/>
              <a:t>3 </a:t>
            </a:r>
            <a:r>
              <a:rPr lang="cs-CZ" b="1" dirty="0" smtClean="0"/>
              <a:t>Autor:  </a:t>
            </a:r>
            <a:r>
              <a:rPr lang="cs-CZ" dirty="0" smtClean="0"/>
              <a:t>Mgr. Vlasta </a:t>
            </a:r>
            <a:r>
              <a:rPr lang="cs-CZ" dirty="0" err="1" smtClean="0"/>
              <a:t>Mrkáčková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3735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836712"/>
            <a:ext cx="8229600" cy="48874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Anotace </a:t>
            </a:r>
            <a:r>
              <a:rPr lang="cs-CZ" sz="1600" dirty="0" smtClean="0"/>
              <a:t>Shrnutí počítání s mocninami na konci kapitoly, rekapitulace všech pravidel pro počítání s mocninami</a:t>
            </a:r>
            <a:endParaRPr lang="cs-CZ" sz="1600" b="1" dirty="0"/>
          </a:p>
          <a:p>
            <a:r>
              <a:rPr lang="cs-CZ" sz="1600" b="1" dirty="0" smtClean="0"/>
              <a:t>Očekávaný výstup: </a:t>
            </a:r>
            <a:r>
              <a:rPr lang="cs-CZ" sz="1600" dirty="0" smtClean="0"/>
              <a:t>Žák použije vhodný postup při řešení úloh s mocninami, správně aplikuje pravidla pro počítání s mocninami</a:t>
            </a:r>
            <a:endParaRPr lang="cs-CZ" sz="1600" dirty="0" smtClean="0"/>
          </a:p>
          <a:p>
            <a:r>
              <a:rPr lang="cs-CZ" sz="1600" b="1" dirty="0" smtClean="0"/>
              <a:t>Druh učebního materiálu:   </a:t>
            </a:r>
            <a:r>
              <a:rPr lang="cs-CZ" sz="1600" dirty="0" smtClean="0"/>
              <a:t>prezentace, pracovní list</a:t>
            </a:r>
            <a:endParaRPr lang="cs-CZ" sz="1600" dirty="0" smtClean="0"/>
          </a:p>
          <a:p>
            <a:r>
              <a:rPr lang="cs-CZ" sz="1600" b="1" dirty="0" smtClean="0"/>
              <a:t>Typická věková skupina:   </a:t>
            </a:r>
            <a:r>
              <a:rPr lang="cs-CZ" sz="1600" dirty="0" smtClean="0"/>
              <a:t>13 - 14 </a:t>
            </a:r>
            <a:r>
              <a:rPr lang="cs-CZ" sz="1600" dirty="0" smtClean="0"/>
              <a:t>let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Klíčová slova:</a:t>
            </a:r>
            <a:r>
              <a:rPr lang="cs-CZ" sz="1600" dirty="0" smtClean="0"/>
              <a:t> </a:t>
            </a:r>
            <a:r>
              <a:rPr lang="cs-CZ" sz="1600" dirty="0" smtClean="0"/>
              <a:t>součet a rozdíl mocnin, součin a podíl mocnin, mocnina součinu a podílu mocnin, mocnina mocnin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Pomůcky a materiál:   </a:t>
            </a:r>
            <a:r>
              <a:rPr lang="cs-CZ" sz="1600" dirty="0" smtClean="0"/>
              <a:t>interaktivní tabule</a:t>
            </a:r>
            <a:r>
              <a:rPr lang="cs-CZ" sz="1600" dirty="0" smtClean="0"/>
              <a:t>, </a:t>
            </a:r>
            <a:r>
              <a:rPr lang="cs-CZ" sz="1600" dirty="0" smtClean="0"/>
              <a:t>papírové </a:t>
            </a:r>
            <a:r>
              <a:rPr lang="cs-CZ" sz="1600" dirty="0" smtClean="0"/>
              <a:t>testy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Potřebný čas pro výuku DUM:  </a:t>
            </a:r>
            <a:r>
              <a:rPr lang="cs-CZ" sz="1600" b="1" dirty="0" smtClean="0"/>
              <a:t>45</a:t>
            </a:r>
            <a:r>
              <a:rPr lang="cs-CZ" sz="1600" dirty="0" smtClean="0"/>
              <a:t> </a:t>
            </a:r>
            <a:r>
              <a:rPr lang="cs-CZ" sz="1600" dirty="0" smtClean="0"/>
              <a:t>minut </a:t>
            </a:r>
            <a:r>
              <a:rPr lang="cs-CZ" sz="1600" b="1" dirty="0" smtClean="0"/>
              <a:t> 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Metodické zhodnocení a popis práce s digitálním učebním </a:t>
            </a:r>
            <a:r>
              <a:rPr lang="cs-CZ" sz="1600" b="1" dirty="0" smtClean="0"/>
              <a:t>materiálem</a:t>
            </a:r>
            <a:r>
              <a:rPr lang="cs-CZ" sz="1400" b="1" dirty="0" smtClean="0"/>
              <a:t>: </a:t>
            </a:r>
            <a:r>
              <a:rPr lang="cs-CZ" sz="1400" dirty="0" smtClean="0"/>
              <a:t>Na konci kapitoly o počítání s mocninami dostanou žáci do ruky pracovní list s 8 příklady náhodně seřazenými. První pokyn pro samostatnou práci zní : přiřaď k jednotlivým příkladům správné postupy, které ti pomůžou úlohy zjednodušit. Postupy jsou pojmenované, stačí přiřadit jen písmena, pod  kterými jsou uvedeny. K některým příkladům je snadné postupy přiřadit, některé zůstanou v první fázi neřešené. Nyní žáci vyřeší příklady, které jsou snadné. V další fázi je možné nechat žáky zkonzultovat své výsledky a postupy ve dvojicích., zde se může podařit, dořešit další problémy. Zbytek pak vyřešíme společně na interaktivní tabuli, kde je možné ukázat jak správný postup, tak i výsledky všech úloh. Pak je možné zadat druhou variantu pracovního listu, kde už je podobné řešení snadnější a většina žáků vyřeší úspěšně většinu  příkladů. Pomoci interaktivní tabule je opět možné jednak provést kontrolu  určení vhodných postupů i potom konkrétních výsledků.</a:t>
            </a:r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val="2158400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Shrnutí počítání s mocninami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4433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936104"/>
          </a:xfrm>
        </p:spPr>
        <p:txBody>
          <a:bodyPr>
            <a:normAutofit fontScale="90000"/>
          </a:bodyPr>
          <a:lstStyle/>
          <a:p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>
                <a:solidFill>
                  <a:srgbClr val="FF0000"/>
                </a:solidFill>
              </a:rPr>
              <a:t>1.</a:t>
            </a:r>
            <a:r>
              <a:rPr lang="cs-CZ" sz="2000" dirty="0" smtClean="0"/>
              <a:t> K u</a:t>
            </a:r>
            <a:r>
              <a:rPr lang="cs-CZ" sz="2200" dirty="0" smtClean="0"/>
              <a:t>vedeným </a:t>
            </a:r>
            <a:r>
              <a:rPr lang="cs-CZ" sz="2200" dirty="0"/>
              <a:t>příkladům přiřaď níže uvedené postupy, podle jejichž pravidel bude vhodné příklad počítat.  </a:t>
            </a:r>
            <a:r>
              <a:rPr lang="cs-CZ" sz="2200" i="1" dirty="0"/>
              <a:t>(U jednoho příkladu může být více postupů) </a:t>
            </a:r>
            <a:r>
              <a:rPr lang="cs-CZ" sz="2200" dirty="0" smtClean="0"/>
              <a:t> </a:t>
            </a:r>
            <a:br>
              <a:rPr lang="cs-CZ" sz="2200" dirty="0" smtClean="0"/>
            </a:br>
            <a:endParaRPr lang="cs-CZ" sz="22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539552" y="1268760"/>
                <a:ext cx="8229600" cy="4968552"/>
              </a:xfrm>
            </p:spPr>
            <p:txBody>
              <a:bodyPr>
                <a:noAutofit/>
              </a:bodyPr>
              <a:lstStyle/>
              <a:p>
                <a:pPr marL="0" indent="0">
                  <a:buNone/>
                </a:pPr>
                <a:r>
                  <a:rPr lang="cs-CZ" sz="1800" dirty="0" smtClean="0"/>
                  <a:t>    </a:t>
                </a:r>
              </a:p>
              <a:p>
                <a:pPr marL="0" indent="0">
                  <a:buNone/>
                </a:pPr>
                <a:r>
                  <a:rPr lang="cs-CZ" sz="2400" dirty="0" smtClean="0"/>
                  <a:t>   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 </m:t>
                    </m:r>
                    <m:r>
                      <a:rPr lang="cs-CZ" sz="2000" b="0" i="1" smtClean="0">
                        <a:latin typeface="Cambria Math"/>
                      </a:rPr>
                      <m:t>1) </m:t>
                    </m:r>
                    <m:sSup>
                      <m:sSupPr>
                        <m:ctrlPr>
                          <a:rPr lang="cs-CZ" sz="20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i="1">
                            <a:latin typeface="Cambria Math"/>
                          </a:rPr>
                          <m:t>(−2)</m:t>
                        </m:r>
                      </m:e>
                      <m:sup>
                        <m:r>
                          <a:rPr lang="cs-CZ" sz="2000" i="1">
                            <a:latin typeface="Cambria Math"/>
                          </a:rPr>
                          <m:t>3 </m:t>
                        </m:r>
                      </m:sup>
                    </m:sSup>
                  </m:oMath>
                </a14:m>
                <a:r>
                  <a:rPr lang="cs-CZ" sz="2000" dirty="0"/>
                  <a:t>∙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i="1">
                            <a:latin typeface="Cambria Math"/>
                          </a:rPr>
                          <m:t>(−2)</m:t>
                        </m:r>
                      </m:e>
                      <m:sup>
                        <m:r>
                          <a:rPr lang="cs-CZ" sz="2000" i="1">
                            <a:latin typeface="Cambria Math"/>
                          </a:rPr>
                          <m:t>6</m:t>
                        </m:r>
                      </m:sup>
                    </m:sSup>
                  </m:oMath>
                </a14:m>
                <a:r>
                  <a:rPr lang="cs-CZ" sz="2000" dirty="0"/>
                  <a:t>		</a:t>
                </a:r>
                <a:r>
                  <a:rPr lang="cs-CZ" sz="2000" dirty="0" smtClean="0"/>
                  <a:t> </a:t>
                </a:r>
                <a:r>
                  <a:rPr lang="cs-CZ" sz="2000" dirty="0" smtClean="0"/>
                  <a:t>2)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400" i="1">
                                <a:latin typeface="Cambria Math"/>
                              </a:rPr>
                              <m:t>5</m:t>
                            </m:r>
                          </m:e>
                          <m:sup>
                            <m:r>
                              <a:rPr lang="cs-CZ" sz="2400" i="1">
                                <a:latin typeface="Cambria Math"/>
                              </a:rPr>
                              <m:t>3 </m:t>
                            </m:r>
                          </m:sup>
                        </m:sSup>
                        <m:r>
                          <a:rPr lang="cs-CZ" sz="2400" i="1">
                            <a:latin typeface="Cambria Math"/>
                          </a:rPr>
                          <m:t>∙</m:t>
                        </m:r>
                        <m:sSup>
                          <m:sSup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400" i="1">
                                <a:latin typeface="Cambria Math"/>
                              </a:rPr>
                              <m:t>8</m:t>
                            </m:r>
                          </m:e>
                          <m:sup>
                            <m:r>
                              <a:rPr lang="cs-CZ" sz="2400" i="1">
                                <a:latin typeface="Cambria Math"/>
                              </a:rPr>
                              <m:t>3</m:t>
                            </m:r>
                          </m:sup>
                        </m:sSup>
                      </m:num>
                      <m:den>
                        <m:sSup>
                          <m:sSup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400" i="1">
                                <a:latin typeface="Cambria Math"/>
                              </a:rPr>
                              <m:t>(−2)</m:t>
                            </m:r>
                          </m:e>
                          <m:sup>
                            <m:r>
                              <a:rPr lang="cs-CZ" sz="2400" i="1">
                                <a:latin typeface="Cambria Math"/>
                              </a:rPr>
                              <m:t>3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sz="2400" dirty="0"/>
                  <a:t>	</a:t>
                </a:r>
                <a:r>
                  <a:rPr lang="cs-CZ" sz="2000" dirty="0"/>
                  <a:t>	</a:t>
                </a:r>
                <a:endParaRPr lang="cs-CZ" sz="2000" dirty="0" smtClean="0"/>
              </a:p>
              <a:p>
                <a:pPr marL="0" indent="0">
                  <a:buNone/>
                </a:pPr>
                <a:r>
                  <a:rPr lang="cs-CZ" sz="2000" dirty="0" smtClean="0"/>
                  <a:t>      	</a:t>
                </a:r>
                <a:endParaRPr lang="cs-CZ" sz="2000" dirty="0"/>
              </a:p>
              <a:p>
                <a:pPr marL="0" indent="0">
                  <a:buNone/>
                </a:pPr>
                <a:r>
                  <a:rPr lang="cs-CZ" sz="2000" dirty="0"/>
                  <a:t> </a:t>
                </a:r>
                <a:r>
                  <a:rPr lang="cs-CZ" sz="2000" dirty="0" smtClean="0"/>
                  <a:t>    </a:t>
                </a:r>
                <a:r>
                  <a:rPr lang="cs-CZ" sz="2000" dirty="0" smtClean="0"/>
                  <a:t>3</a:t>
                </a:r>
                <a:r>
                  <a:rPr lang="cs-CZ" sz="2000" dirty="0"/>
                  <a:t>)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i="1">
                            <a:latin typeface="Cambria Math"/>
                          </a:rPr>
                          <m:t>0,5</m:t>
                        </m:r>
                      </m:e>
                      <m:sup>
                        <m:r>
                          <a:rPr lang="cs-CZ" sz="2000" i="1">
                            <a:latin typeface="Cambria Math"/>
                          </a:rPr>
                          <m:t>7</m:t>
                        </m:r>
                      </m:sup>
                    </m:sSup>
                    <m:r>
                      <a:rPr lang="cs-CZ" sz="2000" i="1" smtClean="0">
                        <a:latin typeface="Cambria Math"/>
                      </a:rPr>
                      <m:t>:</m:t>
                    </m:r>
                    <m:sSup>
                      <m:sSupPr>
                        <m:ctrlPr>
                          <a:rPr lang="cs-CZ" sz="20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i="1">
                            <a:latin typeface="Cambria Math"/>
                          </a:rPr>
                          <m:t>0,5</m:t>
                        </m:r>
                      </m:e>
                      <m:sup>
                        <m:r>
                          <a:rPr lang="cs-CZ" sz="2000" i="1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000" dirty="0" smtClean="0"/>
                  <a:t>		</a:t>
                </a:r>
                <a:r>
                  <a:rPr lang="cs-CZ" sz="2000" dirty="0" smtClean="0"/>
                  <a:t>	 4</a:t>
                </a:r>
                <a:r>
                  <a:rPr lang="cs-CZ" sz="2000" dirty="0" smtClean="0"/>
                  <a:t>)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i="1">
                            <a:latin typeface="Cambria Math"/>
                          </a:rPr>
                          <m:t>7 </m:t>
                        </m:r>
                        <m:r>
                          <a:rPr lang="cs-CZ" sz="2000" i="1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sz="2000" i="1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000" dirty="0"/>
                  <a:t> 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−</m:t>
                    </m:r>
                  </m:oMath>
                </a14:m>
                <a:r>
                  <a:rPr lang="cs-CZ" sz="2000" dirty="0"/>
                  <a:t>  6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 </m:t>
                    </m:r>
                    <m:r>
                      <a:rPr lang="cs-CZ" sz="2000" i="1">
                        <a:latin typeface="Cambria Math"/>
                      </a:rPr>
                      <m:t>𝑎</m:t>
                    </m:r>
                  </m:oMath>
                </a14:m>
                <a:r>
                  <a:rPr lang="cs-CZ" sz="2000" dirty="0"/>
                  <a:t> + 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11 </m:t>
                    </m:r>
                    <m:sSup>
                      <m:sSupPr>
                        <m:ctrlPr>
                          <a:rPr lang="cs-CZ" sz="20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i="1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sz="2000" i="1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000" dirty="0"/>
                  <a:t> +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 5 </m:t>
                    </m:r>
                    <m:r>
                      <a:rPr lang="cs-CZ" sz="2000" i="1">
                        <a:latin typeface="Cambria Math"/>
                      </a:rPr>
                      <m:t>𝑎</m:t>
                    </m:r>
                  </m:oMath>
                </a14:m>
                <a:endParaRPr lang="cs-CZ" sz="2000" dirty="0"/>
              </a:p>
              <a:p>
                <a:pPr marL="0" indent="0">
                  <a:buNone/>
                </a:pPr>
                <a:r>
                  <a:rPr lang="cs-CZ" sz="2000" dirty="0"/>
                  <a:t>  </a:t>
                </a:r>
              </a:p>
              <a:p>
                <a:pPr marL="0" lvl="0" indent="0">
                  <a:buNone/>
                </a:pPr>
                <a:r>
                  <a:rPr lang="cs-CZ" sz="2000" dirty="0"/>
                  <a:t> </a:t>
                </a:r>
                <a:r>
                  <a:rPr lang="cs-CZ" sz="2000" dirty="0" smtClean="0"/>
                  <a:t>    </a:t>
                </a:r>
                <a:r>
                  <a:rPr lang="cs-CZ" sz="2000" dirty="0" smtClean="0"/>
                  <a:t>5</a:t>
                </a:r>
                <a:r>
                  <a:rPr lang="cs-CZ" sz="2000" dirty="0"/>
                  <a:t>)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i="1">
                            <a:latin typeface="Cambria Math"/>
                          </a:rPr>
                          <m:t>3 </m:t>
                        </m:r>
                        <m:r>
                          <a:rPr lang="cs-CZ" sz="2000" i="1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i="1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000" i="1">
                        <a:latin typeface="Cambria Math"/>
                      </a:rPr>
                      <m:t>𝑦</m:t>
                    </m:r>
                    <m:r>
                      <a:rPr lang="cs-CZ" sz="2000" i="1">
                        <a:latin typeface="Cambria Math"/>
                      </a:rPr>
                      <m:t> ∙5 </m:t>
                    </m:r>
                    <m:r>
                      <a:rPr lang="cs-CZ" sz="2000" i="1">
                        <a:latin typeface="Cambria Math"/>
                      </a:rPr>
                      <m:t>𝑥</m:t>
                    </m:r>
                    <m:sSup>
                      <m:sSupPr>
                        <m:ctrlPr>
                          <a:rPr lang="cs-CZ" sz="20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i="1">
                            <a:latin typeface="Cambria Math"/>
                          </a:rPr>
                          <m:t> </m:t>
                        </m:r>
                        <m:r>
                          <a:rPr lang="cs-CZ" sz="2000" i="1">
                            <a:latin typeface="Cambria Math"/>
                          </a:rPr>
                          <m:t>𝑦</m:t>
                        </m:r>
                      </m:e>
                      <m:sup>
                        <m:r>
                          <a:rPr lang="cs-CZ" sz="2000" i="1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sz="2000" dirty="0" smtClean="0"/>
                  <a:t>		 6</a:t>
                </a:r>
                <a:r>
                  <a:rPr lang="cs-CZ" sz="2000" dirty="0"/>
                  <a:t>)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i="1">
                            <a:latin typeface="Cambria Math"/>
                          </a:rPr>
                          <m:t>(−3 </m:t>
                        </m:r>
                        <m:sSup>
                          <m:sSupPr>
                            <m:ctrlPr>
                              <a:rPr lang="cs-CZ" sz="20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i="1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sz="2000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sSup>
                          <m:sSupPr>
                            <m:ctrlPr>
                              <a:rPr lang="cs-CZ" sz="20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i="1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sz="2000" i="1">
                                <a:latin typeface="Cambria Math"/>
                              </a:rPr>
                              <m:t>4</m:t>
                            </m:r>
                          </m:sup>
                        </m:sSup>
                        <m:r>
                          <a:rPr lang="cs-CZ" sz="2000" i="1">
                            <a:latin typeface="Cambria Math"/>
                          </a:rPr>
                          <m:t>𝑧</m:t>
                        </m:r>
                        <m:r>
                          <a:rPr lang="cs-CZ" sz="2000" i="1">
                            <a:latin typeface="Cambria Math"/>
                          </a:rPr>
                          <m:t>)</m:t>
                        </m:r>
                      </m:e>
                      <m:sup>
                        <m:r>
                          <a:rPr lang="cs-CZ" sz="2000" i="1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sz="2000" dirty="0" smtClean="0"/>
                  <a:t>			</a:t>
                </a:r>
              </a:p>
              <a:p>
                <a:pPr marL="0" lvl="0" indent="0">
                  <a:buNone/>
                </a:pPr>
                <a:r>
                  <a:rPr lang="cs-CZ" sz="2000" dirty="0" smtClean="0"/>
                  <a:t>      </a:t>
                </a:r>
                <a:r>
                  <a:rPr lang="cs-CZ" sz="2000" dirty="0" smtClean="0"/>
                  <a:t>7</a:t>
                </a:r>
                <a:r>
                  <a:rPr lang="cs-CZ" sz="2000" dirty="0" smtClean="0"/>
                  <a:t>)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400" i="0">
                                <a:latin typeface="Cambria Math"/>
                              </a:rPr>
                              <m:t>6</m:t>
                            </m:r>
                          </m:e>
                          <m:sup>
                            <m:r>
                              <a:rPr lang="cs-CZ" sz="2400" i="0">
                                <a:latin typeface="Cambria Math"/>
                              </a:rPr>
                              <m:t>6 </m:t>
                            </m:r>
                          </m:sup>
                        </m:sSup>
                        <m:r>
                          <a:rPr lang="cs-CZ" sz="2400" i="0">
                            <a:latin typeface="Cambria Math"/>
                          </a:rPr>
                          <m:t>∙</m:t>
                        </m:r>
                        <m:sSup>
                          <m:sSup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400" i="0">
                                <a:latin typeface="Cambria Math"/>
                              </a:rPr>
                              <m:t>5</m:t>
                            </m:r>
                          </m:e>
                          <m:sup>
                            <m:r>
                              <a:rPr lang="cs-CZ" sz="2400" i="0">
                                <a:latin typeface="Cambria Math"/>
                              </a:rPr>
                              <m:t>6</m:t>
                            </m:r>
                          </m:sup>
                        </m:sSup>
                      </m:num>
                      <m:den>
                        <m:sSup>
                          <m:sSup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400" i="0">
                                <a:latin typeface="Cambria Math"/>
                              </a:rPr>
                              <m:t>9</m:t>
                            </m:r>
                          </m:e>
                          <m:sup>
                            <m:r>
                              <a:rPr lang="cs-CZ" sz="2400" i="0">
                                <a:latin typeface="Cambria Math"/>
                              </a:rPr>
                              <m:t>3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sz="2000" dirty="0" smtClean="0"/>
                  <a:t>			</a:t>
                </a:r>
                <a:r>
                  <a:rPr lang="cs-CZ" sz="2000" dirty="0" smtClean="0"/>
                  <a:t> 8</a:t>
                </a:r>
                <a:r>
                  <a:rPr lang="cs-CZ" sz="2000" dirty="0"/>
                  <a:t>)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i="1">
                            <a:latin typeface="Cambria Math"/>
                          </a:rPr>
                          <m:t>4 </m:t>
                        </m:r>
                        <m:r>
                          <a:rPr lang="cs-CZ" sz="2000" i="1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sz="2000" i="1">
                            <a:latin typeface="Cambria Math"/>
                          </a:rPr>
                          <m:t>2</m:t>
                        </m:r>
                      </m:sup>
                    </m:sSup>
                    <m:sSup>
                      <m:sSupPr>
                        <m:ctrlPr>
                          <a:rPr lang="cs-CZ" sz="20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i="1">
                            <a:latin typeface="Cambria Math"/>
                          </a:rPr>
                          <m:t>𝑏</m:t>
                        </m:r>
                      </m:e>
                      <m:sup>
                        <m:r>
                          <a:rPr lang="cs-CZ" sz="2000" i="1"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sz="20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000" dirty="0"/>
                  <a:t>: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i="1">
                            <a:latin typeface="Cambria Math"/>
                          </a:rPr>
                          <m:t>5 </m:t>
                        </m:r>
                        <m:r>
                          <a:rPr lang="cs-CZ" sz="2000" i="1">
                            <a:latin typeface="Cambria Math"/>
                          </a:rPr>
                          <m:t>𝑎</m:t>
                        </m:r>
                        <m:r>
                          <a:rPr lang="cs-CZ" sz="2000" i="1">
                            <a:latin typeface="Cambria Math"/>
                          </a:rPr>
                          <m:t> </m:t>
                        </m:r>
                        <m:r>
                          <a:rPr lang="cs-CZ" sz="2000" i="1">
                            <a:latin typeface="Cambria Math"/>
                          </a:rPr>
                          <m:t>𝑏</m:t>
                        </m:r>
                      </m:e>
                      <m:sup>
                        <m:r>
                          <a:rPr lang="cs-CZ" sz="2000" i="1">
                            <a:latin typeface="Cambria Math"/>
                          </a:rPr>
                          <m:t>4</m:t>
                        </m:r>
                      </m:sup>
                    </m:sSup>
                  </m:oMath>
                </a14:m>
                <a:endParaRPr lang="cs-CZ" sz="2000" dirty="0" smtClean="0"/>
              </a:p>
              <a:p>
                <a:pPr marL="0" indent="0">
                  <a:buNone/>
                </a:pPr>
                <a:r>
                  <a:rPr lang="cs-CZ" sz="2000" dirty="0"/>
                  <a:t>	</a:t>
                </a:r>
                <a:r>
                  <a:rPr lang="cs-CZ" sz="2000" dirty="0" smtClean="0"/>
                  <a:t> </a:t>
                </a:r>
              </a:p>
              <a:p>
                <a:pPr lvl="0">
                  <a:buAutoNum type="alphaLcParenR"/>
                </a:pPr>
                <a:r>
                  <a:rPr lang="cs-CZ" sz="1800" dirty="0" smtClean="0"/>
                  <a:t>součet (rozdíl) mocnin </a:t>
                </a:r>
                <a:r>
                  <a:rPr lang="cs-CZ" sz="1800" dirty="0"/>
                  <a:t> </a:t>
                </a:r>
                <a:r>
                  <a:rPr lang="cs-CZ" sz="1800" dirty="0" smtClean="0"/>
                  <a:t>    b) násobení mocnin </a:t>
                </a:r>
              </a:p>
              <a:p>
                <a:pPr marL="0" lvl="0" indent="0">
                  <a:buNone/>
                </a:pPr>
                <a:r>
                  <a:rPr lang="cs-CZ" sz="1800" dirty="0" smtClean="0"/>
                  <a:t>c) dělení mocnin 	d) mocnina součinu (podílu</a:t>
                </a:r>
                <a:r>
                  <a:rPr lang="cs-CZ" sz="1800" dirty="0"/>
                  <a:t>	</a:t>
                </a:r>
                <a:r>
                  <a:rPr lang="cs-CZ" sz="1800" dirty="0" smtClean="0"/>
                  <a:t>  e) mocnina mocniny </a:t>
                </a: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9552" y="1268760"/>
                <a:ext cx="8229600" cy="4968552"/>
              </a:xfrm>
              <a:blipFill rotWithShape="1">
                <a:blip r:embed="rId2"/>
                <a:stretch>
                  <a:fillRect l="-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9047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04056"/>
          </a:xfrm>
        </p:spPr>
        <p:txBody>
          <a:bodyPr>
            <a:normAutofit fontScale="90000"/>
          </a:bodyPr>
          <a:lstStyle/>
          <a:p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700" dirty="0" smtClean="0"/>
              <a:t>Zkontroluj 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539552" y="980728"/>
                <a:ext cx="8229600" cy="5256584"/>
              </a:xfrm>
            </p:spPr>
            <p:txBody>
              <a:bodyPr>
                <a:noAutofit/>
              </a:bodyPr>
              <a:lstStyle/>
              <a:p>
                <a:pPr marL="0" indent="0">
                  <a:buNone/>
                </a:pPr>
                <a:r>
                  <a:rPr lang="cs-CZ" sz="1800" dirty="0" smtClean="0"/>
                  <a:t>       b) násobení mocnin    		  d) mocnina součinu (podílu) </a:t>
                </a:r>
              </a:p>
              <a:p>
                <a:pPr marL="0" indent="0">
                  <a:buNone/>
                </a:pPr>
                <a:r>
                  <a:rPr lang="cs-CZ" sz="1800" dirty="0"/>
                  <a:t> </a:t>
                </a:r>
                <a:r>
                  <a:rPr lang="cs-CZ" sz="1800" dirty="0" smtClean="0"/>
                  <a:t>      </a:t>
                </a:r>
                <a14:m>
                  <m:oMath xmlns:m="http://schemas.openxmlformats.org/officeDocument/2006/math">
                    <m:r>
                      <a:rPr lang="cs-CZ" sz="1800" i="1">
                        <a:latin typeface="Cambria Math"/>
                      </a:rPr>
                      <m:t>1)  </m:t>
                    </m:r>
                    <m:sSup>
                      <m:sSupPr>
                        <m:ctrlPr>
                          <a:rPr lang="cs-CZ" sz="18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1800" i="1">
                            <a:latin typeface="Cambria Math"/>
                          </a:rPr>
                          <m:t>(−2)</m:t>
                        </m:r>
                      </m:e>
                      <m:sup>
                        <m:r>
                          <a:rPr lang="cs-CZ" sz="1800" i="1">
                            <a:latin typeface="Cambria Math"/>
                          </a:rPr>
                          <m:t>3 </m:t>
                        </m:r>
                      </m:sup>
                    </m:sSup>
                  </m:oMath>
                </a14:m>
                <a:r>
                  <a:rPr lang="cs-CZ" sz="1800" dirty="0"/>
                  <a:t>∙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18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1800" i="1">
                            <a:latin typeface="Cambria Math"/>
                          </a:rPr>
                          <m:t>(−2)</m:t>
                        </m:r>
                      </m:e>
                      <m:sup>
                        <m:r>
                          <a:rPr lang="cs-CZ" sz="1800" i="1">
                            <a:latin typeface="Cambria Math"/>
                          </a:rPr>
                          <m:t>6</m:t>
                        </m:r>
                      </m:sup>
                    </m:sSup>
                  </m:oMath>
                </a14:m>
                <a:r>
                  <a:rPr lang="cs-CZ" sz="1800" dirty="0"/>
                  <a:t>	</a:t>
                </a:r>
                <a:r>
                  <a:rPr lang="cs-CZ" sz="1800" dirty="0" smtClean="0"/>
                  <a:t>	   2</a:t>
                </a:r>
                <a:r>
                  <a:rPr lang="cs-CZ" sz="2400" dirty="0"/>
                  <a:t>)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400" i="1">
                                <a:latin typeface="Cambria Math"/>
                              </a:rPr>
                              <m:t>5</m:t>
                            </m:r>
                          </m:e>
                          <m:sup>
                            <m:r>
                              <a:rPr lang="cs-CZ" sz="2400" i="1">
                                <a:latin typeface="Cambria Math"/>
                              </a:rPr>
                              <m:t>3 </m:t>
                            </m:r>
                          </m:sup>
                        </m:sSup>
                        <m:r>
                          <a:rPr lang="cs-CZ" sz="2400" i="1">
                            <a:latin typeface="Cambria Math"/>
                          </a:rPr>
                          <m:t>∙</m:t>
                        </m:r>
                        <m:sSup>
                          <m:sSup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400" i="1">
                                <a:latin typeface="Cambria Math"/>
                              </a:rPr>
                              <m:t>8</m:t>
                            </m:r>
                          </m:e>
                          <m:sup>
                            <m:r>
                              <a:rPr lang="cs-CZ" sz="2400" i="1">
                                <a:latin typeface="Cambria Math"/>
                              </a:rPr>
                              <m:t>3</m:t>
                            </m:r>
                          </m:sup>
                        </m:sSup>
                      </m:num>
                      <m:den>
                        <m:sSup>
                          <m:sSup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400" i="1">
                                <a:latin typeface="Cambria Math"/>
                              </a:rPr>
                              <m:t>(−2)</m:t>
                            </m:r>
                          </m:e>
                          <m:sup>
                            <m:r>
                              <a:rPr lang="cs-CZ" sz="2400" i="1">
                                <a:latin typeface="Cambria Math"/>
                              </a:rPr>
                              <m:t>3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sz="2400" dirty="0"/>
                  <a:t>	</a:t>
                </a:r>
                <a:r>
                  <a:rPr lang="cs-CZ" sz="1800" dirty="0"/>
                  <a:t>	</a:t>
                </a:r>
                <a:endParaRPr lang="cs-CZ" sz="1800" dirty="0" smtClean="0"/>
              </a:p>
              <a:p>
                <a:pPr marL="0" indent="0">
                  <a:buNone/>
                </a:pPr>
                <a:r>
                  <a:rPr lang="cs-CZ" sz="1800" dirty="0" smtClean="0"/>
                  <a:t>       </a:t>
                </a:r>
              </a:p>
              <a:p>
                <a:pPr marL="0" indent="0">
                  <a:buNone/>
                </a:pPr>
                <a:r>
                  <a:rPr lang="cs-CZ" sz="1800" dirty="0"/>
                  <a:t> </a:t>
                </a:r>
                <a:r>
                  <a:rPr lang="cs-CZ" sz="1800" dirty="0" smtClean="0"/>
                  <a:t>      c) dělení mocnin 		a) součet (rozdíl) mocnin </a:t>
                </a:r>
                <a:endParaRPr lang="cs-CZ" sz="1800" dirty="0"/>
              </a:p>
              <a:p>
                <a:pPr marL="0" indent="0">
                  <a:buNone/>
                </a:pPr>
                <a:r>
                  <a:rPr lang="cs-CZ" sz="1800" dirty="0"/>
                  <a:t> </a:t>
                </a:r>
                <a:r>
                  <a:rPr lang="cs-CZ" sz="1800" dirty="0" smtClean="0"/>
                  <a:t>      3</a:t>
                </a:r>
                <a:r>
                  <a:rPr lang="cs-CZ" sz="1800" dirty="0"/>
                  <a:t>)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18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1800" i="1">
                            <a:latin typeface="Cambria Math"/>
                          </a:rPr>
                          <m:t>0,5</m:t>
                        </m:r>
                      </m:e>
                      <m:sup>
                        <m:r>
                          <a:rPr lang="cs-CZ" sz="1800" i="1">
                            <a:latin typeface="Cambria Math"/>
                          </a:rPr>
                          <m:t>7</m:t>
                        </m:r>
                      </m:sup>
                    </m:sSup>
                    <m:r>
                      <a:rPr lang="cs-CZ" sz="1800" i="1" smtClean="0">
                        <a:latin typeface="Cambria Math"/>
                      </a:rPr>
                      <m:t>:</m:t>
                    </m:r>
                    <m:sSup>
                      <m:sSupPr>
                        <m:ctrlPr>
                          <a:rPr lang="cs-CZ" sz="18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1800" i="1">
                            <a:latin typeface="Cambria Math"/>
                          </a:rPr>
                          <m:t>0,5</m:t>
                        </m:r>
                      </m:e>
                      <m:sup>
                        <m:r>
                          <a:rPr lang="cs-CZ" sz="1800" i="1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1800" dirty="0" smtClean="0"/>
                  <a:t>			4)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18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1800" i="1">
                            <a:latin typeface="Cambria Math"/>
                          </a:rPr>
                          <m:t>7 </m:t>
                        </m:r>
                        <m:r>
                          <a:rPr lang="cs-CZ" sz="1800" i="1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sz="1800" i="1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1800" dirty="0"/>
                  <a:t> </a:t>
                </a:r>
                <a14:m>
                  <m:oMath xmlns:m="http://schemas.openxmlformats.org/officeDocument/2006/math">
                    <m:r>
                      <a:rPr lang="cs-CZ" sz="1800" i="1">
                        <a:latin typeface="Cambria Math"/>
                      </a:rPr>
                      <m:t>−</m:t>
                    </m:r>
                  </m:oMath>
                </a14:m>
                <a:r>
                  <a:rPr lang="cs-CZ" sz="1800" dirty="0"/>
                  <a:t>  6</a:t>
                </a:r>
                <a14:m>
                  <m:oMath xmlns:m="http://schemas.openxmlformats.org/officeDocument/2006/math">
                    <m:r>
                      <a:rPr lang="cs-CZ" sz="1800" i="1">
                        <a:latin typeface="Cambria Math"/>
                      </a:rPr>
                      <m:t> </m:t>
                    </m:r>
                    <m:r>
                      <a:rPr lang="cs-CZ" sz="1800" i="1">
                        <a:latin typeface="Cambria Math"/>
                      </a:rPr>
                      <m:t>𝑎</m:t>
                    </m:r>
                  </m:oMath>
                </a14:m>
                <a:r>
                  <a:rPr lang="cs-CZ" sz="1800" dirty="0"/>
                  <a:t> + </a:t>
                </a:r>
                <a14:m>
                  <m:oMath xmlns:m="http://schemas.openxmlformats.org/officeDocument/2006/math">
                    <m:r>
                      <a:rPr lang="cs-CZ" sz="1800" i="1">
                        <a:latin typeface="Cambria Math"/>
                      </a:rPr>
                      <m:t>11 </m:t>
                    </m:r>
                    <m:sSup>
                      <m:sSupPr>
                        <m:ctrlPr>
                          <a:rPr lang="cs-CZ" sz="18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1800" i="1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sz="1800" i="1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1800" dirty="0"/>
                  <a:t> +</a:t>
                </a:r>
                <a14:m>
                  <m:oMath xmlns:m="http://schemas.openxmlformats.org/officeDocument/2006/math">
                    <m:r>
                      <a:rPr lang="cs-CZ" sz="1800" i="1">
                        <a:latin typeface="Cambria Math"/>
                      </a:rPr>
                      <m:t> 5 </m:t>
                    </m:r>
                    <m:r>
                      <a:rPr lang="cs-CZ" sz="1800" i="1">
                        <a:latin typeface="Cambria Math"/>
                      </a:rPr>
                      <m:t>𝑎</m:t>
                    </m:r>
                  </m:oMath>
                </a14:m>
                <a:endParaRPr lang="cs-CZ" sz="1800" dirty="0"/>
              </a:p>
              <a:p>
                <a:pPr marL="0" indent="0">
                  <a:buNone/>
                </a:pPr>
                <a:r>
                  <a:rPr lang="cs-CZ" sz="1800" dirty="0"/>
                  <a:t>  </a:t>
                </a:r>
              </a:p>
              <a:p>
                <a:pPr marL="0" lvl="0" indent="0">
                  <a:buNone/>
                </a:pPr>
                <a:r>
                  <a:rPr lang="cs-CZ" sz="1800" dirty="0"/>
                  <a:t> </a:t>
                </a:r>
                <a:r>
                  <a:rPr lang="cs-CZ" sz="1800" dirty="0" smtClean="0"/>
                  <a:t>       b) násobení mocnin		 d) mocnina součinu (podílu)</a:t>
                </a:r>
                <a:endParaRPr lang="cs-CZ" sz="1800" dirty="0"/>
              </a:p>
              <a:p>
                <a:pPr marL="0" indent="0">
                  <a:buNone/>
                </a:pPr>
                <a:r>
                  <a:rPr lang="cs-CZ" sz="1800" dirty="0"/>
                  <a:t> </a:t>
                </a:r>
                <a:r>
                  <a:rPr lang="cs-CZ" sz="1800" dirty="0" smtClean="0"/>
                  <a:t>       5</a:t>
                </a:r>
                <a:r>
                  <a:rPr lang="cs-CZ" sz="1800" dirty="0"/>
                  <a:t>)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18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1800" i="1">
                            <a:latin typeface="Cambria Math"/>
                          </a:rPr>
                          <m:t>3 </m:t>
                        </m:r>
                        <m:r>
                          <a:rPr lang="cs-CZ" sz="1800" i="1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1800" i="1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1800" i="1">
                        <a:latin typeface="Cambria Math"/>
                      </a:rPr>
                      <m:t>𝑦</m:t>
                    </m:r>
                    <m:r>
                      <a:rPr lang="cs-CZ" sz="1800" i="1">
                        <a:latin typeface="Cambria Math"/>
                      </a:rPr>
                      <m:t> ∙5 </m:t>
                    </m:r>
                    <m:r>
                      <a:rPr lang="cs-CZ" sz="1800" i="1">
                        <a:latin typeface="Cambria Math"/>
                      </a:rPr>
                      <m:t>𝑥</m:t>
                    </m:r>
                    <m:sSup>
                      <m:sSupPr>
                        <m:ctrlPr>
                          <a:rPr lang="cs-CZ" sz="18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1800" i="1">
                            <a:latin typeface="Cambria Math"/>
                          </a:rPr>
                          <m:t> </m:t>
                        </m:r>
                        <m:r>
                          <a:rPr lang="cs-CZ" sz="1800" i="1">
                            <a:latin typeface="Cambria Math"/>
                          </a:rPr>
                          <m:t>𝑦</m:t>
                        </m:r>
                      </m:e>
                      <m:sup>
                        <m:r>
                          <a:rPr lang="cs-CZ" sz="1800" i="1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sz="1800" dirty="0" smtClean="0"/>
                  <a:t>		 e) mocnina mocniny </a:t>
                </a:r>
                <a:endParaRPr lang="cs-CZ" sz="1800" dirty="0"/>
              </a:p>
              <a:p>
                <a:pPr marL="0" lvl="0" indent="0">
                  <a:buNone/>
                </a:pPr>
                <a:r>
                  <a:rPr lang="cs-CZ" sz="1800" dirty="0" smtClean="0"/>
                  <a:t>			                  6</a:t>
                </a:r>
                <a:r>
                  <a:rPr lang="cs-CZ" sz="1800" dirty="0"/>
                  <a:t>)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18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1800" i="1">
                            <a:latin typeface="Cambria Math"/>
                          </a:rPr>
                          <m:t>(−3 </m:t>
                        </m:r>
                        <m:sSup>
                          <m:sSupPr>
                            <m:ctrlPr>
                              <a:rPr lang="cs-CZ" sz="18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1800" i="1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sz="1800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sSup>
                          <m:sSupPr>
                            <m:ctrlPr>
                              <a:rPr lang="cs-CZ" sz="18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1800" i="1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sz="1800" i="1">
                                <a:latin typeface="Cambria Math"/>
                              </a:rPr>
                              <m:t>4</m:t>
                            </m:r>
                          </m:sup>
                        </m:sSup>
                        <m:r>
                          <a:rPr lang="cs-CZ" sz="1800" i="1">
                            <a:latin typeface="Cambria Math"/>
                          </a:rPr>
                          <m:t>𝑧</m:t>
                        </m:r>
                        <m:r>
                          <a:rPr lang="cs-CZ" sz="1800" i="1">
                            <a:latin typeface="Cambria Math"/>
                          </a:rPr>
                          <m:t>)</m:t>
                        </m:r>
                      </m:e>
                      <m:sup>
                        <m:r>
                          <a:rPr lang="cs-CZ" sz="1800" i="1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endParaRPr lang="cs-CZ" sz="1800" dirty="0" smtClean="0"/>
              </a:p>
              <a:p>
                <a:pPr marL="0" lvl="0" indent="0">
                  <a:buNone/>
                </a:pPr>
                <a:endParaRPr lang="cs-CZ" sz="1800" dirty="0" smtClean="0"/>
              </a:p>
              <a:p>
                <a:pPr marL="0" lvl="0" indent="0">
                  <a:buNone/>
                </a:pPr>
                <a:r>
                  <a:rPr lang="cs-CZ" sz="1800" dirty="0" smtClean="0"/>
                  <a:t>       d) mocnina součinu (podílu)	</a:t>
                </a:r>
              </a:p>
              <a:p>
                <a:pPr marL="0" indent="0">
                  <a:buNone/>
                </a:pPr>
                <a:r>
                  <a:rPr lang="cs-CZ" sz="1800" dirty="0" smtClean="0"/>
                  <a:t>       e) mocnina mocniny   		 c) dělení mocnin</a:t>
                </a:r>
              </a:p>
              <a:p>
                <a:pPr marL="0" indent="0">
                  <a:buNone/>
                </a:pPr>
                <a:r>
                  <a:rPr lang="cs-CZ" sz="1800" dirty="0" smtClean="0"/>
                  <a:t>       7</a:t>
                </a:r>
                <a:r>
                  <a:rPr lang="cs-CZ" sz="1800" dirty="0"/>
                  <a:t>)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400" i="1">
                                <a:latin typeface="Cambria Math"/>
                              </a:rPr>
                              <m:t>6</m:t>
                            </m:r>
                          </m:e>
                          <m:sup>
                            <m:r>
                              <a:rPr lang="cs-CZ" sz="2400" i="1">
                                <a:latin typeface="Cambria Math"/>
                              </a:rPr>
                              <m:t>6 </m:t>
                            </m:r>
                          </m:sup>
                        </m:sSup>
                        <m:r>
                          <a:rPr lang="cs-CZ" sz="2400" i="1">
                            <a:latin typeface="Cambria Math"/>
                          </a:rPr>
                          <m:t>∙</m:t>
                        </m:r>
                        <m:sSup>
                          <m:sSup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400" i="1">
                                <a:latin typeface="Cambria Math"/>
                              </a:rPr>
                              <m:t>5</m:t>
                            </m:r>
                          </m:e>
                          <m:sup>
                            <m:r>
                              <a:rPr lang="cs-CZ" sz="2400" i="1">
                                <a:latin typeface="Cambria Math"/>
                              </a:rPr>
                              <m:t>6</m:t>
                            </m:r>
                          </m:sup>
                        </m:sSup>
                      </m:num>
                      <m:den>
                        <m:sSup>
                          <m:sSup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400" i="1">
                                <a:latin typeface="Cambria Math"/>
                              </a:rPr>
                              <m:t>9</m:t>
                            </m:r>
                          </m:e>
                          <m:sup>
                            <m:r>
                              <a:rPr lang="cs-CZ" sz="2400" i="1">
                                <a:latin typeface="Cambria Math"/>
                              </a:rPr>
                              <m:t>3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sz="1800" dirty="0"/>
                  <a:t>		</a:t>
                </a:r>
                <a:r>
                  <a:rPr lang="cs-CZ" sz="1800" dirty="0" smtClean="0"/>
                  <a:t>  	</a:t>
                </a:r>
                <a14:m>
                  <m:oMath xmlns:m="http://schemas.openxmlformats.org/officeDocument/2006/math">
                    <m:r>
                      <m:rPr>
                        <m:nor/>
                      </m:rPr>
                      <a:rPr lang="cs-CZ" sz="1800" dirty="0" smtClean="0"/>
                      <m:t>8</m:t>
                    </m:r>
                    <m:r>
                      <a:rPr lang="cs-CZ" sz="1800" b="0" i="1" dirty="0" smtClean="0">
                        <a:latin typeface="Cambria Math"/>
                      </a:rPr>
                      <m:t>) </m:t>
                    </m:r>
                    <m:sSup>
                      <m:sSupPr>
                        <m:ctrlPr>
                          <a:rPr lang="cs-CZ" sz="18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1800" i="1">
                            <a:latin typeface="Cambria Math"/>
                          </a:rPr>
                          <m:t>4 </m:t>
                        </m:r>
                        <m:r>
                          <a:rPr lang="cs-CZ" sz="1800" i="1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sz="1800" i="1">
                            <a:latin typeface="Cambria Math"/>
                          </a:rPr>
                          <m:t>2</m:t>
                        </m:r>
                      </m:sup>
                    </m:sSup>
                    <m:sSup>
                      <m:sSupPr>
                        <m:ctrlPr>
                          <a:rPr lang="cs-CZ" sz="18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1800" i="1">
                            <a:latin typeface="Cambria Math"/>
                          </a:rPr>
                          <m:t>𝑏</m:t>
                        </m:r>
                      </m:e>
                      <m:sup>
                        <m:r>
                          <a:rPr lang="cs-CZ" sz="1800" i="1"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sz="18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1800" dirty="0"/>
                  <a:t>: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18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1800" i="1">
                            <a:latin typeface="Cambria Math"/>
                          </a:rPr>
                          <m:t>5 </m:t>
                        </m:r>
                        <m:r>
                          <a:rPr lang="cs-CZ" sz="1800" i="1">
                            <a:latin typeface="Cambria Math"/>
                          </a:rPr>
                          <m:t>𝑎</m:t>
                        </m:r>
                        <m:r>
                          <a:rPr lang="cs-CZ" sz="1800" i="1">
                            <a:latin typeface="Cambria Math"/>
                          </a:rPr>
                          <m:t> </m:t>
                        </m:r>
                        <m:r>
                          <a:rPr lang="cs-CZ" sz="1800" i="1">
                            <a:latin typeface="Cambria Math"/>
                          </a:rPr>
                          <m:t>𝑏</m:t>
                        </m:r>
                      </m:e>
                      <m:sup>
                        <m:r>
                          <a:rPr lang="cs-CZ" sz="1800" i="1">
                            <a:latin typeface="Cambria Math"/>
                          </a:rPr>
                          <m:t>4</m:t>
                        </m:r>
                      </m:sup>
                    </m:sSup>
                  </m:oMath>
                </a14:m>
                <a:endParaRPr lang="cs-CZ" sz="1800" dirty="0" smtClean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9552" y="980728"/>
                <a:ext cx="8229600" cy="5256584"/>
              </a:xfrm>
              <a:blipFill rotWithShape="1">
                <a:blip r:embed="rId2"/>
                <a:stretch>
                  <a:fillRect t="-58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87692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04056"/>
          </a:xfrm>
        </p:spPr>
        <p:txBody>
          <a:bodyPr>
            <a:normAutofit fontScale="90000"/>
          </a:bodyPr>
          <a:lstStyle/>
          <a:p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700" dirty="0" smtClean="0"/>
              <a:t>Zkontroluj 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539552" y="980728"/>
                <a:ext cx="8229600" cy="5256584"/>
              </a:xfrm>
            </p:spPr>
            <p:txBody>
              <a:bodyPr>
                <a:noAutofit/>
              </a:bodyPr>
              <a:lstStyle/>
              <a:p>
                <a:pPr marL="0" indent="0">
                  <a:buNone/>
                </a:pPr>
                <a:r>
                  <a:rPr lang="cs-CZ" sz="2000" dirty="0" smtClean="0"/>
                  <a:t>    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1)  </m:t>
                    </m:r>
                    <m:sSup>
                      <m:sSupPr>
                        <m:ctrlPr>
                          <a:rPr lang="cs-CZ" sz="20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i="1">
                            <a:latin typeface="Cambria Math"/>
                          </a:rPr>
                          <m:t>(−2)</m:t>
                        </m:r>
                      </m:e>
                      <m:sup>
                        <m:r>
                          <a:rPr lang="cs-CZ" sz="2000" i="1">
                            <a:latin typeface="Cambria Math"/>
                          </a:rPr>
                          <m:t>3 </m:t>
                        </m:r>
                      </m:sup>
                    </m:sSup>
                  </m:oMath>
                </a14:m>
                <a:r>
                  <a:rPr lang="cs-CZ" sz="2000" dirty="0"/>
                  <a:t>∙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i="1">
                            <a:latin typeface="Cambria Math"/>
                          </a:rPr>
                          <m:t>(−2)</m:t>
                        </m:r>
                      </m:e>
                      <m:sup>
                        <m:r>
                          <a:rPr lang="cs-CZ" sz="2000" i="1">
                            <a:latin typeface="Cambria Math"/>
                          </a:rPr>
                          <m:t>6</m:t>
                        </m:r>
                      </m:sup>
                    </m:sSup>
                  </m:oMath>
                </a14:m>
                <a:r>
                  <a:rPr lang="cs-CZ" sz="2000" dirty="0" smtClean="0"/>
                  <a:t> 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i="1">
                            <a:latin typeface="Cambria Math"/>
                          </a:rPr>
                          <m:t>(−2)</m:t>
                        </m:r>
                      </m:e>
                      <m:sup>
                        <m:r>
                          <a:rPr lang="cs-CZ" sz="2000" b="0" i="1" smtClean="0">
                            <a:latin typeface="Cambria Math"/>
                          </a:rPr>
                          <m:t>9</m:t>
                        </m:r>
                      </m:sup>
                    </m:sSup>
                    <m:r>
                      <a:rPr lang="cs-CZ" sz="20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000" dirty="0" smtClean="0"/>
                  <a:t>=</a:t>
                </a:r>
                <a:r>
                  <a:rPr lang="cs-CZ" sz="2000" dirty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i="1">
                            <a:latin typeface="Cambria Math"/>
                          </a:rPr>
                          <m:t>−2</m:t>
                        </m:r>
                      </m:e>
                      <m:sup>
                        <m:r>
                          <a:rPr lang="cs-CZ" sz="2000" b="0" i="1" smtClean="0">
                            <a:latin typeface="Cambria Math"/>
                          </a:rPr>
                          <m:t>9</m:t>
                        </m:r>
                      </m:sup>
                    </m:sSup>
                    <m:r>
                      <a:rPr lang="cs-CZ" sz="20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000" dirty="0"/>
                  <a:t>	</a:t>
                </a:r>
                <a:r>
                  <a:rPr lang="cs-CZ" sz="2000" dirty="0" smtClean="0"/>
                  <a:t>  </a:t>
                </a:r>
              </a:p>
              <a:p>
                <a:pPr marL="0" indent="0">
                  <a:buNone/>
                </a:pPr>
                <a:r>
                  <a:rPr lang="cs-CZ" sz="2000" dirty="0" smtClean="0"/>
                  <a:t>    2</a:t>
                </a:r>
                <a:r>
                  <a:rPr lang="cs-CZ" sz="2400" dirty="0"/>
                  <a:t>)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400" i="1">
                                <a:latin typeface="Cambria Math"/>
                              </a:rPr>
                              <m:t>5</m:t>
                            </m:r>
                          </m:e>
                          <m:sup>
                            <m:r>
                              <a:rPr lang="cs-CZ" sz="2400" i="1">
                                <a:latin typeface="Cambria Math"/>
                              </a:rPr>
                              <m:t>3 </m:t>
                            </m:r>
                          </m:sup>
                        </m:sSup>
                        <m:r>
                          <a:rPr lang="cs-CZ" sz="2400" i="1">
                            <a:latin typeface="Cambria Math"/>
                          </a:rPr>
                          <m:t>∙</m:t>
                        </m:r>
                        <m:sSup>
                          <m:sSup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 </m:t>
                            </m:r>
                            <m:r>
                              <a:rPr lang="cs-CZ" sz="2400" i="1">
                                <a:latin typeface="Cambria Math"/>
                              </a:rPr>
                              <m:t>8</m:t>
                            </m:r>
                          </m:e>
                          <m:sup>
                            <m:r>
                              <a:rPr lang="cs-CZ" sz="2400" i="1">
                                <a:latin typeface="Cambria Math"/>
                              </a:rPr>
                              <m:t>3</m:t>
                            </m:r>
                          </m:sup>
                        </m:sSup>
                      </m:num>
                      <m:den>
                        <m:sSup>
                          <m:sSup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400" i="1">
                                <a:latin typeface="Cambria Math"/>
                              </a:rPr>
                              <m:t>(−2)</m:t>
                            </m:r>
                          </m:e>
                          <m:sup>
                            <m:r>
                              <a:rPr lang="cs-CZ" sz="2400" i="1">
                                <a:latin typeface="Cambria Math"/>
                              </a:rPr>
                              <m:t>3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sz="2400" dirty="0" smtClean="0"/>
                  <a:t> = (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 smtClean="0">
                            <a:latin typeface="Cambria Math"/>
                          </a:rPr>
                        </m:ctrlPr>
                      </m:sSupPr>
                      <m:e>
                        <m:f>
                          <m:fPr>
                            <m:ctrlPr>
                              <a:rPr lang="cs-CZ" sz="24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b="0" i="1" smtClean="0">
                                <a:latin typeface="Cambria Math"/>
                              </a:rPr>
                              <m:t>5 </m:t>
                            </m:r>
                            <m:r>
                              <a:rPr lang="cs-CZ" sz="2400" b="0" i="1" smtClean="0">
                                <a:latin typeface="Cambria Math"/>
                                <a:ea typeface="Cambria Math"/>
                              </a:rPr>
                              <m:t>∙ 8</m:t>
                            </m:r>
                          </m:num>
                          <m:den>
                            <m:r>
                              <a:rPr lang="cs-CZ" sz="2400" b="0" i="1" smtClean="0">
                                <a:latin typeface="Cambria Math"/>
                              </a:rPr>
                              <m:t>−2</m:t>
                            </m:r>
                          </m:den>
                        </m:f>
                        <m:r>
                          <a:rPr lang="cs-CZ" sz="2400" b="0" i="1" smtClean="0">
                            <a:latin typeface="Cambria Math"/>
                          </a:rPr>
                          <m:t>)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sz="2000" dirty="0" smtClean="0"/>
                  <a:t> 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latin typeface="Cambria Math"/>
                          </a:rPr>
                          <m:t>(−20)</m:t>
                        </m:r>
                      </m:e>
                      <m:sup>
                        <m:r>
                          <a:rPr lang="cs-CZ" sz="2000" b="0" i="1" smtClean="0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sz="2000" dirty="0" smtClean="0"/>
                  <a:t> =</a:t>
                </a:r>
                <a:r>
                  <a:rPr lang="cs-CZ" sz="2000" dirty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i="1">
                            <a:latin typeface="Cambria Math"/>
                          </a:rPr>
                          <m:t>−20</m:t>
                        </m:r>
                      </m:e>
                      <m:sup>
                        <m:r>
                          <a:rPr lang="cs-CZ" sz="2000" i="1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sz="2000" dirty="0"/>
                  <a:t> </a:t>
                </a:r>
                <a:r>
                  <a:rPr lang="cs-CZ" sz="2000" dirty="0"/>
                  <a:t>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i="1">
                            <a:latin typeface="Cambria Math"/>
                          </a:rPr>
                          <m:t>     3)   0,5</m:t>
                        </m:r>
                      </m:e>
                      <m:sup>
                        <m:r>
                          <a:rPr lang="cs-CZ" sz="2000" i="1">
                            <a:latin typeface="Cambria Math"/>
                          </a:rPr>
                          <m:t>7</m:t>
                        </m:r>
                      </m:sup>
                    </m:sSup>
                    <m:r>
                      <a:rPr lang="cs-CZ" sz="2000" i="1">
                        <a:latin typeface="Cambria Math"/>
                      </a:rPr>
                      <m:t>:</m:t>
                    </m:r>
                    <m:sSup>
                      <m:sSupPr>
                        <m:ctrlPr>
                          <a:rPr lang="cs-CZ" sz="20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i="1">
                            <a:latin typeface="Cambria Math"/>
                          </a:rPr>
                          <m:t>0,5</m:t>
                        </m:r>
                      </m:e>
                      <m:sup>
                        <m:r>
                          <a:rPr lang="cs-CZ" sz="2000" i="1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000" dirty="0"/>
                  <a:t> =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i="1">
                            <a:latin typeface="Cambria Math"/>
                          </a:rPr>
                          <m:t> </m:t>
                        </m:r>
                        <m:r>
                          <a:rPr lang="cs-CZ" sz="2000" i="1">
                            <a:latin typeface="Cambria Math"/>
                          </a:rPr>
                          <m:t>0,5</m:t>
                        </m:r>
                      </m:e>
                      <m:sup>
                        <m:r>
                          <a:rPr lang="cs-CZ" sz="2000" i="1">
                            <a:latin typeface="Cambria Math"/>
                          </a:rPr>
                          <m:t>5</m:t>
                        </m:r>
                      </m:sup>
                    </m:sSup>
                  </m:oMath>
                </a14:m>
                <a:r>
                  <a:rPr lang="cs-CZ" sz="2000" dirty="0"/>
                  <a:t> 	</a:t>
                </a:r>
                <a:endParaRPr lang="cs-CZ" sz="2000" dirty="0" smtClean="0"/>
              </a:p>
              <a:p>
                <a:pPr marL="0" indent="0">
                  <a:buNone/>
                </a:pPr>
                <a:r>
                  <a:rPr lang="cs-CZ" sz="2000" dirty="0" smtClean="0"/>
                  <a:t>     </a:t>
                </a:r>
                <a:r>
                  <a:rPr lang="cs-CZ" sz="2000" dirty="0" smtClean="0"/>
                  <a:t>    </a:t>
                </a:r>
              </a:p>
              <a:p>
                <a:pPr marL="0" indent="0">
                  <a:buNone/>
                </a:pPr>
                <a:r>
                  <a:rPr lang="cs-CZ" sz="2000" dirty="0"/>
                  <a:t> </a:t>
                </a:r>
                <a:r>
                  <a:rPr lang="cs-CZ" sz="2000" dirty="0" smtClean="0"/>
                  <a:t>   4</a:t>
                </a:r>
                <a:r>
                  <a:rPr lang="cs-CZ" sz="2000" dirty="0"/>
                  <a:t>)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i="1">
                            <a:latin typeface="Cambria Math"/>
                          </a:rPr>
                          <m:t>7 </m:t>
                        </m:r>
                        <m:r>
                          <a:rPr lang="cs-CZ" sz="2000" i="1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sz="2000" i="1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000" dirty="0"/>
                  <a:t> 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−</m:t>
                    </m:r>
                  </m:oMath>
                </a14:m>
                <a:r>
                  <a:rPr lang="cs-CZ" sz="2000" dirty="0"/>
                  <a:t>  6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 </m:t>
                    </m:r>
                    <m:r>
                      <a:rPr lang="cs-CZ" sz="2000" i="1">
                        <a:latin typeface="Cambria Math"/>
                      </a:rPr>
                      <m:t>𝑎</m:t>
                    </m:r>
                  </m:oMath>
                </a14:m>
                <a:r>
                  <a:rPr lang="cs-CZ" sz="2000" dirty="0"/>
                  <a:t> + 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11 </m:t>
                    </m:r>
                    <m:sSup>
                      <m:sSupPr>
                        <m:ctrlPr>
                          <a:rPr lang="cs-CZ" sz="20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i="1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sz="2000" i="1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000" dirty="0"/>
                  <a:t> +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 5 </m:t>
                    </m:r>
                    <m:r>
                      <a:rPr lang="cs-CZ" sz="2000" i="1">
                        <a:latin typeface="Cambria Math"/>
                      </a:rPr>
                      <m:t>𝑎</m:t>
                    </m:r>
                  </m:oMath>
                </a14:m>
                <a:r>
                  <a:rPr lang="cs-CZ" sz="2000" dirty="0" smtClean="0"/>
                  <a:t> 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latin typeface="Cambria Math"/>
                          </a:rPr>
                          <m:t>18</m:t>
                        </m:r>
                        <m:r>
                          <a:rPr lang="cs-CZ" sz="2000" i="1">
                            <a:latin typeface="Cambria Math"/>
                          </a:rPr>
                          <m:t> </m:t>
                        </m:r>
                        <m:r>
                          <a:rPr lang="cs-CZ" sz="2000" i="1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sz="2000" i="1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000" i="1" dirty="0" smtClean="0">
                        <a:latin typeface="Cambria Math"/>
                        <a:ea typeface="Cambria Math"/>
                      </a:rPr>
                      <m:t>−</m:t>
                    </m:r>
                  </m:oMath>
                </a14:m>
                <a:r>
                  <a:rPr lang="cs-CZ" sz="2000" dirty="0" smtClean="0"/>
                  <a:t> </a:t>
                </a:r>
                <a14:m>
                  <m:oMath xmlns:m="http://schemas.openxmlformats.org/officeDocument/2006/math">
                    <m:r>
                      <a:rPr lang="cs-CZ" sz="2000" b="0" i="1" dirty="0" smtClean="0">
                        <a:latin typeface="Cambria Math"/>
                      </a:rPr>
                      <m:t>𝑎</m:t>
                    </m:r>
                  </m:oMath>
                </a14:m>
                <a:endParaRPr lang="cs-CZ" sz="2000" dirty="0"/>
              </a:p>
              <a:p>
                <a:pPr marL="0" indent="0">
                  <a:buNone/>
                </a:pPr>
                <a:r>
                  <a:rPr lang="cs-CZ" sz="2000" dirty="0"/>
                  <a:t>  </a:t>
                </a:r>
              </a:p>
              <a:p>
                <a:pPr marL="0" lvl="0" indent="0">
                  <a:buNone/>
                </a:pPr>
                <a:r>
                  <a:rPr lang="cs-CZ" sz="2000" dirty="0"/>
                  <a:t> </a:t>
                </a:r>
                <a:r>
                  <a:rPr lang="cs-CZ" sz="2000" dirty="0" smtClean="0"/>
                  <a:t>   </a:t>
                </a:r>
                <a:r>
                  <a:rPr lang="cs-CZ" sz="2000" dirty="0" smtClean="0"/>
                  <a:t> 5</a:t>
                </a:r>
                <a:r>
                  <a:rPr lang="cs-CZ" sz="2000" dirty="0"/>
                  <a:t>)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i="1">
                            <a:latin typeface="Cambria Math"/>
                          </a:rPr>
                          <m:t>3 </m:t>
                        </m:r>
                        <m:r>
                          <a:rPr lang="cs-CZ" sz="2000" i="1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i="1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000" i="1">
                        <a:latin typeface="Cambria Math"/>
                      </a:rPr>
                      <m:t>𝑦</m:t>
                    </m:r>
                    <m:r>
                      <a:rPr lang="cs-CZ" sz="2000" i="1">
                        <a:latin typeface="Cambria Math"/>
                      </a:rPr>
                      <m:t> ∙5 </m:t>
                    </m:r>
                    <m:r>
                      <a:rPr lang="cs-CZ" sz="2000" i="1">
                        <a:latin typeface="Cambria Math"/>
                      </a:rPr>
                      <m:t>𝑥</m:t>
                    </m:r>
                    <m:sSup>
                      <m:sSupPr>
                        <m:ctrlPr>
                          <a:rPr lang="cs-CZ" sz="20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i="1">
                            <a:latin typeface="Cambria Math"/>
                          </a:rPr>
                          <m:t> </m:t>
                        </m:r>
                        <m:r>
                          <a:rPr lang="cs-CZ" sz="2000" i="1">
                            <a:latin typeface="Cambria Math"/>
                          </a:rPr>
                          <m:t>𝑦</m:t>
                        </m:r>
                      </m:e>
                      <m:sup>
                        <m:r>
                          <a:rPr lang="cs-CZ" sz="2000" i="1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sz="2000" dirty="0"/>
                  <a:t> = </a:t>
                </a:r>
                <a:r>
                  <a:rPr lang="cs-CZ" sz="2000" dirty="0" smtClean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latin typeface="Cambria Math"/>
                          </a:rPr>
                          <m:t>15</m:t>
                        </m:r>
                        <m:r>
                          <a:rPr lang="cs-CZ" sz="2000" i="1">
                            <a:latin typeface="Cambria Math"/>
                          </a:rPr>
                          <m:t> </m:t>
                        </m:r>
                        <m:r>
                          <a:rPr lang="cs-CZ" sz="2000" i="1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sz="2000" i="1">
                        <a:latin typeface="Cambria Math"/>
                      </a:rPr>
                      <m:t> </m:t>
                    </m:r>
                    <m:sSup>
                      <m:sSupPr>
                        <m:ctrlPr>
                          <a:rPr lang="cs-CZ" sz="20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latin typeface="Cambria Math"/>
                          </a:rPr>
                          <m:t>𝑦</m:t>
                        </m:r>
                      </m:e>
                      <m:sup>
                        <m:r>
                          <a:rPr lang="cs-CZ" sz="2000" b="0" i="1" smtClean="0">
                            <a:latin typeface="Cambria Math"/>
                          </a:rPr>
                          <m:t>4</m:t>
                        </m:r>
                      </m:sup>
                    </m:sSup>
                  </m:oMath>
                </a14:m>
                <a:endParaRPr lang="cs-CZ" sz="2000" dirty="0" smtClean="0"/>
              </a:p>
              <a:p>
                <a:pPr marL="0" lvl="0" indent="0">
                  <a:buNone/>
                </a:pPr>
                <a:r>
                  <a:rPr lang="cs-CZ" sz="2000" dirty="0" smtClean="0"/>
                  <a:t>         </a:t>
                </a:r>
              </a:p>
              <a:p>
                <a:pPr marL="0" lvl="0" indent="0">
                  <a:buNone/>
                </a:pPr>
                <a:r>
                  <a:rPr lang="cs-CZ" sz="2000" dirty="0"/>
                  <a:t> </a:t>
                </a:r>
                <a:r>
                  <a:rPr lang="cs-CZ" sz="2000" dirty="0" smtClean="0"/>
                  <a:t>  </a:t>
                </a:r>
                <a:r>
                  <a:rPr lang="cs-CZ" sz="2000" dirty="0" smtClean="0"/>
                  <a:t> </a:t>
                </a:r>
                <a:r>
                  <a:rPr lang="cs-CZ" sz="2000" dirty="0" smtClean="0"/>
                  <a:t>6</a:t>
                </a:r>
                <a:r>
                  <a:rPr lang="cs-CZ" sz="2000" dirty="0"/>
                  <a:t>)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i="1">
                            <a:latin typeface="Cambria Math"/>
                          </a:rPr>
                          <m:t>(−3 </m:t>
                        </m:r>
                        <m:sSup>
                          <m:sSupPr>
                            <m:ctrlPr>
                              <a:rPr lang="cs-CZ" sz="20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i="1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sz="2000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sSup>
                          <m:sSupPr>
                            <m:ctrlPr>
                              <a:rPr lang="cs-CZ" sz="20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i="1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sz="2000" i="1">
                                <a:latin typeface="Cambria Math"/>
                              </a:rPr>
                              <m:t>4</m:t>
                            </m:r>
                          </m:sup>
                        </m:sSup>
                        <m:r>
                          <a:rPr lang="cs-CZ" sz="2000" i="1">
                            <a:latin typeface="Cambria Math"/>
                          </a:rPr>
                          <m:t>𝑧</m:t>
                        </m:r>
                        <m:r>
                          <a:rPr lang="cs-CZ" sz="2000" i="1">
                            <a:latin typeface="Cambria Math"/>
                          </a:rPr>
                          <m:t>)</m:t>
                        </m:r>
                      </m:e>
                      <m:sup>
                        <m:r>
                          <a:rPr lang="cs-CZ" sz="2000" i="1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sz="2000" dirty="0" smtClean="0"/>
                  <a:t> = 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−</m:t>
                    </m:r>
                    <m:sSup>
                      <m:sSupPr>
                        <m:ctrlPr>
                          <a:rPr lang="cs-CZ" sz="20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latin typeface="Cambria Math"/>
                          </a:rPr>
                          <m:t>3</m:t>
                        </m:r>
                      </m:e>
                      <m:sup>
                        <m:r>
                          <a:rPr lang="cs-CZ" sz="2000" b="0" i="1" smtClean="0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sz="2000" dirty="0" smtClean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dirty="0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dirty="0" smtClean="0">
                            <a:latin typeface="Cambria Math"/>
                          </a:rPr>
                          <m:t>6</m:t>
                        </m:r>
                      </m:sup>
                    </m:sSup>
                    <m:sSup>
                      <m:sSupPr>
                        <m:ctrlPr>
                          <a:rPr lang="cs-CZ" sz="2000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dirty="0" smtClean="0">
                            <a:latin typeface="Cambria Math"/>
                          </a:rPr>
                          <m:t>𝑦</m:t>
                        </m:r>
                      </m:e>
                      <m:sup>
                        <m:r>
                          <a:rPr lang="cs-CZ" sz="2000" b="0" i="1" dirty="0" smtClean="0">
                            <a:latin typeface="Cambria Math"/>
                          </a:rPr>
                          <m:t>12</m:t>
                        </m:r>
                      </m:sup>
                    </m:sSup>
                    <m:sSup>
                      <m:sSupPr>
                        <m:ctrlPr>
                          <a:rPr lang="cs-CZ" sz="2000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dirty="0" smtClean="0">
                            <a:latin typeface="Cambria Math"/>
                          </a:rPr>
                          <m:t>𝑧</m:t>
                        </m:r>
                      </m:e>
                      <m:sup>
                        <m:r>
                          <a:rPr lang="cs-CZ" sz="2000" b="0" i="1" dirty="0" smtClean="0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endParaRPr lang="cs-CZ" sz="2000" dirty="0" smtClean="0"/>
              </a:p>
              <a:p>
                <a:pPr marL="0" lvl="0" indent="0">
                  <a:buNone/>
                </a:pPr>
                <a:endParaRPr lang="cs-CZ" sz="2000" dirty="0" smtClean="0"/>
              </a:p>
              <a:p>
                <a:pPr marL="0" lvl="0" indent="0">
                  <a:buNone/>
                </a:pPr>
                <a:r>
                  <a:rPr lang="cs-CZ" sz="2000" dirty="0" smtClean="0"/>
                  <a:t>   7</a:t>
                </a:r>
                <a:r>
                  <a:rPr lang="cs-CZ" sz="2400" dirty="0" smtClean="0"/>
                  <a:t>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400" i="1">
                                <a:latin typeface="Cambria Math"/>
                              </a:rPr>
                              <m:t>6</m:t>
                            </m:r>
                          </m:e>
                          <m:sup>
                            <m:r>
                              <a:rPr lang="cs-CZ" sz="2400" i="1">
                                <a:latin typeface="Cambria Math"/>
                              </a:rPr>
                              <m:t>6 </m:t>
                            </m:r>
                          </m:sup>
                        </m:sSup>
                        <m:r>
                          <a:rPr lang="cs-CZ" sz="2400" i="1">
                            <a:latin typeface="Cambria Math"/>
                          </a:rPr>
                          <m:t>∙</m:t>
                        </m:r>
                        <m:sSup>
                          <m:sSup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400" i="1">
                                <a:latin typeface="Cambria Math"/>
                              </a:rPr>
                              <m:t>5</m:t>
                            </m:r>
                          </m:e>
                          <m:sup>
                            <m:r>
                              <a:rPr lang="cs-CZ" sz="2400" i="1">
                                <a:latin typeface="Cambria Math"/>
                              </a:rPr>
                              <m:t>6</m:t>
                            </m:r>
                          </m:sup>
                        </m:sSup>
                      </m:num>
                      <m:den>
                        <m:sSup>
                          <m:sSup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400" i="1">
                                <a:latin typeface="Cambria Math"/>
                              </a:rPr>
                              <m:t>9</m:t>
                            </m:r>
                          </m:e>
                          <m:sup>
                            <m:r>
                              <a:rPr lang="cs-CZ" sz="2400" i="1">
                                <a:latin typeface="Cambria Math"/>
                              </a:rPr>
                              <m:t>3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sz="24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24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6</m:t>
                            </m:r>
                          </m:e>
                          <m:sup>
                            <m:r>
                              <a:rPr lang="cs-CZ" sz="2400" b="0" i="1" smtClean="0">
                                <a:latin typeface="Cambria Math"/>
                              </a:rPr>
                              <m:t>6</m:t>
                            </m:r>
                          </m:sup>
                        </m:sSup>
                        <m:r>
                          <a:rPr lang="cs-CZ" sz="2400" i="1" smtClean="0">
                            <a:latin typeface="Cambria Math"/>
                            <a:ea typeface="Cambria Math"/>
                          </a:rPr>
                          <m:t>∙</m:t>
                        </m:r>
                        <m:sSup>
                          <m:sSupPr>
                            <m:ctrlPr>
                              <a:rPr lang="cs-CZ" sz="2400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r>
                              <a:rPr lang="cs-CZ" sz="2400" b="0" i="1" smtClean="0">
                                <a:latin typeface="Cambria Math"/>
                                <a:ea typeface="Cambria Math"/>
                              </a:rPr>
                              <m:t>5</m:t>
                            </m:r>
                          </m:e>
                          <m:sup>
                            <m:r>
                              <a:rPr lang="cs-CZ" sz="2400" b="0" i="1" smtClean="0">
                                <a:latin typeface="Cambria Math"/>
                                <a:ea typeface="Cambria Math"/>
                              </a:rPr>
                              <m:t>6</m:t>
                            </m:r>
                          </m:sup>
                        </m:sSup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(</m:t>
                        </m:r>
                        <m:sSup>
                          <m:sSupPr>
                            <m:ctrlPr>
                              <a:rPr lang="cs-CZ" sz="2400" b="0" i="1" smtClean="0">
                                <a:latin typeface="Cambria Math"/>
                              </a:rPr>
                            </m:ctrlPr>
                          </m:sSupPr>
                          <m:e>
                            <m:sSup>
                              <m:sSupPr>
                                <m:ctrlPr>
                                  <a:rPr lang="cs-CZ" sz="2400" b="0" i="1" smtClean="0">
                                    <a:latin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sz="2400" b="0" i="1" smtClean="0">
                                    <a:latin typeface="Cambria Math"/>
                                  </a:rPr>
                                  <m:t>3</m:t>
                                </m:r>
                              </m:e>
                              <m:sup>
                                <m:r>
                                  <a:rPr lang="cs-CZ" sz="2400" b="0" i="1" smtClean="0">
                                    <a:latin typeface="Cambria Math"/>
                                  </a:rPr>
                                  <m:t>2</m:t>
                                </m:r>
                              </m:sup>
                            </m:sSup>
                            <m:r>
                              <a:rPr lang="cs-CZ" sz="2400" b="0" i="1" smtClean="0">
                                <a:latin typeface="Cambria Math"/>
                              </a:rPr>
                              <m:t>)</m:t>
                            </m:r>
                          </m:e>
                          <m:sup>
                            <m:r>
                              <a:rPr lang="cs-CZ" sz="2400" b="0" i="1" smtClean="0">
                                <a:latin typeface="Cambria Math"/>
                              </a:rPr>
                              <m:t>3</m:t>
                            </m:r>
                          </m:sup>
                        </m:sSup>
                      </m:den>
                    </m:f>
                    <m:r>
                      <a:rPr lang="cs-CZ" sz="2400" b="0" i="0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sz="2400" dirty="0" smtClean="0"/>
                  <a:t>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400" i="1">
                                <a:latin typeface="Cambria Math"/>
                              </a:rPr>
                              <m:t>6</m:t>
                            </m:r>
                          </m:e>
                          <m:sup>
                            <m:r>
                              <a:rPr lang="cs-CZ" sz="2400" i="1">
                                <a:latin typeface="Cambria Math"/>
                              </a:rPr>
                              <m:t>6 </m:t>
                            </m:r>
                          </m:sup>
                        </m:sSup>
                        <m:r>
                          <a:rPr lang="cs-CZ" sz="2400" i="1">
                            <a:latin typeface="Cambria Math"/>
                          </a:rPr>
                          <m:t>∙</m:t>
                        </m:r>
                        <m:sSup>
                          <m:sSup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400" i="1">
                                <a:latin typeface="Cambria Math"/>
                              </a:rPr>
                              <m:t>5</m:t>
                            </m:r>
                          </m:e>
                          <m:sup>
                            <m:r>
                              <a:rPr lang="cs-CZ" sz="2400" i="1">
                                <a:latin typeface="Cambria Math"/>
                              </a:rPr>
                              <m:t>6</m:t>
                            </m:r>
                          </m:sup>
                        </m:sSup>
                      </m:num>
                      <m:den>
                        <m:sSup>
                          <m:sSup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3</m:t>
                            </m:r>
                          </m:e>
                          <m:sup>
                            <m:r>
                              <a:rPr lang="cs-CZ" sz="2400" b="0" i="1" smtClean="0">
                                <a:latin typeface="Cambria Math"/>
                              </a:rPr>
                              <m:t>6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sz="2400" dirty="0" smtClean="0"/>
                  <a:t> 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</a:rPr>
                          <m:t>(</m:t>
                        </m:r>
                        <m:f>
                          <m:fPr>
                            <m:ctrlPr>
                              <a:rPr lang="cs-CZ" sz="24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b="0" i="1" smtClean="0">
                                <a:latin typeface="Cambria Math"/>
                              </a:rPr>
                              <m:t>6</m:t>
                            </m:r>
                            <m:r>
                              <a:rPr lang="cs-CZ" sz="2400" b="0" i="1" smtClean="0">
                                <a:latin typeface="Cambria Math"/>
                                <a:ea typeface="Cambria Math"/>
                              </a:rPr>
                              <m:t>∙5</m:t>
                            </m:r>
                          </m:num>
                          <m:den>
                            <m:r>
                              <a:rPr lang="cs-CZ" sz="2400" b="0" i="1" smtClean="0">
                                <a:latin typeface="Cambria Math"/>
                              </a:rPr>
                              <m:t>3</m:t>
                            </m:r>
                          </m:den>
                        </m:f>
                        <m:r>
                          <a:rPr lang="cs-CZ" sz="2400" b="0" i="1" smtClean="0">
                            <a:latin typeface="Cambria Math"/>
                          </a:rPr>
                          <m:t>)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</a:rPr>
                          <m:t>6</m:t>
                        </m:r>
                      </m:sup>
                    </m:sSup>
                  </m:oMath>
                </a14:m>
                <a:r>
                  <a:rPr lang="cs-CZ" sz="2400" dirty="0" smtClean="0"/>
                  <a:t> </a:t>
                </a:r>
                <a:r>
                  <a:rPr lang="cs-CZ" sz="2000" dirty="0" smtClean="0"/>
                  <a:t>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latin typeface="Cambria Math"/>
                          </a:rPr>
                          <m:t>10</m:t>
                        </m:r>
                      </m:e>
                      <m:sup>
                        <m:r>
                          <a:rPr lang="cs-CZ" sz="2000" b="0" i="1" smtClean="0">
                            <a:latin typeface="Cambria Math"/>
                          </a:rPr>
                          <m:t>6</m:t>
                        </m:r>
                      </m:sup>
                    </m:sSup>
                  </m:oMath>
                </a14:m>
                <a:r>
                  <a:rPr lang="cs-CZ" sz="2000" dirty="0" smtClean="0"/>
                  <a:t> = 1 000 000</a:t>
                </a:r>
                <a:r>
                  <a:rPr lang="cs-CZ" sz="2000" dirty="0"/>
                  <a:t>		</a:t>
                </a:r>
                <a:endParaRPr lang="cs-CZ" sz="2000" dirty="0" smtClean="0"/>
              </a:p>
              <a:p>
                <a:pPr marL="0" lvl="0" indent="0">
                  <a:buNone/>
                </a:pPr>
                <a:r>
                  <a:rPr lang="cs-CZ" sz="2000" dirty="0"/>
                  <a:t> </a:t>
                </a:r>
                <a:r>
                  <a:rPr lang="cs-CZ" sz="2000" dirty="0" smtClean="0"/>
                  <a:t>  </a:t>
                </a:r>
                <a14:m>
                  <m:oMath xmlns:m="http://schemas.openxmlformats.org/officeDocument/2006/math">
                    <m:r>
                      <m:rPr>
                        <m:nor/>
                      </m:rPr>
                      <a:rPr lang="cs-CZ" sz="2000" dirty="0" smtClean="0"/>
                      <m:t>8</m:t>
                    </m:r>
                    <m:r>
                      <a:rPr lang="cs-CZ" sz="2000" b="0" i="1" dirty="0" smtClean="0">
                        <a:latin typeface="Cambria Math"/>
                      </a:rPr>
                      <m:t>) </m:t>
                    </m:r>
                    <m:sSup>
                      <m:sSupPr>
                        <m:ctrlPr>
                          <a:rPr lang="cs-CZ" sz="20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i="1">
                            <a:latin typeface="Cambria Math"/>
                          </a:rPr>
                          <m:t>4 </m:t>
                        </m:r>
                        <m:r>
                          <a:rPr lang="cs-CZ" sz="2000" i="1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sz="2000" i="1">
                            <a:latin typeface="Cambria Math"/>
                          </a:rPr>
                          <m:t>2</m:t>
                        </m:r>
                      </m:sup>
                    </m:sSup>
                    <m:sSup>
                      <m:sSupPr>
                        <m:ctrlPr>
                          <a:rPr lang="cs-CZ" sz="20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i="1">
                            <a:latin typeface="Cambria Math"/>
                          </a:rPr>
                          <m:t>𝑏</m:t>
                        </m:r>
                      </m:e>
                      <m:sup>
                        <m:r>
                          <a:rPr lang="cs-CZ" sz="2000" i="1"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sz="20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000" dirty="0"/>
                  <a:t>: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i="1">
                            <a:latin typeface="Cambria Math"/>
                          </a:rPr>
                          <m:t>5 </m:t>
                        </m:r>
                        <m:r>
                          <a:rPr lang="cs-CZ" sz="2000" i="1">
                            <a:latin typeface="Cambria Math"/>
                          </a:rPr>
                          <m:t>𝑎</m:t>
                        </m:r>
                        <m:r>
                          <a:rPr lang="cs-CZ" sz="2000" i="1">
                            <a:latin typeface="Cambria Math"/>
                          </a:rPr>
                          <m:t> </m:t>
                        </m:r>
                        <m:r>
                          <a:rPr lang="cs-CZ" sz="2000" i="1">
                            <a:latin typeface="Cambria Math"/>
                          </a:rPr>
                          <m:t>𝑏</m:t>
                        </m:r>
                      </m:e>
                      <m:sup>
                        <m:r>
                          <a:rPr lang="cs-CZ" sz="2000" i="1">
                            <a:latin typeface="Cambria Math"/>
                          </a:rPr>
                          <m:t>4</m:t>
                        </m:r>
                      </m:sup>
                    </m:sSup>
                  </m:oMath>
                </a14:m>
                <a:r>
                  <a:rPr lang="cs-CZ" sz="2000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dirty="0" smtClean="0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2400" i="1" dirty="0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400" b="0" i="1" dirty="0" smtClean="0">
                                <a:latin typeface="Cambria Math"/>
                              </a:rPr>
                              <m:t>4 </m:t>
                            </m:r>
                            <m:r>
                              <a:rPr lang="cs-CZ" sz="2400" b="0" i="1" dirty="0" smtClean="0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sz="2400" b="0" i="1" dirty="0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sSup>
                          <m:sSupPr>
                            <m:ctrlPr>
                              <a:rPr lang="cs-CZ" sz="2400" i="1" dirty="0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400" b="0" i="1" dirty="0" smtClean="0">
                                <a:latin typeface="Cambria Math"/>
                              </a:rPr>
                              <m:t>𝑏</m:t>
                            </m:r>
                          </m:e>
                          <m:sup>
                            <m:r>
                              <a:rPr lang="cs-CZ" sz="2400" b="0" i="1" dirty="0" smtClean="0">
                                <a:latin typeface="Cambria Math"/>
                              </a:rPr>
                              <m:t>3</m:t>
                            </m:r>
                          </m:sup>
                        </m:sSup>
                      </m:num>
                      <m:den>
                        <m:sSup>
                          <m:sSupPr>
                            <m:ctrlPr>
                              <a:rPr lang="cs-CZ" sz="2400" i="1" dirty="0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400" b="0" i="1" dirty="0" smtClean="0">
                                <a:latin typeface="Cambria Math"/>
                              </a:rPr>
                              <m:t>5</m:t>
                            </m:r>
                            <m:r>
                              <a:rPr lang="cs-CZ" sz="2400" b="0" i="1" dirty="0" smtClean="0">
                                <a:latin typeface="Cambria Math"/>
                              </a:rPr>
                              <m:t>𝑎𝑏</m:t>
                            </m:r>
                          </m:e>
                          <m:sup>
                            <m:r>
                              <a:rPr lang="cs-CZ" sz="2400" b="0" i="1" dirty="0" smtClean="0">
                                <a:latin typeface="Cambria Math"/>
                              </a:rPr>
                              <m:t>4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sz="24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4</m:t>
                        </m:r>
                        <m:r>
                          <a:rPr lang="cs-CZ" sz="2400" b="0" i="1" smtClean="0">
                            <a:latin typeface="Cambria Math"/>
                          </a:rPr>
                          <m:t>𝑎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  <m:r>
                          <a:rPr lang="cs-CZ" sz="2400" b="0" i="1" smtClean="0">
                            <a:latin typeface="Cambria Math"/>
                          </a:rPr>
                          <m:t>𝑏</m:t>
                        </m:r>
                      </m:den>
                    </m:f>
                  </m:oMath>
                </a14:m>
                <a:endParaRPr lang="cs-CZ" sz="2400" dirty="0" smtClean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9552" y="980728"/>
                <a:ext cx="8229600" cy="5256584"/>
              </a:xfrm>
              <a:blipFill rotWithShape="1">
                <a:blip r:embed="rId2"/>
                <a:stretch>
                  <a:fillRect t="-58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20005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91264" cy="922114"/>
          </a:xfrm>
        </p:spPr>
        <p:txBody>
          <a:bodyPr>
            <a:normAutofit fontScale="90000"/>
          </a:bodyPr>
          <a:lstStyle/>
          <a:p>
            <a:r>
              <a:rPr lang="cs-CZ" sz="2200" dirty="0" smtClean="0">
                <a:solidFill>
                  <a:srgbClr val="FF0000"/>
                </a:solidFill>
              </a:rPr>
              <a:t>2. </a:t>
            </a:r>
            <a:r>
              <a:rPr lang="cs-CZ" sz="2200" dirty="0" smtClean="0"/>
              <a:t> K uvedeným </a:t>
            </a:r>
            <a:r>
              <a:rPr lang="cs-CZ" sz="2200" dirty="0"/>
              <a:t>příkladům přiřaď níže uvedené postupy, podle jejichž pravidel bude vhodné příklad počítat.  </a:t>
            </a:r>
            <a:r>
              <a:rPr lang="cs-CZ" sz="2200" i="1" dirty="0"/>
              <a:t>(U jednoho příkladů může být více postupů)</a:t>
            </a:r>
            <a:br>
              <a:rPr lang="cs-CZ" sz="2200" i="1" dirty="0"/>
            </a:br>
            <a:endParaRPr lang="cs-CZ" sz="22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196752"/>
                <a:ext cx="8229600" cy="5112568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2200" dirty="0" smtClean="0"/>
                  <a:t>     </a:t>
                </a:r>
                <a:r>
                  <a:rPr lang="cs-CZ" sz="2200" dirty="0" smtClean="0"/>
                  <a:t>1)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i="1">
                            <a:latin typeface="Cambria Math"/>
                          </a:rPr>
                          <m:t>(−8)</m:t>
                        </m:r>
                      </m:e>
                      <m:sup>
                        <m:r>
                          <a:rPr lang="cs-CZ" sz="2400" i="1">
                            <a:latin typeface="Cambria Math"/>
                          </a:rPr>
                          <m:t>6 </m:t>
                        </m:r>
                      </m:sup>
                    </m:sSup>
                    <m:r>
                      <a:rPr lang="cs-CZ" sz="2400" i="1">
                        <a:latin typeface="Cambria Math"/>
                      </a:rPr>
                      <m:t>:</m:t>
                    </m:r>
                    <m:sSup>
                      <m:sSupPr>
                        <m:ctrlPr>
                          <a:rPr lang="cs-CZ" sz="24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i="1">
                            <a:latin typeface="Cambria Math"/>
                          </a:rPr>
                          <m:t>(−8)</m:t>
                        </m:r>
                      </m:e>
                      <m:sup>
                        <m:r>
                          <a:rPr lang="cs-CZ" sz="2400" i="1">
                            <a:latin typeface="Cambria Math"/>
                          </a:rPr>
                          <m:t>4</m:t>
                        </m:r>
                      </m:sup>
                    </m:sSup>
                  </m:oMath>
                </a14:m>
                <a:r>
                  <a:rPr lang="cs-CZ" sz="2400" dirty="0"/>
                  <a:t>	</a:t>
                </a:r>
                <a:r>
                  <a:rPr lang="cs-CZ" sz="2400" dirty="0" smtClean="0"/>
                  <a:t> </a:t>
                </a:r>
                <a:r>
                  <a:rPr lang="cs-CZ" sz="2400" dirty="0" smtClean="0"/>
                  <a:t>	                 2</a:t>
                </a:r>
                <a:r>
                  <a:rPr lang="cs-CZ" sz="2400" dirty="0"/>
                  <a:t>)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i="1">
                            <a:latin typeface="Cambria Math"/>
                          </a:rPr>
                          <m:t>4 </m:t>
                        </m:r>
                        <m:r>
                          <a:rPr lang="cs-CZ" sz="2400" i="1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400" i="1">
                        <a:latin typeface="Cambria Math"/>
                      </a:rPr>
                      <m:t>𝑏</m:t>
                    </m:r>
                    <m:r>
                      <a:rPr lang="cs-CZ" sz="2400" i="1">
                        <a:latin typeface="Cambria Math"/>
                      </a:rPr>
                      <m:t> ∙3 </m:t>
                    </m:r>
                    <m:r>
                      <a:rPr lang="cs-CZ" sz="2400" i="1">
                        <a:latin typeface="Cambria Math"/>
                      </a:rPr>
                      <m:t>𝑎</m:t>
                    </m:r>
                    <m:sSup>
                      <m:sSupPr>
                        <m:ctrlPr>
                          <a:rPr lang="cs-CZ" sz="24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i="1">
                            <a:latin typeface="Cambria Math"/>
                          </a:rPr>
                          <m:t> </m:t>
                        </m:r>
                        <m:r>
                          <a:rPr lang="cs-CZ" sz="2400" i="1">
                            <a:latin typeface="Cambria Math"/>
                          </a:rPr>
                          <m:t>𝑏</m:t>
                        </m:r>
                      </m:e>
                      <m:sup>
                        <m:r>
                          <a:rPr lang="cs-CZ" sz="2400" i="1">
                            <a:latin typeface="Cambria Math"/>
                          </a:rPr>
                          <m:t>5</m:t>
                        </m:r>
                      </m:sup>
                    </m:sSup>
                  </m:oMath>
                </a14:m>
                <a:r>
                  <a:rPr lang="cs-CZ" sz="2400" dirty="0"/>
                  <a:t> </a:t>
                </a:r>
                <a:endParaRPr lang="cs-CZ" sz="2400" dirty="0"/>
              </a:p>
              <a:p>
                <a:pPr marL="0" indent="0">
                  <a:buNone/>
                </a:pPr>
                <a:r>
                  <a:rPr lang="cs-CZ" sz="2400" dirty="0" smtClean="0"/>
                  <a:t>     </a:t>
                </a:r>
              </a:p>
              <a:p>
                <a:pPr marL="0" indent="0">
                  <a:buNone/>
                </a:pPr>
                <a:r>
                  <a:rPr lang="cs-CZ" sz="2400" dirty="0"/>
                  <a:t> </a:t>
                </a:r>
                <a:r>
                  <a:rPr lang="cs-CZ" sz="2400" dirty="0" smtClean="0"/>
                  <a:t>    </a:t>
                </a:r>
                <a:r>
                  <a:rPr lang="cs-CZ" sz="2400" dirty="0" smtClean="0"/>
                  <a:t>3</a:t>
                </a:r>
                <a:r>
                  <a:rPr lang="cs-CZ" sz="2400" dirty="0"/>
                  <a:t>)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i="1">
                            <a:latin typeface="Cambria Math"/>
                          </a:rPr>
                          <m:t>(4 </m:t>
                        </m:r>
                        <m:sSup>
                          <m:sSup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400" i="1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sz="2400" i="1">
                                <a:latin typeface="Cambria Math"/>
                              </a:rPr>
                              <m:t>3</m:t>
                            </m:r>
                          </m:sup>
                        </m:sSup>
                        <m:sSup>
                          <m:sSup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400" i="1">
                                <a:latin typeface="Cambria Math"/>
                              </a:rPr>
                              <m:t>𝑏</m:t>
                            </m:r>
                          </m:e>
                          <m:sup>
                            <m:r>
                              <a:rPr lang="cs-CZ" sz="2400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400" i="1">
                            <a:latin typeface="Cambria Math"/>
                          </a:rPr>
                          <m:t>)</m:t>
                        </m:r>
                      </m:e>
                      <m:sup>
                        <m:r>
                          <a:rPr lang="cs-CZ" sz="2400" i="1">
                            <a:latin typeface="Cambria Math"/>
                          </a:rPr>
                          <m:t>5 </m:t>
                        </m:r>
                      </m:sup>
                    </m:sSup>
                  </m:oMath>
                </a14:m>
                <a:r>
                  <a:rPr lang="cs-CZ" sz="2400" dirty="0" smtClean="0"/>
                  <a:t>		                 4)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28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800" i="1">
                                <a:latin typeface="Cambria Math"/>
                              </a:rPr>
                              <m:t>3</m:t>
                            </m:r>
                          </m:e>
                          <m:sup>
                            <m:r>
                              <a:rPr lang="cs-CZ" sz="2800" i="1">
                                <a:latin typeface="Cambria Math"/>
                              </a:rPr>
                              <m:t>5 </m:t>
                            </m:r>
                          </m:sup>
                        </m:sSup>
                        <m:r>
                          <a:rPr lang="cs-CZ" sz="2800" i="1">
                            <a:latin typeface="Cambria Math"/>
                          </a:rPr>
                          <m:t>∙</m:t>
                        </m:r>
                        <m:sSup>
                          <m:sSupPr>
                            <m:ctrlPr>
                              <a:rPr lang="cs-CZ" sz="28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800" i="1">
                                <a:latin typeface="Cambria Math"/>
                              </a:rPr>
                              <m:t>(−6)</m:t>
                            </m:r>
                          </m:e>
                          <m:sup>
                            <m:r>
                              <a:rPr lang="cs-CZ" sz="2800" i="1">
                                <a:latin typeface="Cambria Math"/>
                              </a:rPr>
                              <m:t>5</m:t>
                            </m:r>
                          </m:sup>
                        </m:sSup>
                      </m:num>
                      <m:den>
                        <m:sSup>
                          <m:sSupPr>
                            <m:ctrlPr>
                              <a:rPr lang="cs-CZ" sz="28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800" i="1">
                                <a:latin typeface="Cambria Math"/>
                              </a:rPr>
                              <m:t>(−2)</m:t>
                            </m:r>
                          </m:e>
                          <m:sup>
                            <m:r>
                              <a:rPr lang="cs-CZ" sz="2800" i="1">
                                <a:latin typeface="Cambria Math"/>
                              </a:rPr>
                              <m:t>5</m:t>
                            </m:r>
                          </m:sup>
                        </m:sSup>
                      </m:den>
                    </m:f>
                  </m:oMath>
                </a14:m>
                <a:endParaRPr lang="cs-CZ" sz="2800" dirty="0"/>
              </a:p>
              <a:p>
                <a:pPr marL="0" indent="0">
                  <a:buNone/>
                </a:pPr>
                <a:r>
                  <a:rPr lang="cs-CZ" sz="2400" dirty="0"/>
                  <a:t> </a:t>
                </a:r>
              </a:p>
              <a:p>
                <a:pPr marL="0" indent="0">
                  <a:buNone/>
                </a:pPr>
                <a:r>
                  <a:rPr lang="cs-CZ" sz="2400" dirty="0"/>
                  <a:t> </a:t>
                </a:r>
                <a:r>
                  <a:rPr lang="cs-CZ" sz="2400" dirty="0" smtClean="0"/>
                  <a:t>    5)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i="1">
                            <a:latin typeface="Cambria Math"/>
                          </a:rPr>
                          <m:t>3 </m:t>
                        </m:r>
                        <m:r>
                          <a:rPr lang="cs-CZ" sz="2400" i="1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400" i="1">
                        <a:latin typeface="Cambria Math"/>
                      </a:rPr>
                      <m:t>−</m:t>
                    </m:r>
                  </m:oMath>
                </a14:m>
                <a:r>
                  <a:rPr lang="cs-CZ" sz="2400" dirty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i="1">
                            <a:latin typeface="Cambria Math"/>
                          </a:rPr>
                          <m:t>5 </m:t>
                        </m:r>
                        <m:r>
                          <a:rPr lang="cs-CZ" sz="2400" i="1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400" i="1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sz="2400" dirty="0"/>
                  <a:t>—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i="1">
                            <a:latin typeface="Cambria Math"/>
                          </a:rPr>
                          <m:t>2 </m:t>
                        </m:r>
                        <m:r>
                          <a:rPr lang="cs-CZ" sz="2400" i="1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400" dirty="0"/>
                  <a:t> +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i="1">
                            <a:latin typeface="Cambria Math"/>
                          </a:rPr>
                          <m:t>13 </m:t>
                        </m:r>
                        <m:r>
                          <a:rPr lang="cs-CZ" sz="2400" i="1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400" i="1"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sz="24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400" dirty="0"/>
                  <a:t>	</a:t>
                </a:r>
                <a:r>
                  <a:rPr lang="cs-CZ" sz="2400" dirty="0" smtClean="0"/>
                  <a:t>    </a:t>
                </a:r>
                <a:r>
                  <a:rPr lang="cs-CZ" sz="2400" dirty="0" smtClean="0"/>
                  <a:t>6</a:t>
                </a:r>
                <a:r>
                  <a:rPr lang="cs-CZ" sz="2400" dirty="0"/>
                  <a:t>) 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</a:rPr>
                      <m:t> </m:t>
                    </m:r>
                    <m:r>
                      <a:rPr lang="cs-CZ" sz="2400" b="0" i="1" smtClean="0">
                        <a:latin typeface="Cambria Math"/>
                      </a:rPr>
                      <m:t>(−</m:t>
                    </m:r>
                    <m:r>
                      <a:rPr lang="cs-CZ" sz="2400" i="1">
                        <a:latin typeface="Cambria Math"/>
                      </a:rPr>
                      <m:t> </m:t>
                    </m:r>
                    <m:sSup>
                      <m:sSupPr>
                        <m:ctrlPr>
                          <a:rPr lang="cs-CZ" sz="24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i="1">
                            <a:latin typeface="Cambria Math"/>
                          </a:rPr>
                          <m:t>0,3</m:t>
                        </m:r>
                        <m:r>
                          <a:rPr lang="cs-CZ" sz="2400" b="0" i="1" smtClean="0">
                            <a:latin typeface="Cambria Math"/>
                          </a:rPr>
                          <m:t>)</m:t>
                        </m:r>
                      </m:e>
                      <m:sup>
                        <m:r>
                          <a:rPr lang="cs-CZ" sz="2400" i="1">
                            <a:latin typeface="Cambria Math"/>
                          </a:rPr>
                          <m:t>4</m:t>
                        </m:r>
                      </m:sup>
                    </m:sSup>
                    <m:r>
                      <a:rPr lang="cs-CZ" sz="2400" i="1">
                        <a:latin typeface="Cambria Math"/>
                      </a:rPr>
                      <m:t>∙</m:t>
                    </m:r>
                    <m:sSup>
                      <m:sSupPr>
                        <m:ctrlPr>
                          <a:rPr lang="cs-CZ" sz="24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i="1">
                            <a:latin typeface="Cambria Math"/>
                          </a:rPr>
                          <m:t>(−0,3)</m:t>
                        </m:r>
                      </m:e>
                      <m:sup>
                        <m:r>
                          <a:rPr lang="cs-CZ" sz="2400" i="1">
                            <a:latin typeface="Cambria Math"/>
                          </a:rPr>
                          <m:t>5</m:t>
                        </m:r>
                      </m:sup>
                    </m:sSup>
                  </m:oMath>
                </a14:m>
                <a:endParaRPr lang="cs-CZ" sz="2400" dirty="0"/>
              </a:p>
              <a:p>
                <a:pPr marL="0" indent="0">
                  <a:buNone/>
                </a:pPr>
                <a:r>
                  <a:rPr lang="cs-CZ" sz="2400" dirty="0"/>
                  <a:t> </a:t>
                </a:r>
              </a:p>
              <a:p>
                <a:pPr marL="0" indent="0">
                  <a:buNone/>
                </a:pPr>
                <a:r>
                  <a:rPr lang="cs-CZ" sz="2400" dirty="0" smtClean="0"/>
                  <a:t>     </a:t>
                </a:r>
                <a:r>
                  <a:rPr lang="cs-CZ" sz="2400" dirty="0"/>
                  <a:t> </a:t>
                </a:r>
                <a:r>
                  <a:rPr lang="cs-CZ" sz="2400" dirty="0" smtClean="0"/>
                  <a:t>7</a:t>
                </a:r>
                <a:r>
                  <a:rPr lang="cs-CZ" sz="2400" dirty="0"/>
                  <a:t>)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  <m:r>
                          <a:rPr lang="cs-CZ" sz="2800" i="1">
                            <a:latin typeface="Cambria Math"/>
                          </a:rPr>
                          <m:t> ∙</m:t>
                        </m:r>
                        <m:sSup>
                          <m:sSupPr>
                            <m:ctrlPr>
                              <a:rPr lang="cs-CZ" sz="28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800" b="0" i="1" smtClean="0">
                                <a:latin typeface="Cambria Math"/>
                              </a:rPr>
                              <m:t>6</m:t>
                            </m:r>
                          </m:e>
                          <m:sup>
                            <m:r>
                              <a:rPr lang="cs-CZ" sz="2800" i="1">
                                <a:latin typeface="Cambria Math"/>
                              </a:rPr>
                              <m:t>5</m:t>
                            </m:r>
                          </m:sup>
                        </m:sSup>
                      </m:num>
                      <m:den>
                        <m:sSup>
                          <m:sSupPr>
                            <m:ctrlPr>
                              <a:rPr lang="cs-CZ" sz="28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800" b="0" i="1" smtClean="0">
                                <a:latin typeface="Cambria Math"/>
                              </a:rPr>
                              <m:t>4</m:t>
                            </m:r>
                          </m:e>
                          <m:sup>
                            <m:r>
                              <a:rPr lang="cs-CZ" sz="2800" i="1">
                                <a:latin typeface="Cambria Math"/>
                              </a:rPr>
                              <m:t>3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sz="2800" dirty="0" smtClean="0"/>
                  <a:t> </a:t>
                </a:r>
                <a:r>
                  <a:rPr lang="cs-CZ" sz="2400" dirty="0"/>
                  <a:t>	</a:t>
                </a:r>
                <a:r>
                  <a:rPr lang="cs-CZ" sz="2400" dirty="0" smtClean="0"/>
                  <a:t>	                               8</a:t>
                </a:r>
                <a:r>
                  <a:rPr lang="cs-CZ" sz="2400" dirty="0"/>
                  <a:t>) 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</a:rPr>
                      <m:t>3</m:t>
                    </m:r>
                    <m:sSup>
                      <m:sSupPr>
                        <m:ctrlPr>
                          <a:rPr lang="cs-CZ" sz="24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i="1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400" i="1">
                            <a:latin typeface="Cambria Math"/>
                          </a:rPr>
                          <m:t>5</m:t>
                        </m:r>
                      </m:sup>
                    </m:sSup>
                    <m:r>
                      <a:rPr lang="cs-CZ" sz="2400" i="1">
                        <a:latin typeface="Cambria Math"/>
                      </a:rPr>
                      <m:t>𝑦</m:t>
                    </m:r>
                    <m:r>
                      <a:rPr lang="cs-CZ" sz="24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400" dirty="0"/>
                  <a:t>: 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</a:rPr>
                      <m:t>6</m:t>
                    </m:r>
                    <m:sSup>
                      <m:sSupPr>
                        <m:ctrlPr>
                          <a:rPr lang="cs-CZ" sz="24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i="1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sup>
                    </m:sSup>
                    <m:sSup>
                      <m:sSupPr>
                        <m:ctrlPr>
                          <a:rPr lang="cs-CZ" sz="24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i="1">
                            <a:latin typeface="Cambria Math"/>
                          </a:rPr>
                          <m:t>𝑦</m:t>
                        </m:r>
                      </m:e>
                      <m:sup>
                        <m:r>
                          <a:rPr lang="cs-CZ" sz="2400" i="1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endParaRPr lang="cs-CZ" sz="2400" dirty="0"/>
              </a:p>
              <a:p>
                <a:pPr marL="0" indent="0">
                  <a:buNone/>
                </a:pPr>
                <a:endParaRPr lang="cs-CZ" sz="2400" dirty="0" smtClean="0"/>
              </a:p>
              <a:p>
                <a:pPr marL="0" indent="0">
                  <a:buNone/>
                </a:pPr>
                <a:r>
                  <a:rPr lang="cs-CZ" sz="1900" dirty="0" smtClean="0"/>
                  <a:t>a) </a:t>
                </a:r>
                <a:r>
                  <a:rPr lang="cs-CZ" sz="1900" dirty="0"/>
                  <a:t>součet (rozdíl) mocnin 	b) násobení </a:t>
                </a:r>
                <a:r>
                  <a:rPr lang="cs-CZ" sz="1900" dirty="0" smtClean="0"/>
                  <a:t>mocnin  c</a:t>
                </a:r>
                <a:r>
                  <a:rPr lang="cs-CZ" sz="1900" dirty="0"/>
                  <a:t>) dělení mocnin</a:t>
                </a:r>
                <a:endParaRPr lang="cs-CZ" sz="1900" dirty="0"/>
              </a:p>
              <a:p>
                <a:pPr marL="0" indent="0">
                  <a:buNone/>
                </a:pPr>
                <a:r>
                  <a:rPr lang="cs-CZ" sz="1900" dirty="0" smtClean="0"/>
                  <a:t>d</a:t>
                </a:r>
                <a:r>
                  <a:rPr lang="cs-CZ" sz="1900" dirty="0"/>
                  <a:t>) mocnina součinu (</a:t>
                </a:r>
                <a:r>
                  <a:rPr lang="cs-CZ" sz="1900" dirty="0" smtClean="0"/>
                  <a:t>podílu) e</a:t>
                </a:r>
                <a:r>
                  <a:rPr lang="cs-CZ" sz="1900" dirty="0"/>
                  <a:t>) mocnina mocniny </a:t>
                </a: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196752"/>
                <a:ext cx="8229600" cy="5112568"/>
              </a:xfrm>
              <a:blipFill rotWithShape="1">
                <a:blip r:embed="rId2"/>
                <a:stretch>
                  <a:fillRect l="-667" t="-834" b="-3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02105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91264" cy="778098"/>
          </a:xfrm>
        </p:spPr>
        <p:txBody>
          <a:bodyPr>
            <a:normAutofit/>
          </a:bodyPr>
          <a:lstStyle/>
          <a:p>
            <a:r>
              <a:rPr lang="cs-CZ" sz="2200" dirty="0"/>
              <a:t>Z</a:t>
            </a:r>
            <a:r>
              <a:rPr lang="cs-CZ" sz="2200" dirty="0" smtClean="0"/>
              <a:t>kontroluj</a:t>
            </a:r>
            <a:endParaRPr lang="cs-CZ" sz="22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124744"/>
                <a:ext cx="8229600" cy="5184576"/>
              </a:xfrm>
            </p:spPr>
            <p:txBody>
              <a:bodyPr>
                <a:normAutofit fontScale="62500" lnSpcReduction="20000"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 c</a:t>
                </a:r>
                <a:r>
                  <a:rPr lang="cs-CZ" dirty="0" smtClean="0"/>
                  <a:t>) dělení mocnin			         </a:t>
                </a:r>
                <a:r>
                  <a:rPr lang="cs-CZ" dirty="0"/>
                  <a:t>b) násobení mocnin </a:t>
                </a:r>
                <a:r>
                  <a:rPr lang="cs-CZ" dirty="0" smtClean="0"/>
                  <a:t>	</a:t>
                </a:r>
              </a:p>
              <a:p>
                <a:pPr marL="0" indent="0">
                  <a:buNone/>
                </a:pPr>
                <a:r>
                  <a:rPr lang="cs-CZ" i="1" dirty="0" smtClean="0"/>
                  <a:t>1</a:t>
                </a:r>
                <a:r>
                  <a:rPr lang="cs-CZ" i="1" dirty="0"/>
                  <a:t>)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(−8)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6 </m:t>
                        </m:r>
                      </m:sup>
                    </m:sSup>
                    <m:r>
                      <a:rPr lang="cs-CZ" i="1">
                        <a:latin typeface="Cambria Math"/>
                      </a:rPr>
                      <m:t>:</m:t>
                    </m:r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(−8)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4</m:t>
                        </m:r>
                      </m:sup>
                    </m:sSup>
                  </m:oMath>
                </a14:m>
                <a:r>
                  <a:rPr lang="cs-CZ" dirty="0" smtClean="0"/>
                  <a:t>		 	         2)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4 </m:t>
                        </m:r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i="1">
                        <a:latin typeface="Cambria Math"/>
                      </a:rPr>
                      <m:t>𝑏</m:t>
                    </m:r>
                    <m:r>
                      <a:rPr lang="cs-CZ" i="1">
                        <a:latin typeface="Cambria Math"/>
                      </a:rPr>
                      <m:t> ∙3 </m:t>
                    </m:r>
                    <m:r>
                      <a:rPr lang="cs-CZ" i="1">
                        <a:latin typeface="Cambria Math"/>
                      </a:rPr>
                      <m:t>𝑎</m:t>
                    </m:r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 </m:t>
                        </m:r>
                        <m:r>
                          <a:rPr lang="cs-CZ" i="1">
                            <a:latin typeface="Cambria Math"/>
                          </a:rPr>
                          <m:t>𝑏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5</m:t>
                        </m:r>
                      </m:sup>
                    </m:sSup>
                  </m:oMath>
                </a14:m>
                <a:r>
                  <a:rPr lang="cs-CZ" dirty="0" smtClean="0"/>
                  <a:t>	  				</a:t>
                </a:r>
              </a:p>
              <a:p>
                <a:pPr marL="0" indent="0">
                  <a:buNone/>
                </a:pPr>
                <a:r>
                  <a:rPr lang="cs-CZ" dirty="0" smtClean="0"/>
                  <a:t>d) </a:t>
                </a:r>
                <a:r>
                  <a:rPr lang="cs-CZ" dirty="0"/>
                  <a:t>mocnina součinu (podílu </a:t>
                </a:r>
                <a:r>
                  <a:rPr lang="cs-CZ" dirty="0" smtClean="0"/>
                  <a:t>)	        d</a:t>
                </a:r>
                <a:r>
                  <a:rPr lang="cs-CZ" dirty="0"/>
                  <a:t>) mocnina součinu (podílu)</a:t>
                </a:r>
              </a:p>
              <a:p>
                <a:pPr marL="0" indent="0">
                  <a:buNone/>
                </a:pPr>
                <a:r>
                  <a:rPr lang="cs-CZ" dirty="0"/>
                  <a:t>e) mocnina </a:t>
                </a:r>
                <a:r>
                  <a:rPr lang="cs-CZ" dirty="0" smtClean="0"/>
                  <a:t>mocniny			</a:t>
                </a:r>
              </a:p>
              <a:p>
                <a:pPr marL="0" indent="0">
                  <a:buNone/>
                </a:pPr>
                <a:r>
                  <a:rPr lang="cs-CZ" dirty="0" smtClean="0"/>
                  <a:t>3</a:t>
                </a:r>
                <a:r>
                  <a:rPr lang="cs-CZ" dirty="0"/>
                  <a:t>)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(4 </m:t>
                        </m:r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3</m:t>
                            </m:r>
                          </m:sup>
                        </m:sSup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𝑏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i="1">
                            <a:latin typeface="Cambria Math"/>
                          </a:rPr>
                          <m:t>)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5 </m:t>
                        </m:r>
                      </m:sup>
                    </m:sSup>
                  </m:oMath>
                </a14:m>
                <a:r>
                  <a:rPr lang="cs-CZ" dirty="0" smtClean="0"/>
                  <a:t>			         4</a:t>
                </a:r>
                <a:r>
                  <a:rPr lang="cs-CZ" dirty="0"/>
                  <a:t>)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800" i="1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38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800" i="1">
                                <a:latin typeface="Cambria Math"/>
                              </a:rPr>
                              <m:t>3</m:t>
                            </m:r>
                          </m:e>
                          <m:sup>
                            <m:r>
                              <a:rPr lang="cs-CZ" sz="3800" i="1">
                                <a:latin typeface="Cambria Math"/>
                              </a:rPr>
                              <m:t>5 </m:t>
                            </m:r>
                          </m:sup>
                        </m:sSup>
                        <m:r>
                          <a:rPr lang="cs-CZ" sz="3800" i="1">
                            <a:latin typeface="Cambria Math"/>
                          </a:rPr>
                          <m:t>∙</m:t>
                        </m:r>
                        <m:sSup>
                          <m:sSupPr>
                            <m:ctrlPr>
                              <a:rPr lang="cs-CZ" sz="38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800" i="1">
                                <a:latin typeface="Cambria Math"/>
                              </a:rPr>
                              <m:t>(−6)</m:t>
                            </m:r>
                          </m:e>
                          <m:sup>
                            <m:r>
                              <a:rPr lang="cs-CZ" sz="3800" i="1">
                                <a:latin typeface="Cambria Math"/>
                              </a:rPr>
                              <m:t>5</m:t>
                            </m:r>
                          </m:sup>
                        </m:sSup>
                      </m:num>
                      <m:den>
                        <m:sSup>
                          <m:sSupPr>
                            <m:ctrlPr>
                              <a:rPr lang="cs-CZ" sz="38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800" i="1">
                                <a:latin typeface="Cambria Math"/>
                              </a:rPr>
                              <m:t>(−2)</m:t>
                            </m:r>
                          </m:e>
                          <m:sup>
                            <m:r>
                              <a:rPr lang="cs-CZ" sz="3800" i="1">
                                <a:latin typeface="Cambria Math"/>
                              </a:rPr>
                              <m:t>5</m:t>
                            </m:r>
                          </m:sup>
                        </m:sSup>
                      </m:den>
                    </m:f>
                  </m:oMath>
                </a14:m>
                <a:endParaRPr lang="cs-CZ" sz="3800" dirty="0"/>
              </a:p>
              <a:p>
                <a:pPr marL="0" indent="0">
                  <a:buNone/>
                </a:pPr>
                <a:r>
                  <a:rPr lang="cs-CZ" dirty="0"/>
                  <a:t> </a:t>
                </a: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a</a:t>
                </a:r>
                <a:r>
                  <a:rPr lang="cs-CZ" dirty="0"/>
                  <a:t>) součet (rozdíl) </a:t>
                </a:r>
                <a:r>
                  <a:rPr lang="cs-CZ" dirty="0" smtClean="0"/>
                  <a:t>mocnin		         b</a:t>
                </a:r>
                <a:r>
                  <a:rPr lang="cs-CZ" dirty="0"/>
                  <a:t>) násobení </a:t>
                </a:r>
                <a:r>
                  <a:rPr lang="cs-CZ" dirty="0" smtClean="0"/>
                  <a:t>mocnin	</a:t>
                </a: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5)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3 </m:t>
                        </m:r>
                        <m:r>
                          <a:rPr lang="cs-CZ" i="1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/>
                  <a:t>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−</m:t>
                    </m:r>
                  </m:oMath>
                </a14:m>
                <a:r>
                  <a:rPr lang="cs-CZ" dirty="0"/>
                  <a:t>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5 </m:t>
                        </m:r>
                        <m:r>
                          <a:rPr lang="cs-CZ" i="1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dirty="0"/>
                  <a:t> —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2 </m:t>
                        </m:r>
                        <m:r>
                          <a:rPr lang="cs-CZ" i="1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/>
                  <a:t>  +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13 </m:t>
                        </m:r>
                        <m:r>
                          <a:rPr lang="cs-CZ" i="1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dirty="0" smtClean="0"/>
                  <a:t>  	         6</a:t>
                </a:r>
                <a:r>
                  <a:rPr lang="cs-CZ" dirty="0"/>
                  <a:t>) 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(−</m:t>
                    </m:r>
                    <m:r>
                      <a:rPr lang="cs-CZ" i="1">
                        <a:latin typeface="Cambria Math"/>
                      </a:rPr>
                      <m:t> </m:t>
                    </m:r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0,3</m:t>
                        </m:r>
                        <m:r>
                          <a:rPr lang="cs-CZ" b="0" i="1" smtClean="0">
                            <a:latin typeface="Cambria Math"/>
                          </a:rPr>
                          <m:t>)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4</m:t>
                        </m:r>
                      </m:sup>
                    </m:sSup>
                    <m:r>
                      <a:rPr lang="cs-CZ" i="1">
                        <a:latin typeface="Cambria Math"/>
                      </a:rPr>
                      <m:t>∙</m:t>
                    </m:r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(−0,3)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5</m:t>
                        </m:r>
                      </m:sup>
                    </m:sSup>
                  </m:oMath>
                </a14:m>
                <a:endParaRPr lang="cs-CZ" dirty="0"/>
              </a:p>
              <a:p>
                <a:pPr marL="0" indent="0">
                  <a:buNone/>
                </a:pPr>
                <a:r>
                  <a:rPr lang="cs-CZ" dirty="0"/>
                  <a:t> </a:t>
                </a:r>
              </a:p>
              <a:p>
                <a:pPr marL="0" indent="0">
                  <a:buNone/>
                </a:pPr>
                <a:r>
                  <a:rPr lang="cs-CZ" dirty="0"/>
                  <a:t>e) mocnina mocniny  </a:t>
                </a:r>
                <a:r>
                  <a:rPr lang="cs-CZ" dirty="0" smtClean="0"/>
                  <a:t>			</a:t>
                </a:r>
              </a:p>
              <a:p>
                <a:pPr marL="0" indent="0">
                  <a:buNone/>
                </a:pPr>
                <a:r>
                  <a:rPr lang="cs-CZ" dirty="0" smtClean="0"/>
                  <a:t>d) mocnina součinu (podílu)</a:t>
                </a:r>
                <a:r>
                  <a:rPr lang="cs-CZ" dirty="0"/>
                  <a:t> </a:t>
                </a:r>
                <a:r>
                  <a:rPr lang="cs-CZ" dirty="0" smtClean="0"/>
                  <a:t>	        c</a:t>
                </a:r>
                <a:r>
                  <a:rPr lang="cs-CZ" dirty="0"/>
                  <a:t>) dělení mocnin</a:t>
                </a:r>
                <a:r>
                  <a:rPr lang="cs-CZ" dirty="0" smtClean="0"/>
                  <a:t>		</a:t>
                </a:r>
              </a:p>
              <a:p>
                <a:pPr marL="0" indent="0">
                  <a:buNone/>
                </a:pPr>
                <a:r>
                  <a:rPr lang="cs-CZ" dirty="0" smtClean="0"/>
                  <a:t>7</a:t>
                </a:r>
                <a:r>
                  <a:rPr lang="cs-CZ" sz="3800" dirty="0"/>
                  <a:t>)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800" b="0" i="1" smtClean="0">
                            <a:latin typeface="Cambria Math"/>
                          </a:rPr>
                          <m:t>2</m:t>
                        </m:r>
                        <m:r>
                          <a:rPr lang="cs-CZ" sz="3800" i="1">
                            <a:latin typeface="Cambria Math"/>
                          </a:rPr>
                          <m:t> ∙</m:t>
                        </m:r>
                        <m:sSup>
                          <m:sSupPr>
                            <m:ctrlPr>
                              <a:rPr lang="cs-CZ" sz="38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800" b="0" i="1" smtClean="0">
                                <a:latin typeface="Cambria Math"/>
                              </a:rPr>
                              <m:t>6</m:t>
                            </m:r>
                          </m:e>
                          <m:sup>
                            <m:r>
                              <a:rPr lang="cs-CZ" sz="3800" i="1">
                                <a:latin typeface="Cambria Math"/>
                              </a:rPr>
                              <m:t>5</m:t>
                            </m:r>
                          </m:sup>
                        </m:sSup>
                      </m:num>
                      <m:den>
                        <m:sSup>
                          <m:sSupPr>
                            <m:ctrlPr>
                              <a:rPr lang="cs-CZ" sz="38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800" b="0" i="1" smtClean="0">
                                <a:latin typeface="Cambria Math"/>
                              </a:rPr>
                              <m:t>4</m:t>
                            </m:r>
                          </m:e>
                          <m:sup>
                            <m:r>
                              <a:rPr lang="cs-CZ" sz="3800" i="1">
                                <a:latin typeface="Cambria Math"/>
                              </a:rPr>
                              <m:t>3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/>
                  <a:t>	</a:t>
                </a:r>
                <a:r>
                  <a:rPr lang="cs-CZ" dirty="0" smtClean="0"/>
                  <a:t>	</a:t>
                </a:r>
                <a:r>
                  <a:rPr lang="cs-CZ" dirty="0"/>
                  <a:t> </a:t>
                </a:r>
                <a:r>
                  <a:rPr lang="cs-CZ" dirty="0" smtClean="0"/>
                  <a:t>                                      </a:t>
                </a:r>
                <a:r>
                  <a:rPr lang="cs-CZ" dirty="0" smtClean="0"/>
                  <a:t> </a:t>
                </a:r>
                <a:r>
                  <a:rPr lang="cs-CZ" dirty="0" smtClean="0"/>
                  <a:t>8</a:t>
                </a:r>
                <a:r>
                  <a:rPr lang="cs-CZ" dirty="0"/>
                  <a:t>) 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3</m:t>
                    </m:r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5</m:t>
                        </m:r>
                      </m:sup>
                    </m:sSup>
                    <m:r>
                      <a:rPr lang="cs-CZ" i="1">
                        <a:latin typeface="Cambria Math"/>
                      </a:rPr>
                      <m:t>𝑦</m:t>
                    </m:r>
                    <m:r>
                      <a:rPr lang="cs-CZ" i="1">
                        <a:latin typeface="Cambria Math"/>
                      </a:rPr>
                      <m:t> </m:t>
                    </m:r>
                  </m:oMath>
                </a14:m>
                <a:r>
                  <a:rPr lang="cs-CZ" dirty="0"/>
                  <a:t>: 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6</m:t>
                    </m:r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p>
                    </m:sSup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𝑦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endParaRPr lang="cs-CZ" dirty="0"/>
              </a:p>
              <a:p>
                <a:pPr marL="0" indent="0">
                  <a:buNone/>
                </a:pPr>
                <a:endParaRPr lang="cs-CZ" sz="2400" dirty="0" smtClean="0"/>
              </a:p>
              <a:p>
                <a:pPr marL="0" indent="0">
                  <a:buNone/>
                </a:pPr>
                <a:r>
                  <a:rPr lang="cs-CZ" sz="2400" dirty="0" smtClean="0"/>
                  <a:t> </a:t>
                </a:r>
                <a:endParaRPr lang="cs-CZ" sz="2400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124744"/>
                <a:ext cx="8229600" cy="5184576"/>
              </a:xfrm>
              <a:blipFill rotWithShape="1">
                <a:blip r:embed="rId2"/>
                <a:stretch>
                  <a:fillRect l="-741" t="-16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89770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91264" cy="778098"/>
          </a:xfrm>
        </p:spPr>
        <p:txBody>
          <a:bodyPr>
            <a:normAutofit/>
          </a:bodyPr>
          <a:lstStyle/>
          <a:p>
            <a:r>
              <a:rPr lang="cs-CZ" sz="2200" dirty="0"/>
              <a:t>Z</a:t>
            </a:r>
            <a:r>
              <a:rPr lang="cs-CZ" sz="2200" dirty="0" smtClean="0"/>
              <a:t>kontroluj</a:t>
            </a:r>
            <a:endParaRPr lang="cs-CZ" sz="22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539552" y="1268760"/>
                <a:ext cx="8229600" cy="5184576"/>
              </a:xfrm>
            </p:spPr>
            <p:txBody>
              <a:bodyPr>
                <a:normAutofit fontScale="55000" lnSpcReduction="20000"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 </a:t>
                </a:r>
                <a:r>
                  <a:rPr lang="cs-CZ" dirty="0" smtClean="0"/>
                  <a:t>	</a:t>
                </a:r>
              </a:p>
              <a:p>
                <a:pPr marL="0" indent="0">
                  <a:buNone/>
                </a:pPr>
                <a:r>
                  <a:rPr lang="cs-CZ" sz="3600" i="1" dirty="0" smtClean="0"/>
                  <a:t>1</a:t>
                </a:r>
                <a:r>
                  <a:rPr lang="cs-CZ" sz="3600" i="1" dirty="0"/>
                  <a:t>)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6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i="1">
                            <a:latin typeface="Cambria Math"/>
                          </a:rPr>
                          <m:t>(−8)</m:t>
                        </m:r>
                      </m:e>
                      <m:sup>
                        <m:r>
                          <a:rPr lang="cs-CZ" sz="3600" i="1">
                            <a:latin typeface="Cambria Math"/>
                          </a:rPr>
                          <m:t>6 </m:t>
                        </m:r>
                      </m:sup>
                    </m:sSup>
                    <m:r>
                      <a:rPr lang="cs-CZ" sz="3600" i="1">
                        <a:latin typeface="Cambria Math"/>
                      </a:rPr>
                      <m:t>:</m:t>
                    </m:r>
                    <m:sSup>
                      <m:sSupPr>
                        <m:ctrlPr>
                          <a:rPr lang="cs-CZ" sz="36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i="1">
                            <a:latin typeface="Cambria Math"/>
                          </a:rPr>
                          <m:t>(−8)</m:t>
                        </m:r>
                      </m:e>
                      <m:sup>
                        <m:r>
                          <a:rPr lang="cs-CZ" sz="3600" i="1">
                            <a:latin typeface="Cambria Math"/>
                          </a:rPr>
                          <m:t>4</m:t>
                        </m:r>
                      </m:sup>
                    </m:sSup>
                  </m:oMath>
                </a14:m>
                <a:r>
                  <a:rPr lang="cs-CZ" sz="3600" dirty="0" smtClean="0"/>
                  <a:t> 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6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i="1">
                            <a:latin typeface="Cambria Math"/>
                          </a:rPr>
                          <m:t>(−8)</m:t>
                        </m:r>
                      </m:e>
                      <m:sup>
                        <m:r>
                          <a:rPr lang="cs-CZ" sz="3600" b="0" i="1" smtClean="0">
                            <a:latin typeface="Cambria Math"/>
                          </a:rPr>
                          <m:t>2</m:t>
                        </m:r>
                        <m:r>
                          <a:rPr lang="cs-CZ" sz="3600" i="1">
                            <a:latin typeface="Cambria Math"/>
                          </a:rPr>
                          <m:t> </m:t>
                        </m:r>
                      </m:sup>
                    </m:sSup>
                  </m:oMath>
                </a14:m>
                <a:r>
                  <a:rPr lang="cs-CZ" sz="3600" dirty="0" smtClean="0"/>
                  <a:t> 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6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i="1">
                            <a:latin typeface="Cambria Math"/>
                          </a:rPr>
                          <m:t>8</m:t>
                        </m:r>
                      </m:e>
                      <m:sup>
                        <m:r>
                          <a:rPr lang="cs-CZ" sz="3600" b="0" i="1" smtClean="0">
                            <a:latin typeface="Cambria Math"/>
                          </a:rPr>
                          <m:t>2</m:t>
                        </m:r>
                        <m:r>
                          <a:rPr lang="cs-CZ" sz="3600" i="1">
                            <a:latin typeface="Cambria Math"/>
                          </a:rPr>
                          <m:t> </m:t>
                        </m:r>
                      </m:sup>
                    </m:sSup>
                  </m:oMath>
                </a14:m>
                <a:r>
                  <a:rPr lang="cs-CZ" sz="3600" dirty="0" smtClean="0"/>
                  <a:t>= 64</a:t>
                </a:r>
                <a:r>
                  <a:rPr lang="cs-CZ" sz="3600" dirty="0" smtClean="0"/>
                  <a:t>	</a:t>
                </a:r>
                <a:r>
                  <a:rPr lang="cs-CZ" sz="3600" dirty="0" smtClean="0"/>
                  <a:t>2</a:t>
                </a:r>
                <a:r>
                  <a:rPr lang="cs-CZ" sz="3600" dirty="0" smtClean="0"/>
                  <a:t>)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6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i="1">
                            <a:latin typeface="Cambria Math"/>
                          </a:rPr>
                          <m:t>4 </m:t>
                        </m:r>
                        <m:r>
                          <a:rPr lang="cs-CZ" sz="3600" i="1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sz="3600" i="1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3600" i="1">
                        <a:latin typeface="Cambria Math"/>
                      </a:rPr>
                      <m:t>𝑏</m:t>
                    </m:r>
                    <m:r>
                      <a:rPr lang="cs-CZ" sz="3600" i="1">
                        <a:latin typeface="Cambria Math"/>
                      </a:rPr>
                      <m:t> ∙3 </m:t>
                    </m:r>
                    <m:r>
                      <a:rPr lang="cs-CZ" sz="3600" i="1">
                        <a:latin typeface="Cambria Math"/>
                      </a:rPr>
                      <m:t>𝑎</m:t>
                    </m:r>
                    <m:sSup>
                      <m:sSupPr>
                        <m:ctrlPr>
                          <a:rPr lang="cs-CZ" sz="36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i="1">
                            <a:latin typeface="Cambria Math"/>
                          </a:rPr>
                          <m:t> </m:t>
                        </m:r>
                        <m:r>
                          <a:rPr lang="cs-CZ" sz="3600" i="1">
                            <a:latin typeface="Cambria Math"/>
                          </a:rPr>
                          <m:t>𝑏</m:t>
                        </m:r>
                      </m:e>
                      <m:sup>
                        <m:r>
                          <a:rPr lang="cs-CZ" sz="3600" i="1">
                            <a:latin typeface="Cambria Math"/>
                          </a:rPr>
                          <m:t>5</m:t>
                        </m:r>
                      </m:sup>
                    </m:sSup>
                  </m:oMath>
                </a14:m>
                <a:r>
                  <a:rPr lang="cs-CZ" sz="3600" dirty="0" smtClean="0"/>
                  <a:t> 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60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b="0" i="0" smtClean="0">
                            <a:latin typeface="Cambria Math"/>
                          </a:rPr>
                          <m:t>12</m:t>
                        </m:r>
                        <m:r>
                          <m:rPr>
                            <m:sty m:val="p"/>
                          </m:rPr>
                          <a:rPr lang="cs-CZ" sz="3600" b="0" i="0" smtClean="0">
                            <a:latin typeface="Cambria Math"/>
                          </a:rPr>
                          <m:t>a</m:t>
                        </m:r>
                      </m:e>
                      <m:sup>
                        <m:r>
                          <a:rPr lang="cs-CZ" sz="3600" b="0" i="0" smtClean="0">
                            <a:latin typeface="Cambria Math"/>
                          </a:rPr>
                          <m:t>3</m:t>
                        </m:r>
                      </m:sup>
                    </m:sSup>
                    <m:sSup>
                      <m:sSupPr>
                        <m:ctrlPr>
                          <a:rPr lang="cs-CZ" sz="3600" smtClean="0">
                            <a:latin typeface="Cambria Math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cs-CZ" sz="3600" b="0" i="0" smtClean="0">
                            <a:latin typeface="Cambria Math"/>
                          </a:rPr>
                          <m:t>b</m:t>
                        </m:r>
                      </m:e>
                      <m:sup>
                        <m:r>
                          <a:rPr lang="cs-CZ" sz="3600" b="0" i="0" smtClean="0">
                            <a:latin typeface="Cambria Math"/>
                          </a:rPr>
                          <m:t>6</m:t>
                        </m:r>
                      </m:sup>
                    </m:sSup>
                  </m:oMath>
                </a14:m>
                <a:r>
                  <a:rPr lang="cs-CZ" sz="4200" dirty="0" smtClean="0"/>
                  <a:t>	  				</a:t>
                </a:r>
              </a:p>
              <a:p>
                <a:pPr marL="0" indent="0">
                  <a:buNone/>
                </a:pPr>
                <a:r>
                  <a:rPr lang="cs-CZ" sz="3600" dirty="0" smtClean="0"/>
                  <a:t>3</a:t>
                </a:r>
                <a:r>
                  <a:rPr lang="cs-CZ" sz="3600" dirty="0"/>
                  <a:t>)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6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i="1">
                            <a:latin typeface="Cambria Math"/>
                          </a:rPr>
                          <m:t>(4 </m:t>
                        </m:r>
                        <m:sSup>
                          <m:sSupPr>
                            <m:ctrlPr>
                              <a:rPr lang="cs-CZ" sz="36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i="1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sz="3600" i="1">
                                <a:latin typeface="Cambria Math"/>
                              </a:rPr>
                              <m:t>3</m:t>
                            </m:r>
                          </m:sup>
                        </m:sSup>
                        <m:sSup>
                          <m:sSupPr>
                            <m:ctrlPr>
                              <a:rPr lang="cs-CZ" sz="36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i="1">
                                <a:latin typeface="Cambria Math"/>
                              </a:rPr>
                              <m:t>𝑏</m:t>
                            </m:r>
                          </m:e>
                          <m:sup>
                            <m:r>
                              <a:rPr lang="cs-CZ" sz="3600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3600" i="1">
                            <a:latin typeface="Cambria Math"/>
                          </a:rPr>
                          <m:t>)</m:t>
                        </m:r>
                      </m:e>
                      <m:sup>
                        <m:r>
                          <a:rPr lang="cs-CZ" sz="3600" i="1">
                            <a:latin typeface="Cambria Math"/>
                          </a:rPr>
                          <m:t>5 </m:t>
                        </m:r>
                      </m:sup>
                    </m:sSup>
                  </m:oMath>
                </a14:m>
                <a:r>
                  <a:rPr lang="cs-CZ" sz="3600" dirty="0" smtClean="0"/>
                  <a:t>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600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b="0" i="1" dirty="0" smtClean="0">
                            <a:latin typeface="Cambria Math"/>
                          </a:rPr>
                          <m:t>4</m:t>
                        </m:r>
                      </m:e>
                      <m:sup>
                        <m:r>
                          <a:rPr lang="cs-CZ" sz="3600" b="0" i="1" dirty="0" smtClean="0">
                            <a:latin typeface="Cambria Math"/>
                          </a:rPr>
                          <m:t>5</m:t>
                        </m:r>
                      </m:sup>
                    </m:sSup>
                    <m:sSup>
                      <m:sSupPr>
                        <m:ctrlPr>
                          <a:rPr lang="cs-CZ" sz="3600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b="0" i="1" dirty="0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sz="3600" b="0" i="1" dirty="0" smtClean="0">
                            <a:latin typeface="Cambria Math"/>
                          </a:rPr>
                          <m:t>15</m:t>
                        </m:r>
                      </m:sup>
                    </m:sSup>
                    <m:sSup>
                      <m:sSupPr>
                        <m:ctrlPr>
                          <a:rPr lang="cs-CZ" sz="3600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b="0" i="1" dirty="0" smtClean="0">
                            <a:latin typeface="Cambria Math"/>
                          </a:rPr>
                          <m:t>𝑏</m:t>
                        </m:r>
                      </m:e>
                      <m:sup>
                        <m:r>
                          <a:rPr lang="cs-CZ" sz="3600" b="0" i="1" dirty="0" smtClean="0">
                            <a:latin typeface="Cambria Math"/>
                          </a:rPr>
                          <m:t>10</m:t>
                        </m:r>
                      </m:sup>
                    </m:sSup>
                  </m:oMath>
                </a14:m>
                <a:r>
                  <a:rPr lang="cs-CZ" sz="4200" dirty="0" smtClean="0"/>
                  <a:t>	</a:t>
                </a:r>
                <a:r>
                  <a:rPr lang="cs-CZ" sz="4200" dirty="0" smtClean="0"/>
                  <a:t>   		 </a:t>
                </a:r>
                <a:r>
                  <a:rPr lang="cs-CZ" sz="3600" dirty="0" smtClean="0"/>
                  <a:t>4</a:t>
                </a:r>
                <a:r>
                  <a:rPr lang="cs-CZ" sz="3600" dirty="0"/>
                  <a:t>)</a:t>
                </a:r>
                <a:r>
                  <a:rPr lang="cs-CZ" sz="4200" dirty="0"/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i="1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44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400" i="1">
                                <a:latin typeface="Cambria Math"/>
                              </a:rPr>
                              <m:t>3</m:t>
                            </m:r>
                          </m:e>
                          <m:sup>
                            <m:r>
                              <a:rPr lang="cs-CZ" sz="4400" i="1">
                                <a:latin typeface="Cambria Math"/>
                              </a:rPr>
                              <m:t>5 </m:t>
                            </m:r>
                          </m:sup>
                        </m:sSup>
                        <m:r>
                          <a:rPr lang="cs-CZ" sz="4400" i="1">
                            <a:latin typeface="Cambria Math"/>
                          </a:rPr>
                          <m:t>∙</m:t>
                        </m:r>
                        <m:sSup>
                          <m:sSupPr>
                            <m:ctrlPr>
                              <a:rPr lang="cs-CZ" sz="44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400" i="1">
                                <a:latin typeface="Cambria Math"/>
                              </a:rPr>
                              <m:t>(−6)</m:t>
                            </m:r>
                          </m:e>
                          <m:sup>
                            <m:r>
                              <a:rPr lang="cs-CZ" sz="4400" i="1">
                                <a:latin typeface="Cambria Math"/>
                              </a:rPr>
                              <m:t>5</m:t>
                            </m:r>
                          </m:sup>
                        </m:sSup>
                      </m:num>
                      <m:den>
                        <m:sSup>
                          <m:sSupPr>
                            <m:ctrlPr>
                              <a:rPr lang="cs-CZ" sz="44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400" i="1">
                                <a:latin typeface="Cambria Math"/>
                              </a:rPr>
                              <m:t>(−2)</m:t>
                            </m:r>
                          </m:e>
                          <m:sup>
                            <m:r>
                              <a:rPr lang="cs-CZ" sz="4400" i="1">
                                <a:latin typeface="Cambria Math"/>
                              </a:rPr>
                              <m:t>5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sz="4400" dirty="0" smtClean="0"/>
                  <a:t> </a:t>
                </a:r>
                <a:r>
                  <a:rPr lang="cs-CZ" sz="3600" dirty="0" smtClean="0"/>
                  <a:t>=</a:t>
                </a:r>
                <a:r>
                  <a:rPr lang="cs-CZ" sz="4400" dirty="0" smtClean="0"/>
                  <a:t> (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4400" i="1" dirty="0" smtClean="0">
                            <a:latin typeface="Cambria Math"/>
                          </a:rPr>
                        </m:ctrlPr>
                      </m:sSupPr>
                      <m:e>
                        <m:f>
                          <m:fPr>
                            <m:ctrlPr>
                              <a:rPr lang="cs-CZ" sz="4400" i="1" dirty="0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4400" b="0" i="1" dirty="0" smtClean="0">
                                <a:latin typeface="Cambria Math"/>
                              </a:rPr>
                              <m:t>−3 </m:t>
                            </m:r>
                            <m:r>
                              <a:rPr lang="cs-CZ" sz="4400" b="0" i="1" dirty="0" smtClean="0">
                                <a:latin typeface="Cambria Math"/>
                                <a:ea typeface="Cambria Math"/>
                              </a:rPr>
                              <m:t>∙6</m:t>
                            </m:r>
                          </m:num>
                          <m:den>
                            <m:r>
                              <a:rPr lang="cs-CZ" sz="4400" b="0" i="1" dirty="0" smtClean="0">
                                <a:latin typeface="Cambria Math"/>
                              </a:rPr>
                              <m:t>−2</m:t>
                            </m:r>
                          </m:den>
                        </m:f>
                        <m:r>
                          <a:rPr lang="cs-CZ" sz="4400" b="0" i="1" dirty="0" smtClean="0">
                            <a:latin typeface="Cambria Math"/>
                          </a:rPr>
                          <m:t>)</m:t>
                        </m:r>
                      </m:e>
                      <m:sup>
                        <m:r>
                          <a:rPr lang="cs-CZ" sz="4400" b="0" i="1" dirty="0" smtClean="0">
                            <a:latin typeface="Cambria Math"/>
                          </a:rPr>
                          <m:t>5</m:t>
                        </m:r>
                      </m:sup>
                    </m:sSup>
                  </m:oMath>
                </a14:m>
                <a:r>
                  <a:rPr lang="cs-CZ" sz="4400" dirty="0" smtClean="0"/>
                  <a:t> </a:t>
                </a:r>
                <a:r>
                  <a:rPr lang="cs-CZ" sz="3600" dirty="0" smtClean="0"/>
                  <a:t>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6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b="0" i="1" smtClean="0">
                            <a:latin typeface="Cambria Math"/>
                          </a:rPr>
                          <m:t>9</m:t>
                        </m:r>
                      </m:e>
                      <m:sup>
                        <m:r>
                          <a:rPr lang="cs-CZ" sz="3600" b="0" i="1" smtClean="0">
                            <a:latin typeface="Cambria Math"/>
                          </a:rPr>
                          <m:t>5</m:t>
                        </m:r>
                      </m:sup>
                    </m:sSup>
                  </m:oMath>
                </a14:m>
                <a:endParaRPr lang="cs-CZ" sz="3600" dirty="0"/>
              </a:p>
              <a:p>
                <a:pPr marL="0" indent="0">
                  <a:buNone/>
                </a:pPr>
                <a:r>
                  <a:rPr lang="cs-CZ" sz="4200" dirty="0"/>
                  <a:t> </a:t>
                </a:r>
                <a:endParaRPr lang="cs-CZ" sz="4200" dirty="0" smtClean="0"/>
              </a:p>
              <a:p>
                <a:pPr marL="0" indent="0">
                  <a:buNone/>
                </a:pPr>
                <a:r>
                  <a:rPr lang="cs-CZ" sz="3600" dirty="0" smtClean="0"/>
                  <a:t>5</a:t>
                </a:r>
                <a:r>
                  <a:rPr lang="cs-CZ" sz="4200" dirty="0" smtClean="0"/>
                  <a:t>)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6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i="1">
                            <a:latin typeface="Cambria Math"/>
                          </a:rPr>
                          <m:t>3 </m:t>
                        </m:r>
                        <m:r>
                          <a:rPr lang="cs-CZ" sz="3600" i="1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3600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3600" dirty="0"/>
                  <a:t> </a:t>
                </a:r>
                <a14:m>
                  <m:oMath xmlns:m="http://schemas.openxmlformats.org/officeDocument/2006/math">
                    <m:r>
                      <a:rPr lang="cs-CZ" sz="3600" i="1">
                        <a:latin typeface="Cambria Math"/>
                      </a:rPr>
                      <m:t>−</m:t>
                    </m:r>
                  </m:oMath>
                </a14:m>
                <a:r>
                  <a:rPr lang="cs-CZ" sz="3600" dirty="0"/>
                  <a:t>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6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i="1">
                            <a:latin typeface="Cambria Math"/>
                          </a:rPr>
                          <m:t>5 </m:t>
                        </m:r>
                        <m:r>
                          <a:rPr lang="cs-CZ" sz="3600" i="1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3600" i="1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sz="3600" dirty="0"/>
                  <a:t> —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6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i="1">
                            <a:latin typeface="Cambria Math"/>
                          </a:rPr>
                          <m:t>2 </m:t>
                        </m:r>
                        <m:r>
                          <a:rPr lang="cs-CZ" sz="3600" i="1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3600" i="1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3600" dirty="0"/>
                  <a:t>  +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6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i="1">
                            <a:latin typeface="Cambria Math"/>
                          </a:rPr>
                          <m:t>13 </m:t>
                        </m:r>
                        <m:r>
                          <a:rPr lang="cs-CZ" sz="3600" i="1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3600" i="1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sz="3600" dirty="0" smtClean="0"/>
                  <a:t>  </a:t>
                </a:r>
                <a:r>
                  <a:rPr lang="cs-CZ" sz="3600" dirty="0" smtClean="0"/>
                  <a:t>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6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3600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3600" dirty="0" smtClean="0"/>
                  <a:t> +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6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b="0" i="1" smtClean="0">
                            <a:latin typeface="Cambria Math"/>
                          </a:rPr>
                          <m:t>8 </m:t>
                        </m:r>
                        <m:r>
                          <a:rPr lang="cs-CZ" sz="3600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3600" b="0" i="1" smtClean="0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endParaRPr lang="cs-CZ" sz="3600" dirty="0" smtClean="0"/>
              </a:p>
              <a:p>
                <a:pPr marL="0" indent="0">
                  <a:buNone/>
                </a:pPr>
                <a:endParaRPr lang="cs-CZ" sz="4200" dirty="0" smtClean="0"/>
              </a:p>
              <a:p>
                <a:pPr marL="0" indent="0">
                  <a:buNone/>
                </a:pPr>
                <a:r>
                  <a:rPr lang="cs-CZ" sz="3600" dirty="0" smtClean="0"/>
                  <a:t>6</a:t>
                </a:r>
                <a:r>
                  <a:rPr lang="cs-CZ" sz="3600" dirty="0"/>
                  <a:t>)  </a:t>
                </a:r>
                <a14:m>
                  <m:oMath xmlns:m="http://schemas.openxmlformats.org/officeDocument/2006/math">
                    <m:r>
                      <a:rPr lang="cs-CZ" sz="3600" b="0" i="0" smtClean="0">
                        <a:latin typeface="Cambria Math"/>
                      </a:rPr>
                      <m:t>(−</m:t>
                    </m:r>
                    <m:r>
                      <a:rPr lang="cs-CZ" sz="3600" i="1">
                        <a:latin typeface="Cambria Math"/>
                      </a:rPr>
                      <m:t> </m:t>
                    </m:r>
                    <m:sSup>
                      <m:sSupPr>
                        <m:ctrlPr>
                          <a:rPr lang="cs-CZ" sz="36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i="1">
                            <a:latin typeface="Cambria Math"/>
                          </a:rPr>
                          <m:t>0,3</m:t>
                        </m:r>
                        <m:r>
                          <a:rPr lang="cs-CZ" sz="3600" b="0" i="1" smtClean="0">
                            <a:latin typeface="Cambria Math"/>
                          </a:rPr>
                          <m:t>)</m:t>
                        </m:r>
                      </m:e>
                      <m:sup>
                        <m:r>
                          <a:rPr lang="cs-CZ" sz="3600" i="1">
                            <a:latin typeface="Cambria Math"/>
                          </a:rPr>
                          <m:t>4</m:t>
                        </m:r>
                      </m:sup>
                    </m:sSup>
                    <m:r>
                      <a:rPr lang="cs-CZ" sz="3600" i="1">
                        <a:latin typeface="Cambria Math"/>
                      </a:rPr>
                      <m:t>∙</m:t>
                    </m:r>
                    <m:sSup>
                      <m:sSupPr>
                        <m:ctrlPr>
                          <a:rPr lang="cs-CZ" sz="36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i="1">
                            <a:latin typeface="Cambria Math"/>
                          </a:rPr>
                          <m:t>(−0,3)</m:t>
                        </m:r>
                      </m:e>
                      <m:sup>
                        <m:r>
                          <a:rPr lang="cs-CZ" sz="3600" i="1">
                            <a:latin typeface="Cambria Math"/>
                          </a:rPr>
                          <m:t>5</m:t>
                        </m:r>
                      </m:sup>
                    </m:sSup>
                  </m:oMath>
                </a14:m>
                <a:r>
                  <a:rPr lang="cs-CZ" sz="3600" dirty="0" smtClean="0"/>
                  <a:t> 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6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b="0" i="1" smtClean="0">
                            <a:latin typeface="Cambria Math"/>
                          </a:rPr>
                          <m:t>(−3)</m:t>
                        </m:r>
                      </m:e>
                      <m:sup>
                        <m:r>
                          <a:rPr lang="cs-CZ" sz="3600" b="0" i="1" smtClean="0">
                            <a:latin typeface="Cambria Math"/>
                          </a:rPr>
                          <m:t>9</m:t>
                        </m:r>
                      </m:sup>
                    </m:sSup>
                  </m:oMath>
                </a14:m>
                <a:r>
                  <a:rPr lang="cs-CZ" sz="3600" dirty="0" smtClean="0"/>
                  <a:t> 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6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b="0" i="1" smtClean="0">
                            <a:latin typeface="Cambria Math"/>
                          </a:rPr>
                          <m:t>− 3 </m:t>
                        </m:r>
                      </m:e>
                      <m:sup>
                        <m:r>
                          <a:rPr lang="cs-CZ" sz="3600" b="0" i="1" smtClean="0">
                            <a:latin typeface="Cambria Math"/>
                          </a:rPr>
                          <m:t>9</m:t>
                        </m:r>
                      </m:sup>
                    </m:sSup>
                  </m:oMath>
                </a14:m>
                <a:endParaRPr lang="cs-CZ" sz="3600" dirty="0"/>
              </a:p>
              <a:p>
                <a:pPr marL="0" indent="0">
                  <a:buNone/>
                </a:pPr>
                <a:r>
                  <a:rPr lang="cs-CZ" sz="4200" dirty="0"/>
                  <a:t> </a:t>
                </a:r>
              </a:p>
              <a:p>
                <a:pPr marL="0" indent="0">
                  <a:buNone/>
                </a:pPr>
                <a:r>
                  <a:rPr lang="cs-CZ" sz="3600" dirty="0" smtClean="0"/>
                  <a:t>7)</a:t>
                </a:r>
                <a:r>
                  <a:rPr lang="cs-CZ" sz="4200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0" i="1" smtClean="0">
                            <a:latin typeface="Cambria Math"/>
                          </a:rPr>
                          <m:t>2</m:t>
                        </m:r>
                        <m:r>
                          <a:rPr lang="cs-CZ" sz="4400" i="1">
                            <a:latin typeface="Cambria Math"/>
                          </a:rPr>
                          <m:t> ∙</m:t>
                        </m:r>
                        <m:sSup>
                          <m:sSupPr>
                            <m:ctrlPr>
                              <a:rPr lang="cs-CZ" sz="44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400" b="0" i="1" smtClean="0">
                                <a:latin typeface="Cambria Math"/>
                              </a:rPr>
                              <m:t> 6</m:t>
                            </m:r>
                          </m:e>
                          <m:sup>
                            <m:r>
                              <a:rPr lang="cs-CZ" sz="4400" i="1">
                                <a:latin typeface="Cambria Math"/>
                              </a:rPr>
                              <m:t>5</m:t>
                            </m:r>
                          </m:sup>
                        </m:sSup>
                      </m:num>
                      <m:den>
                        <m:sSup>
                          <m:sSupPr>
                            <m:ctrlPr>
                              <a:rPr lang="cs-CZ" sz="44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400" b="0" i="1" smtClean="0">
                                <a:latin typeface="Cambria Math"/>
                              </a:rPr>
                              <m:t>4</m:t>
                            </m:r>
                          </m:e>
                          <m:sup>
                            <m:r>
                              <a:rPr lang="cs-CZ" sz="4400" i="1">
                                <a:latin typeface="Cambria Math"/>
                              </a:rPr>
                              <m:t>3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sz="4400" dirty="0" smtClean="0"/>
                  <a:t> </a:t>
                </a:r>
                <a:r>
                  <a:rPr lang="cs-CZ" sz="3600" dirty="0" smtClean="0"/>
                  <a:t>=</a:t>
                </a:r>
                <a:r>
                  <a:rPr lang="cs-CZ" sz="4400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0" i="1" smtClean="0">
                            <a:latin typeface="Cambria Math"/>
                          </a:rPr>
                          <m:t>2 </m:t>
                        </m:r>
                        <m:r>
                          <a:rPr lang="cs-CZ" sz="4400" i="1" smtClean="0">
                            <a:latin typeface="Cambria Math"/>
                            <a:ea typeface="Cambria Math"/>
                          </a:rPr>
                          <m:t>∙</m:t>
                        </m:r>
                        <m:r>
                          <a:rPr lang="cs-CZ" sz="4400" b="0" i="1" smtClean="0">
                            <a:latin typeface="Cambria Math"/>
                            <a:ea typeface="Cambria Math"/>
                          </a:rPr>
                          <m:t> </m:t>
                        </m:r>
                        <m:sSup>
                          <m:sSupPr>
                            <m:ctrlPr>
                              <a:rPr lang="cs-CZ" sz="4400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r>
                              <a:rPr lang="cs-CZ" sz="4400" b="0" i="1" smtClean="0">
                                <a:latin typeface="Cambria Math"/>
                                <a:ea typeface="Cambria Math"/>
                              </a:rPr>
                              <m:t>6</m:t>
                            </m:r>
                          </m:e>
                          <m:sup>
                            <m:r>
                              <a:rPr lang="cs-CZ" sz="4400" b="0" i="1" smtClean="0">
                                <a:latin typeface="Cambria Math"/>
                                <a:ea typeface="Cambria Math"/>
                              </a:rPr>
                              <m:t>5</m:t>
                            </m:r>
                          </m:sup>
                        </m:sSup>
                      </m:num>
                      <m:den>
                        <m:sSup>
                          <m:sSupPr>
                            <m:ctrlPr>
                              <a:rPr lang="cs-CZ" sz="4400" i="1" smtClean="0">
                                <a:latin typeface="Cambria Math"/>
                              </a:rPr>
                            </m:ctrlPr>
                          </m:sSupPr>
                          <m:e>
                            <m:sSup>
                              <m:sSupPr>
                                <m:ctrlPr>
                                  <a:rPr lang="cs-CZ" sz="4400" i="1" smtClean="0">
                                    <a:latin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sz="4400" b="0" i="1" smtClean="0">
                                    <a:latin typeface="Cambria Math"/>
                                  </a:rPr>
                                  <m:t>(2</m:t>
                                </m:r>
                              </m:e>
                              <m:sup>
                                <m:r>
                                  <a:rPr lang="cs-CZ" sz="4400" b="0" i="1" smtClean="0">
                                    <a:latin typeface="Cambria Math"/>
                                  </a:rPr>
                                  <m:t>2</m:t>
                                </m:r>
                              </m:sup>
                            </m:sSup>
                            <m:r>
                              <a:rPr lang="cs-CZ" sz="4400" b="0" i="1" smtClean="0">
                                <a:latin typeface="Cambria Math"/>
                              </a:rPr>
                              <m:t>)</m:t>
                            </m:r>
                          </m:e>
                          <m:sup>
                            <m:r>
                              <a:rPr lang="cs-CZ" sz="4400" b="0" i="1" smtClean="0">
                                <a:latin typeface="Cambria Math"/>
                              </a:rPr>
                              <m:t>3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sz="4400" dirty="0" smtClean="0"/>
                  <a:t> </a:t>
                </a:r>
                <a:r>
                  <a:rPr lang="cs-CZ" sz="3600" dirty="0" smtClean="0"/>
                  <a:t>=</a:t>
                </a:r>
                <a:r>
                  <a:rPr lang="cs-CZ" sz="4400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i="1" dirty="0" smtClean="0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4400" i="1" dirty="0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400" b="0" i="1" dirty="0" smtClean="0">
                                <a:latin typeface="Cambria Math"/>
                              </a:rPr>
                              <m:t>2∙6</m:t>
                            </m:r>
                          </m:e>
                          <m:sup>
                            <m:r>
                              <a:rPr lang="cs-CZ" sz="4400" b="0" i="1" dirty="0" smtClean="0">
                                <a:latin typeface="Cambria Math"/>
                              </a:rPr>
                              <m:t>5</m:t>
                            </m:r>
                          </m:sup>
                        </m:sSup>
                      </m:num>
                      <m:den>
                        <m:sSup>
                          <m:sSupPr>
                            <m:ctrlPr>
                              <a:rPr lang="cs-CZ" sz="4400" i="1" dirty="0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400" b="0" i="1" dirty="0" smtClean="0">
                                <a:latin typeface="Cambria Math"/>
                              </a:rPr>
                              <m:t>2</m:t>
                            </m:r>
                          </m:e>
                          <m:sup>
                            <m:r>
                              <a:rPr lang="cs-CZ" sz="4400" b="0" i="1" dirty="0" smtClean="0">
                                <a:latin typeface="Cambria Math"/>
                              </a:rPr>
                              <m:t>6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sz="4400" dirty="0" smtClean="0"/>
                  <a:t> </a:t>
                </a:r>
                <a:r>
                  <a:rPr lang="cs-CZ" sz="3600" dirty="0" smtClean="0"/>
                  <a:t>=</a:t>
                </a:r>
                <a:r>
                  <a:rPr lang="cs-CZ" sz="4400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i="1" smtClean="0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44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400" b="0" i="1" smtClean="0">
                                <a:latin typeface="Cambria Math"/>
                              </a:rPr>
                              <m:t>6</m:t>
                            </m:r>
                          </m:e>
                          <m:sup>
                            <m:r>
                              <a:rPr lang="cs-CZ" sz="4400" b="0" i="1" smtClean="0">
                                <a:latin typeface="Cambria Math"/>
                              </a:rPr>
                              <m:t>5</m:t>
                            </m:r>
                          </m:sup>
                        </m:sSup>
                      </m:num>
                      <m:den>
                        <m:sSup>
                          <m:sSupPr>
                            <m:ctrlPr>
                              <a:rPr lang="cs-CZ" sz="44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400" b="0" i="1" smtClean="0">
                                <a:latin typeface="Cambria Math"/>
                              </a:rPr>
                              <m:t>2</m:t>
                            </m:r>
                          </m:e>
                          <m:sup>
                            <m:r>
                              <a:rPr lang="cs-CZ" sz="4400" b="0" i="1" smtClean="0">
                                <a:latin typeface="Cambria Math"/>
                              </a:rPr>
                              <m:t>5</m:t>
                            </m:r>
                          </m:sup>
                        </m:sSup>
                      </m:den>
                    </m:f>
                    <m:r>
                      <a:rPr lang="cs-CZ" sz="4400" i="1" smtClean="0">
                        <a:latin typeface="Cambria Math"/>
                      </a:rPr>
                      <m:t> </m:t>
                    </m:r>
                    <m:r>
                      <a:rPr lang="cs-CZ" sz="4400" b="0" i="1" smtClean="0">
                        <a:latin typeface="Cambria Math"/>
                      </a:rPr>
                      <m:t>  </m:t>
                    </m:r>
                  </m:oMath>
                </a14:m>
                <a:r>
                  <a:rPr lang="cs-CZ" sz="4200" dirty="0" smtClean="0"/>
                  <a:t>= (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4200" i="1" dirty="0" smtClean="0">
                            <a:latin typeface="Cambria Math"/>
                          </a:rPr>
                        </m:ctrlPr>
                      </m:sSupPr>
                      <m:e>
                        <m:f>
                          <m:fPr>
                            <m:ctrlPr>
                              <a:rPr lang="cs-CZ" sz="4200" i="1" dirty="0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4200" b="0" i="1" dirty="0" smtClean="0">
                                <a:latin typeface="Cambria Math"/>
                              </a:rPr>
                              <m:t>6</m:t>
                            </m:r>
                          </m:num>
                          <m:den>
                            <m:r>
                              <a:rPr lang="cs-CZ" sz="4200" b="0" i="1" dirty="0" smtClean="0">
                                <a:latin typeface="Cambria Math"/>
                              </a:rPr>
                              <m:t>2</m:t>
                            </m:r>
                          </m:den>
                        </m:f>
                        <m:r>
                          <a:rPr lang="cs-CZ" sz="4200" b="0" i="1" dirty="0" smtClean="0">
                            <a:latin typeface="Cambria Math"/>
                          </a:rPr>
                          <m:t>)</m:t>
                        </m:r>
                      </m:e>
                      <m:sup>
                        <m:r>
                          <a:rPr lang="cs-CZ" sz="4200" b="0" i="1" dirty="0" smtClean="0">
                            <a:latin typeface="Cambria Math"/>
                          </a:rPr>
                          <m:t>5</m:t>
                        </m:r>
                      </m:sup>
                    </m:sSup>
                  </m:oMath>
                </a14:m>
                <a:r>
                  <a:rPr lang="cs-CZ" sz="4200" dirty="0" smtClean="0"/>
                  <a:t>  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4200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4200" b="0" i="1" dirty="0" smtClean="0">
                            <a:latin typeface="Cambria Math"/>
                          </a:rPr>
                          <m:t> 3</m:t>
                        </m:r>
                      </m:e>
                      <m:sup>
                        <m:r>
                          <a:rPr lang="cs-CZ" sz="4200" b="0" i="1" dirty="0" smtClean="0">
                            <a:latin typeface="Cambria Math"/>
                          </a:rPr>
                          <m:t>5</m:t>
                        </m:r>
                      </m:sup>
                    </m:sSup>
                  </m:oMath>
                </a14:m>
                <a:r>
                  <a:rPr lang="cs-CZ" sz="4200" dirty="0" smtClean="0"/>
                  <a:t>                </a:t>
                </a:r>
                <a:endParaRPr lang="cs-CZ" sz="4200" dirty="0" smtClean="0"/>
              </a:p>
              <a:p>
                <a:pPr marL="0" indent="0">
                  <a:buNone/>
                </a:pPr>
                <a:endParaRPr lang="cs-CZ" sz="4200" dirty="0" smtClean="0"/>
              </a:p>
              <a:p>
                <a:pPr marL="0" indent="0">
                  <a:buNone/>
                </a:pPr>
                <a:r>
                  <a:rPr lang="cs-CZ" sz="3600" dirty="0" smtClean="0"/>
                  <a:t>8</a:t>
                </a:r>
                <a:r>
                  <a:rPr lang="cs-CZ" sz="3600" dirty="0"/>
                  <a:t>)  </a:t>
                </a:r>
                <a14:m>
                  <m:oMath xmlns:m="http://schemas.openxmlformats.org/officeDocument/2006/math">
                    <m:r>
                      <a:rPr lang="cs-CZ" sz="3600" i="1">
                        <a:latin typeface="Cambria Math"/>
                      </a:rPr>
                      <m:t>3</m:t>
                    </m:r>
                    <m:sSup>
                      <m:sSupPr>
                        <m:ctrlPr>
                          <a:rPr lang="cs-CZ" sz="36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i="1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3600" i="1">
                            <a:latin typeface="Cambria Math"/>
                          </a:rPr>
                          <m:t>5</m:t>
                        </m:r>
                      </m:sup>
                    </m:sSup>
                    <m:r>
                      <a:rPr lang="cs-CZ" sz="3600" i="1">
                        <a:latin typeface="Cambria Math"/>
                      </a:rPr>
                      <m:t>𝑦</m:t>
                    </m:r>
                    <m:r>
                      <a:rPr lang="cs-CZ" sz="36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3600" dirty="0"/>
                  <a:t>:  </a:t>
                </a:r>
                <a14:m>
                  <m:oMath xmlns:m="http://schemas.openxmlformats.org/officeDocument/2006/math">
                    <m:r>
                      <a:rPr lang="cs-CZ" sz="3600" i="1">
                        <a:latin typeface="Cambria Math"/>
                      </a:rPr>
                      <m:t>6</m:t>
                    </m:r>
                    <m:sSup>
                      <m:sSupPr>
                        <m:ctrlPr>
                          <a:rPr lang="cs-CZ" sz="36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i="1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3600" i="1">
                            <a:latin typeface="Cambria Math"/>
                          </a:rPr>
                          <m:t>2</m:t>
                        </m:r>
                      </m:sup>
                    </m:sSup>
                    <m:sSup>
                      <m:sSupPr>
                        <m:ctrlPr>
                          <a:rPr lang="cs-CZ" sz="36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i="1">
                            <a:latin typeface="Cambria Math"/>
                          </a:rPr>
                          <m:t>𝑦</m:t>
                        </m:r>
                      </m:e>
                      <m:sup>
                        <m:r>
                          <a:rPr lang="cs-CZ" sz="3600" i="1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sz="42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i="1" smtClean="0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44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400" b="0" i="1" smtClean="0">
                                <a:latin typeface="Cambria Math"/>
                              </a:rPr>
                              <m:t>3</m:t>
                            </m:r>
                            <m:r>
                              <a:rPr lang="cs-CZ" sz="4400" b="0" i="1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sz="4400" b="0" i="1" smtClean="0">
                                <a:latin typeface="Cambria Math"/>
                              </a:rPr>
                              <m:t>5</m:t>
                            </m:r>
                          </m:sup>
                        </m:sSup>
                        <m:r>
                          <a:rPr lang="cs-CZ" sz="4400" b="0" i="1" smtClean="0">
                            <a:latin typeface="Cambria Math"/>
                          </a:rPr>
                          <m:t>𝑦</m:t>
                        </m:r>
                      </m:num>
                      <m:den>
                        <m:sSup>
                          <m:sSupPr>
                            <m:ctrlPr>
                              <a:rPr lang="cs-CZ" sz="44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400" b="0" i="1" smtClean="0">
                                <a:latin typeface="Cambria Math"/>
                              </a:rPr>
                              <m:t>6</m:t>
                            </m:r>
                            <m:r>
                              <a:rPr lang="cs-CZ" sz="4400" b="0" i="1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sz="44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sSup>
                          <m:sSupPr>
                            <m:ctrlPr>
                              <a:rPr lang="cs-CZ" sz="44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400" b="0" i="1" smtClean="0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sz="4400" b="0" i="1" smtClean="0">
                                <a:latin typeface="Cambria Math"/>
                              </a:rPr>
                              <m:t>3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sz="4400" dirty="0" smtClean="0"/>
                  <a:t> </a:t>
                </a:r>
                <a:r>
                  <a:rPr lang="cs-CZ" sz="3600" dirty="0" smtClean="0"/>
                  <a:t>=</a:t>
                </a:r>
                <a:r>
                  <a:rPr lang="cs-CZ" sz="4400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i="1" smtClean="0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44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400" b="0" i="1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sz="4400" b="0" i="1" smtClean="0">
                                <a:latin typeface="Cambria Math"/>
                              </a:rPr>
                              <m:t>3</m:t>
                            </m:r>
                          </m:sup>
                        </m:sSup>
                      </m:num>
                      <m:den>
                        <m:sSup>
                          <m:sSupPr>
                            <m:ctrlPr>
                              <a:rPr lang="cs-CZ" sz="44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400" b="0" i="1" smtClean="0">
                                <a:latin typeface="Cambria Math"/>
                              </a:rPr>
                              <m:t>2</m:t>
                            </m:r>
                            <m:r>
                              <a:rPr lang="cs-CZ" sz="4400" b="0" i="1" smtClean="0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sz="44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endParaRPr lang="cs-CZ" sz="4400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9552" y="1268760"/>
                <a:ext cx="8229600" cy="5184576"/>
              </a:xfrm>
              <a:blipFill rotWithShape="1">
                <a:blip r:embed="rId2"/>
                <a:stretch>
                  <a:fillRect l="-8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17345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279</TotalTime>
  <Words>195</Words>
  <Application>Microsoft Office PowerPoint</Application>
  <PresentationFormat>Předvádění na obrazovce (4:3)</PresentationFormat>
  <Paragraphs>90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  </vt:lpstr>
      <vt:lpstr>Prezentace aplikace PowerPoint</vt:lpstr>
      <vt:lpstr>Shrnutí počítání s mocninami</vt:lpstr>
      <vt:lpstr>  1. K uvedeným příkladům přiřaď níže uvedené postupy, podle jejichž pravidel bude vhodné příklad počítat.  (U jednoho příkladu může být více postupů)   </vt:lpstr>
      <vt:lpstr>  Zkontroluj  </vt:lpstr>
      <vt:lpstr>  Zkontroluj  </vt:lpstr>
      <vt:lpstr>2.  K uvedeným příkladům přiřaď níže uvedené postupy, podle jejichž pravidel bude vhodné příklad počítat.  (U jednoho příkladů může být více postupů) </vt:lpstr>
      <vt:lpstr>Zkontroluj</vt:lpstr>
      <vt:lpstr>Zkontroluj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Shrnutí počítání s mocninami</dc:title>
  <dc:creator>mrkackovav</dc:creator>
  <cp:lastModifiedBy>mrkackovav</cp:lastModifiedBy>
  <cp:revision>28</cp:revision>
  <dcterms:created xsi:type="dcterms:W3CDTF">2012-12-02T20:34:53Z</dcterms:created>
  <dcterms:modified xsi:type="dcterms:W3CDTF">2012-12-03T23:33:33Z</dcterms:modified>
</cp:coreProperties>
</file>