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9" r:id="rId4"/>
    <p:sldId id="260" r:id="rId5"/>
    <p:sldId id="261" r:id="rId6"/>
    <p:sldId id="263" r:id="rId7"/>
    <p:sldId id="264" r:id="rId8"/>
    <p:sldId id="267" r:id="rId9"/>
    <p:sldId id="266" r:id="rId10"/>
    <p:sldId id="270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378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5825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3388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6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964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2959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63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959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695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5938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969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B7A77-1F39-4EFB-AEB3-49D0FA5DA006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0135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21002777"/>
              </p:ext>
            </p:extLst>
          </p:nvPr>
        </p:nvGraphicFramePr>
        <p:xfrm>
          <a:off x="468313" y="1268413"/>
          <a:ext cx="8229600" cy="408019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Antisemitismus a holocaust – dějiny I.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Antisemitismus a holocaust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třetí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3. 12.2012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Pojem antisemitismus, formy, dějiny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samostudiu. Procvičovací cvičení lze použít jako test 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ve třídě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při výkladu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8297" y="538464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2253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</a:t>
            </a:r>
          </a:p>
          <a:p>
            <a:r>
              <a:rPr lang="cs-CZ" dirty="0" smtClean="0"/>
              <a:t>nepřátelství a předsudky vůči židům,</a:t>
            </a:r>
          </a:p>
          <a:p>
            <a:r>
              <a:rPr lang="cs-CZ" dirty="0" smtClean="0"/>
              <a:t>a to vůči představitelům židovského národa nebo židovského  náboženství - judaismu </a:t>
            </a:r>
          </a:p>
          <a:p>
            <a:endParaRPr lang="cs-CZ" dirty="0" smtClean="0"/>
          </a:p>
          <a:p>
            <a:r>
              <a:rPr lang="cs-CZ" dirty="0" smtClean="0"/>
              <a:t>termín se používá jen při označení nenávisti vůči židům, a to i přesto, že k semitským národům patří i jiné národnostní skupiny.</a:t>
            </a:r>
          </a:p>
          <a:p>
            <a:endParaRPr lang="cs-CZ" dirty="0" smtClean="0"/>
          </a:p>
          <a:p>
            <a:r>
              <a:rPr lang="cs-CZ" dirty="0" smtClean="0"/>
              <a:t>zahrnuje širokou škálu projevů - od nepřátelství, předsudků až k útokům či perzekuci. Krajním projevem antisemitismu byla ideologie nacismu, která vedla k vyhlazování židů za 2. světové války.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190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- formy</a:t>
            </a:r>
            <a:endParaRPr lang="cs-CZ" sz="6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Autofit/>
          </a:bodyPr>
          <a:lstStyle/>
          <a:p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Náboženský antijudaismus </a:t>
            </a:r>
            <a:r>
              <a:rPr lang="cs-CZ" sz="2300" dirty="0" smtClean="0"/>
              <a:t>- vycházel z rozdílů mezi judaismem a křesťanstvím, později judaismem a islámem. V řadě evropských zemí byl judaismus zakázaným náboženstvím, židé byli vyháněni a jinak pronásledováni.</a:t>
            </a:r>
          </a:p>
          <a:p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Rasový antisemitismus </a:t>
            </a:r>
            <a:r>
              <a:rPr lang="cs-CZ" sz="2300" dirty="0" smtClean="0"/>
              <a:t>- začíná se objevovat už v osvícenství, kdy byl špatně pochopen vývoj jednotlivých ras a národů. Rozšířil se hlavně v 19. století. Podstatou je tvrzení, že židé jsou i bez ohledu na své náboženství rasou nižší, méněcennou a že si nezaslouží uznání a stejná práva jako nežidovské obyvatelstvo. </a:t>
            </a:r>
          </a:p>
          <a:p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Nový antisemitismus </a:t>
            </a:r>
            <a:r>
              <a:rPr lang="cs-CZ" sz="2300" dirty="0" smtClean="0"/>
              <a:t>- objevuje se od konce 20. století a  projevuje se nepřátelstvím vůči židům a vůči státu Izrael, démonizací židů, pseudovědeckým zpochybňováním holocaustu apod.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xmlns="" val="42854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projevy antisemitismu</a:t>
            </a:r>
          </a:p>
          <a:p>
            <a:r>
              <a:rPr lang="cs-CZ" sz="2400" dirty="0" smtClean="0"/>
              <a:t>nevíme, kdy se objevily poprvé, ale byly už ve starověkém Řecku a zřejmě i v Egyptě. Židé, kteří v Egyptě žili, museli často čelit nepřátelství a setkávali se s nedůvěrou a předsudky. Příčinou byla asi značná náboženská odlišnost a jiný způsob života. Filozof </a:t>
            </a:r>
            <a:r>
              <a:rPr lang="cs-CZ" sz="2400" dirty="0" err="1" smtClean="0"/>
              <a:t>Filón</a:t>
            </a:r>
            <a:r>
              <a:rPr lang="cs-CZ" sz="2400" dirty="0" smtClean="0"/>
              <a:t> Alexandrijský dokonce popisuje násilný útok v roce 38 př. n.l., při kterém zahynuly tisíce židů.</a:t>
            </a:r>
            <a:endParaRPr lang="cs-CZ" sz="2400" dirty="0"/>
          </a:p>
        </p:txBody>
      </p:sp>
      <p:pic>
        <p:nvPicPr>
          <p:cNvPr id="1026" name="Picture 2" descr="File:Illustrerad Verldshistoria band I Ill 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437111"/>
            <a:ext cx="3744416" cy="220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795230" y="4454166"/>
            <a:ext cx="7469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 smtClean="0"/>
              <a:t>http://upload.wikimedia.org/wikipedia/commons/thumb/3/35/Illustrerad_Verldshistoria_band_I_Ill_004.jpg/800px-Illustrerad_Verldshistoria_band_I_Ill_004.jpg</a:t>
            </a:r>
            <a:endParaRPr lang="cs-CZ" sz="600" dirty="0"/>
          </a:p>
        </p:txBody>
      </p:sp>
    </p:spTree>
    <p:extLst>
      <p:ext uri="{BB962C8B-B14F-4D97-AF65-F5344CB8AC3E}">
        <p14:creationId xmlns:p14="http://schemas.microsoft.com/office/powerpoint/2010/main" xmlns="" val="230317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5738312" cy="4637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Křesťanský </a:t>
            </a:r>
            <a:r>
              <a:rPr lang="cs-CZ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</a:t>
            </a:r>
          </a:p>
          <a:p>
            <a:r>
              <a:rPr lang="cs-CZ" sz="2200" dirty="0" smtClean="0"/>
              <a:t>V Novém zákoně můžeme najít mnoho výroků, které lze vyložit jako protižidovsky zaměřené.  Ve skutečnosti se jedná o kritiku názorů či chování konkrétních židovských skupin (Ježíš byl sám Žid). Texty byly vytrženy z kontextu a účelově  vykládány jako antisemitské.</a:t>
            </a:r>
          </a:p>
          <a:p>
            <a:r>
              <a:rPr lang="cs-CZ" sz="2200" dirty="0" smtClean="0"/>
              <a:t>V očích křesťanů jsou židé po dlouhá staletí těmi, kteří zabili Krista. Takové názory můžeme číst i ve spisech významných křesťanských učenců. Tento všeobecně přijímaný názor o kolektivní vině všech židů  potvrdily i církevní koncily. </a:t>
            </a:r>
            <a:endParaRPr lang="cs-CZ" sz="2200" dirty="0"/>
          </a:p>
        </p:txBody>
      </p:sp>
      <p:sp>
        <p:nvSpPr>
          <p:cNvPr id="2" name="Obdélník 1"/>
          <p:cNvSpPr/>
          <p:nvPr/>
        </p:nvSpPr>
        <p:spPr>
          <a:xfrm>
            <a:off x="6660232" y="5733256"/>
            <a:ext cx="19152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http://upload.wikimedia.org/wikipedia/commons/f/fe/Talmudtrial.jpg</a:t>
            </a:r>
          </a:p>
        </p:txBody>
      </p:sp>
      <p:pic>
        <p:nvPicPr>
          <p:cNvPr id="7" name="obrázek 1" descr="http://upload.wikimedia.org/wikipedia/commons/f/fe/Talmudtria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916832"/>
            <a:ext cx="2362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6195512" y="5355476"/>
            <a:ext cx="2502608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1100" dirty="0"/>
              <a:t>pálení židovského Talmudu ve 13.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389759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4637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Středověk</a:t>
            </a:r>
            <a:endParaRPr lang="cs-CZ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200" dirty="0" smtClean="0"/>
              <a:t>Evropu ničily epidemie plicního moru (tzv. černá smrt), při nichž zemřela polovina veškeré populace. Židé sice byli morem také postiženi, ale díky izolaci ghett a lepším hygienickým návykům bylo židovských obětí moru méně. Poměrně rychle se proto rozšířila pomluva, že  židé  údajně otrávili studně. Následkem tohoto obvinění jsou ničeny židovské osady, židé jsou upalováni a jinak vražděni.</a:t>
            </a:r>
          </a:p>
          <a:p>
            <a:endParaRPr lang="cs-CZ" sz="2200" dirty="0" smtClean="0"/>
          </a:p>
        </p:txBody>
      </p:sp>
      <p:sp>
        <p:nvSpPr>
          <p:cNvPr id="2" name="Obdélník 1"/>
          <p:cNvSpPr/>
          <p:nvPr/>
        </p:nvSpPr>
        <p:spPr>
          <a:xfrm>
            <a:off x="6054454" y="5517232"/>
            <a:ext cx="27847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http://upload.wikimedia.org/wikipedia/commons/thumb/6/6b/Medieval_manuscript-Jews_identified_by_rouelle_are_being_burned_at_stake.jpg/220px-Medieval_manuscript-Jews_identified_by_rouelle_are_being_burned_at_stake.jpg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6560995" y="5100102"/>
            <a:ext cx="1771639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1100" dirty="0"/>
              <a:t>upalování </a:t>
            </a:r>
            <a:r>
              <a:rPr lang="cs-CZ" sz="1100" dirty="0" smtClean="0"/>
              <a:t>židů v době moru</a:t>
            </a:r>
            <a:endParaRPr lang="cs-CZ" sz="1100" dirty="0"/>
          </a:p>
        </p:txBody>
      </p:sp>
      <p:pic>
        <p:nvPicPr>
          <p:cNvPr id="8" name="obrázek 7" descr="Soubor:Medieval manuscript-Jews identified by rouelle are being burned at stak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4454" y="1772816"/>
            <a:ext cx="2784723" cy="3212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6408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23928" y="1628790"/>
            <a:ext cx="4752528" cy="4637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Středověk</a:t>
            </a:r>
            <a:endParaRPr lang="cs-CZ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200" dirty="0" smtClean="0"/>
              <a:t>Někteří křesťané byli přesvědčeni, že židé mají nadpřirozené schopnosti, že se upsali ďáblu.</a:t>
            </a:r>
          </a:p>
          <a:p>
            <a:r>
              <a:rPr lang="cs-CZ" sz="2200" dirty="0" smtClean="0"/>
              <a:t>Často jsou obviňováni z rituálních vražd, znesvěcování hostií, pití krve křesťanských dětí apod. Obvinění z rituálních vražd se objevuje ještě v 19. století (tzv. Hilsneriáda v Čechách).</a:t>
            </a:r>
            <a:endParaRPr lang="cs-CZ" sz="2200" dirty="0"/>
          </a:p>
        </p:txBody>
      </p:sp>
      <p:sp>
        <p:nvSpPr>
          <p:cNvPr id="2" name="Obdélník 1"/>
          <p:cNvSpPr/>
          <p:nvPr/>
        </p:nvSpPr>
        <p:spPr>
          <a:xfrm>
            <a:off x="539552" y="5570805"/>
            <a:ext cx="31623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http://upload.wikimedia.org/wikipedia/commons/thumb/9/9c/Descreationofhost.gif/200px-Descreationofhost.gif</a:t>
            </a:r>
            <a:endParaRPr lang="cs-CZ" sz="800" dirty="0"/>
          </a:p>
        </p:txBody>
      </p:sp>
      <p:sp>
        <p:nvSpPr>
          <p:cNvPr id="3" name="Obdélník 2"/>
          <p:cNvSpPr/>
          <p:nvPr/>
        </p:nvSpPr>
        <p:spPr>
          <a:xfrm>
            <a:off x="1476134" y="5065812"/>
            <a:ext cx="1289135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1100" dirty="0" err="1" smtClean="0"/>
              <a:t>zněsvěcování</a:t>
            </a:r>
            <a:r>
              <a:rPr lang="cs-CZ" sz="1100" dirty="0" smtClean="0"/>
              <a:t> hostií</a:t>
            </a:r>
          </a:p>
        </p:txBody>
      </p:sp>
      <p:pic>
        <p:nvPicPr>
          <p:cNvPr id="8" name="obrázek 4" descr="Soubor:Descreationofhost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31623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6086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637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Znevýhodňování </a:t>
            </a:r>
            <a:r>
              <a:rPr lang="cs-CZ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omezení (některá přetrvala až do 19. století)</a:t>
            </a:r>
          </a:p>
          <a:p>
            <a:r>
              <a:rPr lang="cs-CZ" sz="2200" dirty="0" smtClean="0"/>
              <a:t>nesměli vykonávat řadu povolání</a:t>
            </a:r>
          </a:p>
          <a:p>
            <a:r>
              <a:rPr lang="cs-CZ" sz="2200" dirty="0" smtClean="0"/>
              <a:t>směli půjčovat peníze na úrok(křesťané úroky chápali jako hřích, proto tuto práci vyhradili židům). Později to vedlo k vytvoření všeobecně přijímaného  názoru, že židé lační jen po penězích.</a:t>
            </a:r>
          </a:p>
          <a:p>
            <a:r>
              <a:rPr lang="cs-CZ" sz="2200" dirty="0" smtClean="0"/>
              <a:t>musí žít jen na určitých místech - tzv. </a:t>
            </a:r>
            <a:r>
              <a:rPr lang="cs-CZ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ghetta</a:t>
            </a:r>
            <a:r>
              <a:rPr lang="cs-CZ" sz="2200" dirty="0" smtClean="0"/>
              <a:t>, nesmějí vlastnit půdu. Při vstupu do jiných měst musí platit poplatky či skládat zkoušky a přísahy.</a:t>
            </a:r>
          </a:p>
          <a:p>
            <a:r>
              <a:rPr lang="cs-CZ" sz="2200" dirty="0" smtClean="0"/>
              <a:t>musí se na první pohled odlišovat, proto se odlišují různými prvky oblečení. Většinou jde prvky žluté barvy (např. v Čechách žluté klobouky)</a:t>
            </a:r>
          </a:p>
          <a:p>
            <a:r>
              <a:rPr lang="cs-CZ" sz="2000" i="1" dirty="0" smtClean="0"/>
              <a:t>slovo </a:t>
            </a:r>
            <a:r>
              <a:rPr lang="cs-CZ" sz="2000" i="1" u="sng" dirty="0" smtClean="0"/>
              <a:t>ghetto</a:t>
            </a:r>
            <a:r>
              <a:rPr lang="cs-CZ" sz="2000" i="1" dirty="0" smtClean="0"/>
              <a:t> (původně slévárna) pochází z italštiny. </a:t>
            </a:r>
            <a:r>
              <a:rPr lang="cs-CZ" sz="2000" i="1" dirty="0"/>
              <a:t>Roku 1516 byli židé koncentrováni na ostrůvku </a:t>
            </a:r>
            <a:r>
              <a:rPr lang="cs-CZ" sz="2000" i="1" dirty="0" err="1"/>
              <a:t>Geto</a:t>
            </a:r>
            <a:r>
              <a:rPr lang="cs-CZ" sz="2000" i="1" dirty="0"/>
              <a:t> </a:t>
            </a:r>
            <a:r>
              <a:rPr lang="cs-CZ" sz="2000" i="1" dirty="0" err="1"/>
              <a:t>Nuovo</a:t>
            </a:r>
            <a:r>
              <a:rPr lang="cs-CZ" sz="2000" i="1" dirty="0"/>
              <a:t> (dnes Ghetto </a:t>
            </a:r>
            <a:r>
              <a:rPr lang="cs-CZ" sz="2000" i="1" dirty="0" err="1"/>
              <a:t>Nuovo</a:t>
            </a:r>
            <a:r>
              <a:rPr lang="cs-CZ" sz="2000" i="1" dirty="0"/>
              <a:t>) na severní straně Benátek. </a:t>
            </a:r>
          </a:p>
        </p:txBody>
      </p:sp>
    </p:spTree>
    <p:extLst>
      <p:ext uri="{BB962C8B-B14F-4D97-AF65-F5344CB8AC3E}">
        <p14:creationId xmlns:p14="http://schemas.microsoft.com/office/powerpoint/2010/main" xmlns="" val="281248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60648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dějiny I.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131840" y="1628790"/>
            <a:ext cx="5544616" cy="4637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</a:t>
            </a:r>
            <a:r>
              <a:rPr lang="cs-CZ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reformace</a:t>
            </a:r>
          </a:p>
          <a:p>
            <a:r>
              <a:rPr lang="cs-CZ" sz="2200" dirty="0" smtClean="0"/>
              <a:t>antisemitismus není spojen jen s katolickou církví, proti židům vystoupil i německý reformátor Martin Luther</a:t>
            </a:r>
          </a:p>
          <a:p>
            <a:r>
              <a:rPr lang="cs-CZ" sz="2200" dirty="0" smtClean="0"/>
              <a:t>O židech a jejich lžích - kniha popisuje židy velice nenávistně, obsahuje doporučení k pogromům a různým formám útlaku, vyhánění.</a:t>
            </a:r>
          </a:p>
          <a:p>
            <a:r>
              <a:rPr lang="cs-CZ" sz="2200" dirty="0" smtClean="0"/>
              <a:t>krátce před smrtí své výroky Luther výrazně zmírnil:  </a:t>
            </a:r>
            <a:r>
              <a:rPr lang="cs-CZ" sz="2200" i="1" dirty="0" smtClean="0"/>
              <a:t>„Chceme s nimi jednat s křesťanskou láskou a modlit se za ně, aby změnili víru a mohli se vrátit k Bohu.“</a:t>
            </a:r>
          </a:p>
          <a:p>
            <a:pPr marL="0" indent="0">
              <a:buNone/>
            </a:pPr>
            <a:r>
              <a:rPr lang="cs-CZ" sz="800" dirty="0" smtClean="0"/>
              <a:t>Martin Luther. D. Martin </a:t>
            </a:r>
            <a:r>
              <a:rPr lang="cs-CZ" sz="800" dirty="0" err="1" smtClean="0"/>
              <a:t>Luthers</a:t>
            </a:r>
            <a:r>
              <a:rPr lang="cs-CZ" sz="800" dirty="0" smtClean="0"/>
              <a:t> </a:t>
            </a:r>
            <a:r>
              <a:rPr lang="cs-CZ" sz="800" dirty="0" err="1" smtClean="0"/>
              <a:t>Werke</a:t>
            </a:r>
            <a:r>
              <a:rPr lang="cs-CZ" sz="800" dirty="0" smtClean="0"/>
              <a:t>: </a:t>
            </a:r>
            <a:r>
              <a:rPr lang="cs-CZ" sz="800" dirty="0" err="1" smtClean="0"/>
              <a:t>kritische</a:t>
            </a:r>
            <a:r>
              <a:rPr lang="cs-CZ" sz="800" dirty="0" smtClean="0"/>
              <a:t> </a:t>
            </a:r>
            <a:r>
              <a:rPr lang="cs-CZ" sz="800" dirty="0" err="1" smtClean="0"/>
              <a:t>Gesamtausgabe</a:t>
            </a:r>
            <a:r>
              <a:rPr lang="cs-CZ" sz="800" dirty="0" smtClean="0"/>
              <a:t> (sebrané spisy), </a:t>
            </a:r>
            <a:r>
              <a:rPr lang="cs-CZ" sz="800" dirty="0" err="1" smtClean="0"/>
              <a:t>Weimar</a:t>
            </a:r>
            <a:r>
              <a:rPr lang="cs-CZ" sz="800" dirty="0" smtClean="0"/>
              <a:t>: Hermann </a:t>
            </a:r>
            <a:r>
              <a:rPr lang="cs-CZ" sz="800" dirty="0" err="1" smtClean="0"/>
              <a:t>Böhlaus</a:t>
            </a:r>
            <a:r>
              <a:rPr lang="cs-CZ" sz="800" dirty="0" smtClean="0"/>
              <a:t> </a:t>
            </a:r>
            <a:r>
              <a:rPr lang="cs-CZ" sz="800" dirty="0" err="1" smtClean="0"/>
              <a:t>Nachfolger</a:t>
            </a:r>
            <a:r>
              <a:rPr lang="cs-CZ" sz="800" dirty="0" smtClean="0"/>
              <a:t>, 1920, svazek 51, str. 195 (německy).</a:t>
            </a:r>
            <a:endParaRPr lang="cs-CZ" sz="800" dirty="0"/>
          </a:p>
        </p:txBody>
      </p:sp>
      <p:pic>
        <p:nvPicPr>
          <p:cNvPr id="7" name="obrázek 10" descr="http://upload.wikimedia.org/wikipedia/commons/thumb/4/49/1543_On_the_Jews_and_Their_Lies_by_Martin_Luther.jpg/180px-1543_On_the_Jews_and_Their_Lies_by_Martin_Luthe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756" y="2318008"/>
            <a:ext cx="236936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16124" y="5589240"/>
            <a:ext cx="2286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 smtClean="0"/>
              <a:t>http://cs.wikipedia.org/wiki/Soubor:1543_On_the_Jews_and_Their_Lies_by_Martin_Luther.jpg</a:t>
            </a:r>
            <a:endParaRPr lang="cs-CZ" sz="600" dirty="0"/>
          </a:p>
        </p:txBody>
      </p:sp>
    </p:spTree>
    <p:extLst>
      <p:ext uri="{BB962C8B-B14F-4D97-AF65-F5344CB8AC3E}">
        <p14:creationId xmlns:p14="http://schemas.microsoft.com/office/powerpoint/2010/main" xmlns="" val="357073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935088" y="332656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Otázky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131840" y="1628790"/>
            <a:ext cx="5544616" cy="4637112"/>
          </a:xfrm>
        </p:spPr>
        <p:txBody>
          <a:bodyPr>
            <a:noAutofit/>
          </a:bodyPr>
          <a:lstStyle/>
          <a:p>
            <a:pPr marL="0" indent="0"/>
            <a:r>
              <a:rPr lang="cs-CZ" sz="2200" i="1" dirty="0" smtClean="0"/>
              <a:t> </a:t>
            </a:r>
            <a:r>
              <a:rPr lang="cs-CZ" sz="2500" dirty="0" smtClean="0"/>
              <a:t>Co znamená pojem antisemitismus?</a:t>
            </a:r>
          </a:p>
          <a:p>
            <a:pPr marL="0" indent="0"/>
            <a:r>
              <a:rPr lang="cs-CZ" sz="2500" dirty="0" smtClean="0"/>
              <a:t>Jaké formy antisemitismu rozlišujeme?</a:t>
            </a:r>
          </a:p>
          <a:p>
            <a:pPr marL="0" indent="0"/>
            <a:r>
              <a:rPr lang="cs-CZ" sz="2500" dirty="0" smtClean="0"/>
              <a:t>Z čeho pramení nepřátelství až nenávist křesťanů vůči židům?</a:t>
            </a:r>
          </a:p>
          <a:p>
            <a:pPr marL="0" indent="0"/>
            <a:r>
              <a:rPr lang="cs-CZ" sz="2500" dirty="0" smtClean="0"/>
              <a:t>Co to byla ghetta? K čemu sloužila?</a:t>
            </a:r>
          </a:p>
          <a:p>
            <a:pPr marL="0" indent="0"/>
            <a:r>
              <a:rPr lang="cs-CZ" sz="2500" dirty="0" smtClean="0"/>
              <a:t>Z čeho byli židé obvi</a:t>
            </a:r>
            <a:r>
              <a:rPr lang="cs-CZ" sz="2500" dirty="0" smtClean="0"/>
              <a:t>ň</a:t>
            </a:r>
            <a:r>
              <a:rPr lang="cs-CZ" sz="2500" dirty="0" smtClean="0"/>
              <a:t>ováni ve středověku?</a:t>
            </a:r>
          </a:p>
          <a:p>
            <a:pPr marL="0" indent="0"/>
            <a:r>
              <a:rPr lang="cs-CZ" sz="2500" dirty="0" smtClean="0"/>
              <a:t>Jaký  byl pohled Martina </a:t>
            </a:r>
            <a:r>
              <a:rPr lang="cs-CZ" sz="2500" dirty="0" err="1" smtClean="0"/>
              <a:t>Luthera</a:t>
            </a:r>
            <a:r>
              <a:rPr lang="cs-CZ" sz="2500" dirty="0" smtClean="0"/>
              <a:t> na židy?</a:t>
            </a:r>
          </a:p>
          <a:p>
            <a:pPr marL="0" indent="0"/>
            <a:endParaRPr lang="cs-CZ" sz="2200" i="1" dirty="0" smtClean="0"/>
          </a:p>
          <a:p>
            <a:pPr marL="0" indent="0">
              <a:buNone/>
            </a:pPr>
            <a:endParaRPr lang="cs-CZ" sz="22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357073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452437" y="1700808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http</a:t>
            </a:r>
            <a:r>
              <a:rPr lang="cs-CZ" sz="3200" dirty="0" smtClean="0"/>
              <a:t>://commons.wikimedia.org/wiki/</a:t>
            </a:r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Zdroje </a:t>
            </a:r>
            <a:r>
              <a:rPr lang="cs-CZ" sz="3200" dirty="0" smtClean="0"/>
              <a:t>použitých obrázků citovány </a:t>
            </a:r>
            <a:r>
              <a:rPr lang="cs-CZ" sz="3200" dirty="0" smtClean="0"/>
              <a:t>přímo v </a:t>
            </a:r>
            <a:r>
              <a:rPr lang="cs-CZ" sz="3200" dirty="0" smtClean="0"/>
              <a:t>textu</a:t>
            </a:r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Informace jsem čerpala ze vzdělávacích seminářů pořádaných Památníkem Terezín a Židovským muzeem </a:t>
            </a:r>
            <a:r>
              <a:rPr lang="cs-CZ" sz="3200" smtClean="0"/>
              <a:t>v Praze</a:t>
            </a: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Materiál </a:t>
            </a:r>
            <a:r>
              <a:rPr lang="cs-CZ" sz="3200" dirty="0" smtClean="0"/>
              <a:t>stažen 20.11. 2012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9552" y="692696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225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947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David</dc:creator>
  <cp:lastModifiedBy>Lenka</cp:lastModifiedBy>
  <cp:revision>11</cp:revision>
  <dcterms:created xsi:type="dcterms:W3CDTF">2012-11-28T21:53:21Z</dcterms:created>
  <dcterms:modified xsi:type="dcterms:W3CDTF">2012-12-03T23:40:18Z</dcterms:modified>
</cp:coreProperties>
</file>