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D3D222E-8EB6-45DF-8E0C-8A7DD5A871B9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2007" autoAdjust="0"/>
  </p:normalViewPr>
  <p:slideViewPr>
    <p:cSldViewPr>
      <p:cViewPr>
        <p:scale>
          <a:sx n="76" d="100"/>
          <a:sy n="76" d="100"/>
        </p:scale>
        <p:origin x="-1212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DCCFC4FD-3F1C-4EA1-93F9-AD8F9C6B1F87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9296B02-D85C-40AC-9D0E-40E82596D2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DCCFC4FD-3F1C-4EA1-93F9-AD8F9C6B1F87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96B02-D85C-40AC-9D0E-40E82596D2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DCCFC4FD-3F1C-4EA1-93F9-AD8F9C6B1F87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9296B02-D85C-40AC-9D0E-40E82596D239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CCFC4FD-3F1C-4EA1-93F9-AD8F9C6B1F87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9296B02-D85C-40AC-9D0E-40E82596D2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DCCFC4FD-3F1C-4EA1-93F9-AD8F9C6B1F87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9296B02-D85C-40AC-9D0E-40E82596D23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FC4FD-3F1C-4EA1-93F9-AD8F9C6B1F87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96B02-D85C-40AC-9D0E-40E82596D2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CCFC4FD-3F1C-4EA1-93F9-AD8F9C6B1F87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9296B02-D85C-40AC-9D0E-40E82596D2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DCCFC4FD-3F1C-4EA1-93F9-AD8F9C6B1F87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9296B02-D85C-40AC-9D0E-40E82596D23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DCCFC4FD-3F1C-4EA1-93F9-AD8F9C6B1F87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9296B02-D85C-40AC-9D0E-40E82596D23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FC4FD-3F1C-4EA1-93F9-AD8F9C6B1F87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96B02-D85C-40AC-9D0E-40E82596D2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FC4FD-3F1C-4EA1-93F9-AD8F9C6B1F87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96B02-D85C-40AC-9D0E-40E82596D2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DCCFC4FD-3F1C-4EA1-93F9-AD8F9C6B1F87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9296B02-D85C-40AC-9D0E-40E82596D23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H="1">
            <a:off x="683568" y="2204864"/>
            <a:ext cx="7776864" cy="2304256"/>
          </a:xfrm>
        </p:spPr>
        <p:txBody>
          <a:bodyPr>
            <a:normAutofit fontScale="77500" lnSpcReduction="20000"/>
          </a:bodyPr>
          <a:lstStyle/>
          <a:p>
            <a:pPr fontAlgn="b">
              <a:lnSpc>
                <a:spcPct val="120000"/>
              </a:lnSpc>
            </a:pPr>
            <a:r>
              <a:rPr lang="cs-CZ" b="1" dirty="0"/>
              <a:t>Název </a:t>
            </a:r>
            <a:r>
              <a:rPr lang="cs-CZ" b="1" dirty="0" smtClean="0"/>
              <a:t>školy</a:t>
            </a:r>
            <a:endParaRPr lang="cs-CZ" dirty="0" smtClean="0"/>
          </a:p>
          <a:p>
            <a:pPr fontAlgn="ctr">
              <a:lnSpc>
                <a:spcPct val="120000"/>
              </a:lnSpc>
            </a:pPr>
            <a:r>
              <a:rPr lang="cs-CZ" b="1" dirty="0" smtClean="0"/>
              <a:t>ZÁKLADNÍ ŠKOLA, JIČÍN, HUSOVA 170</a:t>
            </a:r>
            <a:endParaRPr lang="cs-CZ" dirty="0" smtClean="0"/>
          </a:p>
          <a:p>
            <a:pPr fontAlgn="b">
              <a:lnSpc>
                <a:spcPct val="120000"/>
              </a:lnSpc>
            </a:pPr>
            <a:r>
              <a:rPr lang="cs-CZ" b="1" dirty="0" smtClean="0"/>
              <a:t>číslo </a:t>
            </a:r>
            <a:r>
              <a:rPr lang="cs-CZ" b="1" dirty="0"/>
              <a:t>projektu</a:t>
            </a:r>
            <a:endParaRPr lang="cs-CZ" dirty="0"/>
          </a:p>
          <a:p>
            <a:pPr fontAlgn="ctr">
              <a:lnSpc>
                <a:spcPct val="120000"/>
              </a:lnSpc>
            </a:pPr>
            <a:r>
              <a:rPr lang="cs-CZ" b="1" dirty="0"/>
              <a:t>CZ.1.07/1.4.00/21.2862</a:t>
            </a:r>
            <a:endParaRPr lang="cs-CZ" dirty="0"/>
          </a:p>
          <a:p>
            <a:pPr fontAlgn="b">
              <a:lnSpc>
                <a:spcPct val="120000"/>
              </a:lnSpc>
            </a:pPr>
            <a:r>
              <a:rPr lang="cs-CZ" b="1" dirty="0" smtClean="0"/>
              <a:t>Číslo </a:t>
            </a:r>
            <a:r>
              <a:rPr lang="cs-CZ" b="1" dirty="0"/>
              <a:t>a název klíčové aktivity</a:t>
            </a:r>
            <a:endParaRPr lang="cs-CZ" dirty="0"/>
          </a:p>
          <a:p>
            <a:pPr fontAlgn="ctr">
              <a:lnSpc>
                <a:spcPct val="120000"/>
              </a:lnSpc>
            </a:pPr>
            <a:r>
              <a:rPr lang="cs-CZ" b="1" dirty="0"/>
              <a:t>3.2 Inovace a zkvalitnění výuky prostřednictvím ICT</a:t>
            </a:r>
            <a:endParaRPr lang="cs-CZ" dirty="0"/>
          </a:p>
          <a:p>
            <a:pPr>
              <a:lnSpc>
                <a:spcPct val="120000"/>
              </a:lnSpc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509120"/>
            <a:ext cx="74888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       </a:t>
            </a:r>
            <a:r>
              <a:rPr lang="cs-CZ" dirty="0" smtClean="0"/>
              <a:t>VY_32_INOVACE  V_1_20_Národní obrození</a:t>
            </a:r>
          </a:p>
          <a:p>
            <a:r>
              <a:rPr lang="cs-CZ" dirty="0" smtClean="0"/>
              <a:t> </a:t>
            </a:r>
          </a:p>
          <a:p>
            <a:r>
              <a:rPr lang="cs-CZ" b="1" dirty="0" smtClean="0"/>
              <a:t>Šablona číslo:  </a:t>
            </a:r>
            <a:r>
              <a:rPr lang="cs-CZ" dirty="0" smtClean="0"/>
              <a:t>V</a:t>
            </a:r>
            <a:r>
              <a:rPr lang="cs-CZ" b="1" dirty="0" smtClean="0"/>
              <a:t>          Sada číslo:  </a:t>
            </a:r>
            <a:r>
              <a:rPr lang="cs-CZ" dirty="0"/>
              <a:t>1</a:t>
            </a:r>
            <a:r>
              <a:rPr lang="cs-CZ" dirty="0" smtClean="0"/>
              <a:t> </a:t>
            </a:r>
            <a:r>
              <a:rPr lang="cs-CZ" b="1" dirty="0" smtClean="0"/>
              <a:t>       Pořadové číslo DUM: 20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692696"/>
            <a:ext cx="3767138" cy="151216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52342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962654" y="859297"/>
            <a:ext cx="7272808" cy="5256584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Žáci si připomenou známá jména autorů a seznámí se s některými dalšími významnými představiteli NO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Druh učebního materiálu: prezentace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Typická věková skupina: 10-11 let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Klíčová slova: představitelé NO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Pomůcky a materiál: interaktivní tabule/ PC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Ověřeno dne: 18. 6. 2012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Ve třídě: 5.A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235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Metodické zhodnocení a popis práce</a:t>
            </a:r>
            <a:br>
              <a:rPr lang="cs-CZ" sz="2800" dirty="0" smtClean="0"/>
            </a:br>
            <a:r>
              <a:rPr lang="cs-CZ" sz="2800" dirty="0" smtClean="0"/>
              <a:t>s digitálním učebním materiálem</a:t>
            </a:r>
            <a:endParaRPr lang="cs-CZ" sz="28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754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Žáci se připomenou, že období konce 18. a velké části 19. století je nazýváno </a:t>
            </a:r>
            <a:r>
              <a:rPr lang="cs-CZ" b="1" dirty="0" smtClean="0"/>
              <a:t>dobou národního obrození</a:t>
            </a:r>
            <a:r>
              <a:rPr lang="cs-CZ" dirty="0" smtClean="0"/>
              <a:t>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Již vědí, že jazyk je jedním ze znaků národa.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Za to, že mluvíme česky, můžeme děkovat českým vědcům, spisovatelům a dalším obrozencům.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Chtěli dokázat, že čeština je stejně bohatý jazyk jako němčina.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9780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Dobrovský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4690864" cy="4642536"/>
          </a:xfrm>
        </p:spPr>
        <p:txBody>
          <a:bodyPr/>
          <a:lstStyle/>
          <a:p>
            <a:r>
              <a:rPr lang="cs-CZ" dirty="0" smtClean="0"/>
              <a:t>Autor první mluvnice českého jazyka.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772816"/>
            <a:ext cx="3888432" cy="4754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502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Hynek Mácha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4258816" cy="4570528"/>
          </a:xfrm>
        </p:spPr>
        <p:txBody>
          <a:bodyPr/>
          <a:lstStyle/>
          <a:p>
            <a:r>
              <a:rPr lang="cs-CZ" dirty="0" smtClean="0"/>
              <a:t>Zakladatel českého básnictví, autor básnické skladby Máj.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412776"/>
            <a:ext cx="3632890" cy="5231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641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Kajetán Tyl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4186808" cy="4498520"/>
          </a:xfrm>
        </p:spPr>
        <p:txBody>
          <a:bodyPr/>
          <a:lstStyle/>
          <a:p>
            <a:r>
              <a:rPr lang="cs-CZ" dirty="0" smtClean="0"/>
              <a:t>Autor divadelních her, novinář, napsal text písně Kde domov můj.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412776"/>
            <a:ext cx="3744416" cy="4959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586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Jaromír Erben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4258816" cy="4572000"/>
          </a:xfrm>
        </p:spPr>
        <p:txBody>
          <a:bodyPr/>
          <a:lstStyle/>
          <a:p>
            <a:r>
              <a:rPr lang="cs-CZ" dirty="0" smtClean="0"/>
              <a:t>Sběratel českých pohádek, autor sbírky Kytice.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334463"/>
            <a:ext cx="3816424" cy="5276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709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Božena Němcová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79445"/>
            <a:ext cx="4680520" cy="4572000"/>
          </a:xfrm>
        </p:spPr>
        <p:txBody>
          <a:bodyPr/>
          <a:lstStyle/>
          <a:p>
            <a:r>
              <a:rPr lang="cs-CZ" dirty="0" smtClean="0"/>
              <a:t>První významná česká spisovatelka, autorka díla Babička.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484784"/>
            <a:ext cx="3960440" cy="5066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351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Havlíček - Borovský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4618856" cy="4572000"/>
          </a:xfrm>
        </p:spPr>
        <p:txBody>
          <a:bodyPr/>
          <a:lstStyle/>
          <a:p>
            <a:r>
              <a:rPr lang="cs-CZ" dirty="0" smtClean="0"/>
              <a:t>Novinář a básník, autor řady satirických epigramů.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9501" y="1556792"/>
            <a:ext cx="3733800" cy="464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11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Neruda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4186808" cy="4572000"/>
          </a:xfrm>
        </p:spPr>
        <p:txBody>
          <a:bodyPr/>
          <a:lstStyle/>
          <a:p>
            <a:r>
              <a:rPr lang="cs-CZ" dirty="0" smtClean="0"/>
              <a:t>Novinář, básník, spisovatel; nejznámější dílo: Povídky malostranské.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268760"/>
            <a:ext cx="4012001" cy="5373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53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Bedřich Smetana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4186808" cy="4572000"/>
          </a:xfrm>
        </p:spPr>
        <p:txBody>
          <a:bodyPr/>
          <a:lstStyle/>
          <a:p>
            <a:r>
              <a:rPr lang="cs-CZ" dirty="0" smtClean="0"/>
              <a:t>Hudební skladatel, autor opery Prodaná nevěsta.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4079" y="1412776"/>
            <a:ext cx="4256393" cy="496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7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Mikoláš Aleš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4392488" cy="4498520"/>
          </a:xfrm>
        </p:spPr>
        <p:txBody>
          <a:bodyPr/>
          <a:lstStyle/>
          <a:p>
            <a:r>
              <a:rPr lang="cs-CZ" dirty="0" smtClean="0"/>
              <a:t>Malíř, kreslíř, zobrazoval život, zvyky a tradice českého národa.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484784"/>
            <a:ext cx="3820833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728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zpracován podle</a:t>
            </a:r>
          </a:p>
          <a:p>
            <a:pPr marL="64008" indent="0">
              <a:buNone/>
            </a:pPr>
            <a:r>
              <a:rPr lang="cs-CZ" sz="2400" dirty="0" smtClean="0"/>
              <a:t>Mgr. Zita Janáčková </a:t>
            </a:r>
          </a:p>
          <a:p>
            <a:pPr marL="64008" indent="0">
              <a:buNone/>
            </a:pPr>
            <a:r>
              <a:rPr lang="cs-CZ" dirty="0" smtClean="0"/>
              <a:t>ČÍTANKA PRO 5.ROČNÍK                          </a:t>
            </a:r>
            <a:r>
              <a:rPr lang="cs-CZ" sz="2000" dirty="0" smtClean="0"/>
              <a:t>nakladatelství  Nová škola, 2004                  </a:t>
            </a:r>
          </a:p>
          <a:p>
            <a:pPr marL="64008" indent="0">
              <a:buNone/>
            </a:pPr>
            <a:r>
              <a:rPr lang="cs-CZ" sz="2000" dirty="0" smtClean="0"/>
              <a:t>ISBN 80-7289-060-3</a:t>
            </a:r>
          </a:p>
        </p:txBody>
      </p:sp>
    </p:spTree>
    <p:extLst>
      <p:ext uri="{BB962C8B-B14F-4D97-AF65-F5344CB8AC3E}">
        <p14:creationId xmlns:p14="http://schemas.microsoft.com/office/powerpoint/2010/main" val="893400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2152"/>
          </a:xfrm>
        </p:spPr>
        <p:txBody>
          <a:bodyPr>
            <a:normAutofit fontScale="92500"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1200" dirty="0" smtClean="0"/>
              <a:t>VILÍMEK, Jan. </a:t>
            </a:r>
            <a:r>
              <a:rPr lang="cs-CZ" sz="1200" dirty="0"/>
              <a:t>[cit. </a:t>
            </a:r>
            <a:r>
              <a:rPr lang="cs-CZ" sz="1200" dirty="0" smtClean="0"/>
              <a:t>2012-12-03]. </a:t>
            </a:r>
            <a:r>
              <a:rPr lang="cs-CZ" sz="1200" dirty="0"/>
              <a:t>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</a:t>
            </a:r>
            <a:r>
              <a:rPr lang="cs-CZ" sz="1200" dirty="0" smtClean="0"/>
              <a:t>&lt;http</a:t>
            </a:r>
            <a:r>
              <a:rPr lang="cs-CZ" sz="1200" dirty="0"/>
              <a:t>://cs.wikipedia.org/wiki/Soubor:Jan_Vil%C3%ADmek_-_</a:t>
            </a:r>
            <a:r>
              <a:rPr lang="cs-CZ" sz="1200" dirty="0" smtClean="0"/>
              <a:t>Bo%C5%BEena_N%C4%9Bmcov%C3%A1.jpg&gt;</a:t>
            </a:r>
          </a:p>
          <a:p>
            <a:pPr>
              <a:lnSpc>
                <a:spcPct val="150000"/>
              </a:lnSpc>
            </a:pPr>
            <a:r>
              <a:rPr lang="cs-CZ" sz="1200" dirty="0"/>
              <a:t>VILÍMEK, Jan. [cit. 2012-12-03].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&lt;http://cs.wikipedia.org/wiki/</a:t>
            </a:r>
            <a:r>
              <a:rPr lang="cs-CZ" sz="1200" dirty="0" err="1"/>
              <a:t>Soubor:Josef_Dobrovsky_Vilimek.jpg</a:t>
            </a:r>
            <a:r>
              <a:rPr lang="cs-CZ" sz="1200" dirty="0"/>
              <a:t>&gt;</a:t>
            </a:r>
          </a:p>
          <a:p>
            <a:pPr>
              <a:lnSpc>
                <a:spcPct val="150000"/>
              </a:lnSpc>
            </a:pPr>
            <a:r>
              <a:rPr lang="cs-CZ" sz="1200" dirty="0"/>
              <a:t>VILÍMEK, Jan. [cit. 2012-12-03].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</a:t>
            </a:r>
            <a:r>
              <a:rPr lang="cs-CZ" sz="1200" dirty="0" smtClean="0"/>
              <a:t>&lt;http</a:t>
            </a:r>
            <a:r>
              <a:rPr lang="cs-CZ" sz="1200" dirty="0"/>
              <a:t>://cs.wikipedia.org/wiki/Soubor:Jan_Vil%C3%ADmek_-_</a:t>
            </a:r>
            <a:r>
              <a:rPr lang="cs-CZ" sz="1200" dirty="0" smtClean="0"/>
              <a:t>Karel_Hynek_M%C3%A1cha.jpg&gt;</a:t>
            </a:r>
          </a:p>
          <a:p>
            <a:pPr>
              <a:lnSpc>
                <a:spcPct val="150000"/>
              </a:lnSpc>
            </a:pPr>
            <a:r>
              <a:rPr lang="cs-CZ" sz="1200" dirty="0"/>
              <a:t>VILÍMEK, Jan. [cit. 2012-12-03].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&lt;http://cs.wikipedia.org/wiki/Soubor:Jan_Vil%C3%ADmek_-_Josef_Kajet%C3%A1n_Tyl.jpg&gt;</a:t>
            </a:r>
          </a:p>
          <a:p>
            <a:pPr>
              <a:lnSpc>
                <a:spcPct val="150000"/>
              </a:lnSpc>
            </a:pPr>
            <a:r>
              <a:rPr lang="cs-CZ" sz="1200" dirty="0"/>
              <a:t>VILÍMEK, Jan. [cit. 2012-12-03].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</a:t>
            </a:r>
            <a:r>
              <a:rPr lang="cs-CZ" sz="1200" dirty="0" smtClean="0"/>
              <a:t>&lt;http</a:t>
            </a:r>
            <a:r>
              <a:rPr lang="cs-CZ" sz="1200" dirty="0"/>
              <a:t>://cs.wikipedia.org/wiki/Soubor:Jan_Vil%C3%ADmek_-_</a:t>
            </a:r>
            <a:r>
              <a:rPr lang="cs-CZ" sz="1200" dirty="0" smtClean="0"/>
              <a:t>Karel_Jarom%C3%ADr_Erben.jpg&gt;</a:t>
            </a:r>
          </a:p>
          <a:p>
            <a:pPr>
              <a:lnSpc>
                <a:spcPct val="150000"/>
              </a:lnSpc>
            </a:pPr>
            <a:r>
              <a:rPr lang="cs-CZ" sz="1200" dirty="0"/>
              <a:t>VILÍMEK, Jan. [cit. 2012-12-03].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</a:t>
            </a:r>
            <a:r>
              <a:rPr lang="cs-CZ" sz="1200" dirty="0" smtClean="0"/>
              <a:t>&lt;http</a:t>
            </a:r>
            <a:r>
              <a:rPr lang="cs-CZ" sz="1200" dirty="0"/>
              <a:t>://cs.wikipedia.org/wiki/Soubor:Jan_Vil%C3%ADmek_-_</a:t>
            </a:r>
            <a:r>
              <a:rPr lang="cs-CZ" sz="1200" dirty="0" smtClean="0"/>
              <a:t>Karel_Havl%C3%AD%C4%8Dek_Borovsk%C3%BD.jpg&gt;</a:t>
            </a:r>
          </a:p>
          <a:p>
            <a:pPr>
              <a:lnSpc>
                <a:spcPct val="150000"/>
              </a:lnSpc>
            </a:pPr>
            <a:r>
              <a:rPr lang="cs-CZ" sz="1200" dirty="0"/>
              <a:t>VILÍMEK, Jan. [cit. 2012-12-03].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</a:t>
            </a:r>
            <a:r>
              <a:rPr lang="cs-CZ" sz="1200" dirty="0" smtClean="0"/>
              <a:t>&lt;http</a:t>
            </a:r>
            <a:r>
              <a:rPr lang="cs-CZ" sz="1200" dirty="0"/>
              <a:t>://cs.wikipedia.org/wiki/Soubor:Jan_Vil%C3%ADmek_-_</a:t>
            </a:r>
            <a:r>
              <a:rPr lang="cs-CZ" sz="1200" dirty="0" smtClean="0"/>
              <a:t>Jan_Neruda.jpg&gt;</a:t>
            </a:r>
          </a:p>
          <a:p>
            <a:pPr>
              <a:lnSpc>
                <a:spcPct val="150000"/>
              </a:lnSpc>
            </a:pPr>
            <a:r>
              <a:rPr lang="cs-CZ" sz="1200" dirty="0" smtClean="0"/>
              <a:t>neznámí. </a:t>
            </a:r>
            <a:r>
              <a:rPr lang="cs-CZ" sz="1200" dirty="0"/>
              <a:t>[cit. 2012-12-03].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&lt;http://cs.wikipedia.org/wiki/Soubor:Jan_Vil%C3%ADmek_-_Jan_Neruda.jpg</a:t>
            </a:r>
            <a:r>
              <a:rPr lang="cs-CZ" sz="1200" dirty="0" smtClean="0"/>
              <a:t>&gt;</a:t>
            </a:r>
          </a:p>
          <a:p>
            <a:pPr>
              <a:lnSpc>
                <a:spcPct val="150000"/>
              </a:lnSpc>
            </a:pPr>
            <a:r>
              <a:rPr lang="cs-CZ" sz="1200" dirty="0" smtClean="0"/>
              <a:t>SCHUMPETER, J. studio </a:t>
            </a:r>
            <a:r>
              <a:rPr lang="cs-CZ" sz="1200" dirty="0"/>
              <a:t>[cit. 2012-12-03].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&lt;http://cs.wikipedia.org/wiki/</a:t>
            </a:r>
            <a:r>
              <a:rPr lang="cs-CZ" sz="1200" dirty="0" err="1"/>
              <a:t>Soubor:Ales_Portrait.jpg</a:t>
            </a:r>
            <a:r>
              <a:rPr lang="cs-CZ" sz="1200" dirty="0"/>
              <a:t>&gt;</a:t>
            </a:r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366722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112</TotalTime>
  <Words>509</Words>
  <Application>Microsoft Office PowerPoint</Application>
  <PresentationFormat>Předvádění na obrazovce (4:3)</PresentationFormat>
  <Paragraphs>63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Talent</vt:lpstr>
      <vt:lpstr>Prezentace aplikace PowerPoint</vt:lpstr>
      <vt:lpstr>Prezentace aplikace PowerPoint</vt:lpstr>
      <vt:lpstr>Metodické zhodnocení a popis práce s digitálním učebním materiálem</vt:lpstr>
      <vt:lpstr>Josef Dobrovský</vt:lpstr>
      <vt:lpstr>Karel Hynek Mácha</vt:lpstr>
      <vt:lpstr>Josef Kajetán Tyl</vt:lpstr>
      <vt:lpstr>Karel Jaromír Erben</vt:lpstr>
      <vt:lpstr>Božena Němcová</vt:lpstr>
      <vt:lpstr>Karel Havlíček - Borovský</vt:lpstr>
      <vt:lpstr>Jan Neruda</vt:lpstr>
      <vt:lpstr>Bedřich Smetana</vt:lpstr>
      <vt:lpstr>Mikoláš Aleš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salovar</cp:lastModifiedBy>
  <cp:revision>17</cp:revision>
  <dcterms:created xsi:type="dcterms:W3CDTF">2012-12-02T19:19:00Z</dcterms:created>
  <dcterms:modified xsi:type="dcterms:W3CDTF">2012-12-04T00:27:04Z</dcterms:modified>
</cp:coreProperties>
</file>