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7" r:id="rId2"/>
    <p:sldId id="258" r:id="rId3"/>
    <p:sldId id="259" r:id="rId4"/>
    <p:sldId id="261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Kateřina Křížová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VY_32_INOVACE_05_07 Vlastnictví majetku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Občanská výchova pro sedmý ročník</a:t>
          </a:r>
          <a:endParaRPr lang="cs-CZ" sz="10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smtClean="0"/>
            <a:t>ČÍSLO PROJEKTU</a:t>
          </a:r>
          <a:r>
            <a:rPr lang="cs-CZ" sz="1200" dirty="0" smtClean="0"/>
            <a:t>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2F0F9C-AE6E-40C1-876A-0398A5547A37}" type="presOf" srcId="{1D895EAB-76A7-41C6-9C6C-7D303AD4C23C}" destId="{347D85BD-7382-4413-9298-D06CC996458A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49F2C643-67DB-4992-B94F-190A6CA04956}" type="presOf" srcId="{FFA013E9-5C5D-404D-8688-08171EA7A387}" destId="{E1DA18CB-4B0A-4D0C-9459-15C4B327891F}" srcOrd="0" destOrd="0" presId="urn:microsoft.com/office/officeart/2005/8/layout/target3"/>
    <dgm:cxn modelId="{4A336F16-1A01-4F09-83E3-4232A74C3CBD}" type="presOf" srcId="{DAAD5A11-3EBC-47AE-AB1C-4F1B938732A7}" destId="{2D933DCE-BBEA-46A5-98BC-CA41A7DBB761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5531B861-265E-4758-81D6-4D9846799027}" type="presOf" srcId="{ABD4D77B-BA54-4DFB-A762-4C734220F9AA}" destId="{AAB7E4A6-9D01-402C-9D7A-6D30767F0B58}" srcOrd="0" destOrd="0" presId="urn:microsoft.com/office/officeart/2005/8/layout/target3"/>
    <dgm:cxn modelId="{0AD29BD9-119B-49AC-909B-8BB6749F66BD}" type="presOf" srcId="{ABD4D77B-BA54-4DFB-A762-4C734220F9AA}" destId="{A6703DA5-6D74-4C8B-9C82-31DC93531BC2}" srcOrd="1" destOrd="0" presId="urn:microsoft.com/office/officeart/2005/8/layout/target3"/>
    <dgm:cxn modelId="{0EB65965-D9A0-478C-8AD1-FC16F0D0AA3B}" type="presOf" srcId="{A4836DAF-3E6B-4198-A089-B3C0D0384F2B}" destId="{4F0AD45D-7E6A-4C4A-90DF-90E27C4B175D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BD65D7BE-DF4F-45DF-BC6A-2A96B5781581}" type="presOf" srcId="{1D895EAB-76A7-41C6-9C6C-7D303AD4C23C}" destId="{94413E88-B296-45A5-9057-6B5765B63A8F}" srcOrd="1" destOrd="0" presId="urn:microsoft.com/office/officeart/2005/8/layout/target3"/>
    <dgm:cxn modelId="{B1812AC4-18E6-40FB-88BF-62071549C41F}" type="presOf" srcId="{D9242A4C-F33A-42E2-BFA4-EC80805DCD32}" destId="{7DDB6D97-C311-42E1-B77C-B194BAE75773}" srcOrd="0" destOrd="0" presId="urn:microsoft.com/office/officeart/2005/8/layout/target3"/>
    <dgm:cxn modelId="{D27AAE46-A288-43DC-8EB0-2EE9010C0FA2}" type="presOf" srcId="{A4836DAF-3E6B-4198-A089-B3C0D0384F2B}" destId="{36B74B1E-3C18-4C06-BA03-CB2EB266F8FF}" srcOrd="1" destOrd="0" presId="urn:microsoft.com/office/officeart/2005/8/layout/target3"/>
    <dgm:cxn modelId="{0C362576-9A59-428F-AF9C-2EFDF50C3A11}" type="presOf" srcId="{D9242A4C-F33A-42E2-BFA4-EC80805DCD32}" destId="{5A434D34-FA65-40B0-A4CE-3A1E2B14A215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153D667A-4CEA-4957-9FC5-EC9AC410F547}" type="presOf" srcId="{FFA013E9-5C5D-404D-8688-08171EA7A387}" destId="{359A210A-E8C9-4FD6-9BC7-434F4455A6B5}" srcOrd="1" destOrd="0" presId="urn:microsoft.com/office/officeart/2005/8/layout/target3"/>
    <dgm:cxn modelId="{9F7D0CEA-25F5-4036-81B2-F864FD705412}" type="presParOf" srcId="{2D933DCE-BBEA-46A5-98BC-CA41A7DBB761}" destId="{D3A73299-62A4-4767-8E25-C16133A0B902}" srcOrd="0" destOrd="0" presId="urn:microsoft.com/office/officeart/2005/8/layout/target3"/>
    <dgm:cxn modelId="{96794756-021C-4579-B757-F70BC5A62B7A}" type="presParOf" srcId="{2D933DCE-BBEA-46A5-98BC-CA41A7DBB761}" destId="{EE30B2AF-DDC9-42DB-9092-5595C6257A57}" srcOrd="1" destOrd="0" presId="urn:microsoft.com/office/officeart/2005/8/layout/target3"/>
    <dgm:cxn modelId="{3189B4C2-384B-416D-8F7E-070019F61963}" type="presParOf" srcId="{2D933DCE-BBEA-46A5-98BC-CA41A7DBB761}" destId="{E1DA18CB-4B0A-4D0C-9459-15C4B327891F}" srcOrd="2" destOrd="0" presId="urn:microsoft.com/office/officeart/2005/8/layout/target3"/>
    <dgm:cxn modelId="{B2D66A6D-A8AF-4BEA-8FAF-A34DB450DAE6}" type="presParOf" srcId="{2D933DCE-BBEA-46A5-98BC-CA41A7DBB761}" destId="{29996EEB-8589-4AED-9C98-E2204A026234}" srcOrd="3" destOrd="0" presId="urn:microsoft.com/office/officeart/2005/8/layout/target3"/>
    <dgm:cxn modelId="{4DABF2AC-341B-4816-BB4A-93093ED7F406}" type="presParOf" srcId="{2D933DCE-BBEA-46A5-98BC-CA41A7DBB761}" destId="{056AE7B2-579D-40D1-A57C-4E33BFED76BE}" srcOrd="4" destOrd="0" presId="urn:microsoft.com/office/officeart/2005/8/layout/target3"/>
    <dgm:cxn modelId="{2C4262C2-658F-41BE-99A6-2410100988A3}" type="presParOf" srcId="{2D933DCE-BBEA-46A5-98BC-CA41A7DBB761}" destId="{4F0AD45D-7E6A-4C4A-90DF-90E27C4B175D}" srcOrd="5" destOrd="0" presId="urn:microsoft.com/office/officeart/2005/8/layout/target3"/>
    <dgm:cxn modelId="{4C33CF59-8D0C-421D-84C2-904DAAF5BB67}" type="presParOf" srcId="{2D933DCE-BBEA-46A5-98BC-CA41A7DBB761}" destId="{1804A346-BBD3-438B-AE0F-7BEBB1E2AF96}" srcOrd="6" destOrd="0" presId="urn:microsoft.com/office/officeart/2005/8/layout/target3"/>
    <dgm:cxn modelId="{3BEF9323-321F-4A44-9BBD-3BE5A14CB6AB}" type="presParOf" srcId="{2D933DCE-BBEA-46A5-98BC-CA41A7DBB761}" destId="{60CB9877-708D-4C64-AA73-CFD3F3076BC2}" srcOrd="7" destOrd="0" presId="urn:microsoft.com/office/officeart/2005/8/layout/target3"/>
    <dgm:cxn modelId="{DA7065BC-1ABB-49C6-BA07-FAA36C8733F9}" type="presParOf" srcId="{2D933DCE-BBEA-46A5-98BC-CA41A7DBB761}" destId="{347D85BD-7382-4413-9298-D06CC996458A}" srcOrd="8" destOrd="0" presId="urn:microsoft.com/office/officeart/2005/8/layout/target3"/>
    <dgm:cxn modelId="{647D1269-35AF-4B9B-AC70-7AA5EE009A1B}" type="presParOf" srcId="{2D933DCE-BBEA-46A5-98BC-CA41A7DBB761}" destId="{C4DD5B9C-4D9E-449D-A063-107A759DF3D1}" srcOrd="9" destOrd="0" presId="urn:microsoft.com/office/officeart/2005/8/layout/target3"/>
    <dgm:cxn modelId="{4BE1EA5D-069B-461B-9817-61E25A96A1ED}" type="presParOf" srcId="{2D933DCE-BBEA-46A5-98BC-CA41A7DBB761}" destId="{CD515E15-5457-47F2-8109-A2A59D66C930}" srcOrd="10" destOrd="0" presId="urn:microsoft.com/office/officeart/2005/8/layout/target3"/>
    <dgm:cxn modelId="{62D2F1AB-2FE1-4255-BC0B-B5BB6AB0AA3B}" type="presParOf" srcId="{2D933DCE-BBEA-46A5-98BC-CA41A7DBB761}" destId="{7DDB6D97-C311-42E1-B77C-B194BAE75773}" srcOrd="11" destOrd="0" presId="urn:microsoft.com/office/officeart/2005/8/layout/target3"/>
    <dgm:cxn modelId="{8644BF4F-A199-4ABF-9B91-5E05BF0680F2}" type="presParOf" srcId="{2D933DCE-BBEA-46A5-98BC-CA41A7DBB761}" destId="{DE2B4424-17B1-4404-A13F-04051C43B79D}" srcOrd="12" destOrd="0" presId="urn:microsoft.com/office/officeart/2005/8/layout/target3"/>
    <dgm:cxn modelId="{4B55A6AF-411D-44B7-8DAE-ADD9D0958808}" type="presParOf" srcId="{2D933DCE-BBEA-46A5-98BC-CA41A7DBB761}" destId="{555607BD-8A1D-4EBB-825A-8C74A1FB0FFC}" srcOrd="13" destOrd="0" presId="urn:microsoft.com/office/officeart/2005/8/layout/target3"/>
    <dgm:cxn modelId="{0054C6A4-92E9-443C-A7B6-12A16274B359}" type="presParOf" srcId="{2D933DCE-BBEA-46A5-98BC-CA41A7DBB761}" destId="{AAB7E4A6-9D01-402C-9D7A-6D30767F0B58}" srcOrd="14" destOrd="0" presId="urn:microsoft.com/office/officeart/2005/8/layout/target3"/>
    <dgm:cxn modelId="{2CCAA128-2DEF-48AF-9F6E-03525790DACF}" type="presParOf" srcId="{2D933DCE-BBEA-46A5-98BC-CA41A7DBB761}" destId="{359A210A-E8C9-4FD6-9BC7-434F4455A6B5}" srcOrd="15" destOrd="0" presId="urn:microsoft.com/office/officeart/2005/8/layout/target3"/>
    <dgm:cxn modelId="{CDB67927-F390-48E3-82A2-06229AD36FBE}" type="presParOf" srcId="{2D933DCE-BBEA-46A5-98BC-CA41A7DBB761}" destId="{36B74B1E-3C18-4C06-BA03-CB2EB266F8FF}" srcOrd="16" destOrd="0" presId="urn:microsoft.com/office/officeart/2005/8/layout/target3"/>
    <dgm:cxn modelId="{2D83240E-9848-45E9-9D26-470DB6A7F82B}" type="presParOf" srcId="{2D933DCE-BBEA-46A5-98BC-CA41A7DBB761}" destId="{94413E88-B296-45A5-9057-6B5765B63A8F}" srcOrd="17" destOrd="0" presId="urn:microsoft.com/office/officeart/2005/8/layout/target3"/>
    <dgm:cxn modelId="{8A4B60B7-8518-4D80-A88B-5C54886963A9}" type="presParOf" srcId="{2D933DCE-BBEA-46A5-98BC-CA41A7DBB761}" destId="{5A434D34-FA65-40B0-A4CE-3A1E2B14A215}" srcOrd="18" destOrd="0" presId="urn:microsoft.com/office/officeart/2005/8/layout/target3"/>
    <dgm:cxn modelId="{E01E5769-30B5-4781-A1B7-01EBC246CE49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Kateřina Křížová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VY_32_INOVACE_05_07 Vlastnictví majetku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8111" y="967787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Občanská výchova pro sedmý ročník</a:t>
          </a:r>
          <a:endParaRPr lang="cs-CZ" sz="1000" kern="1200" dirty="0"/>
        </a:p>
      </dsp:txBody>
      <dsp:txXfrm>
        <a:off x="1008111" y="967787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smtClean="0"/>
            <a:t>ČÍSLO PROJEKTU</a:t>
          </a:r>
          <a:r>
            <a:rPr lang="cs-CZ" sz="1200" kern="1200" dirty="0" smtClean="0"/>
            <a:t>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0D4FEF-4631-46E2-BD27-00E24045A087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9C21A1-D568-4B59-9C65-8FDFDDAA77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00996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Styl výše uvedené tabulky pro doplnění informací k materiálu si můžete zvolit sami. Důležité je dodržet náležitosti v ní uvedené.</a:t>
            </a:r>
          </a:p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858" indent="-285715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2859" indent="-228571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002" indent="-228571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146" indent="-228571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289" indent="-22857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433" indent="-22857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8576" indent="-22857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5719" indent="-228571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8B62DDFE-FF30-4C46-ADEC-1546CF4E9FA2}" type="slidenum">
              <a:rPr lang="cs-CZ" smtClean="0"/>
              <a:pPr eaLnBrk="1" hangingPunct="1"/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A0CB46CA-6874-46E0-B28B-A0A3B20B86E2}" type="slidenum">
              <a:rPr lang="cs-CZ"/>
              <a:pPr/>
              <a:t>3</a:t>
            </a:fld>
            <a:endParaRPr lang="cs-CZ"/>
          </a:p>
        </p:txBody>
      </p:sp>
      <p:sp>
        <p:nvSpPr>
          <p:cNvPr id="13313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3314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512" y="4343231"/>
            <a:ext cx="5486976" cy="4037751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F27EC231-3AE9-44A1-AB8A-E1561723E66F}" type="slidenum">
              <a:rPr lang="cs-CZ"/>
              <a:pPr/>
              <a:t>5</a:t>
            </a:fld>
            <a:endParaRPr lang="cs-CZ"/>
          </a:p>
        </p:txBody>
      </p:sp>
      <p:sp>
        <p:nvSpPr>
          <p:cNvPr id="14337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4338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512" y="4343231"/>
            <a:ext cx="5486976" cy="4037751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80CD3-2CF3-4BF4-857D-099F8CCBE33F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5D5310-1C95-4925-AB5E-79788C8AB1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80CD3-2CF3-4BF4-857D-099F8CCBE33F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5D5310-1C95-4925-AB5E-79788C8AB1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80CD3-2CF3-4BF4-857D-099F8CCBE33F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D5310-1C95-4925-AB5E-79788C8AB18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80CD3-2CF3-4BF4-857D-099F8CCBE33F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D5310-1C95-4925-AB5E-79788C8AB1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80CD3-2CF3-4BF4-857D-099F8CCBE33F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C5D5310-1C95-4925-AB5E-79788C8AB18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80CD3-2CF3-4BF4-857D-099F8CCBE33F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D5310-1C95-4925-AB5E-79788C8AB1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80CD3-2CF3-4BF4-857D-099F8CCBE33F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D5310-1C95-4925-AB5E-79788C8AB1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80CD3-2CF3-4BF4-857D-099F8CCBE33F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D5310-1C95-4925-AB5E-79788C8AB1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80CD3-2CF3-4BF4-857D-099F8CCBE33F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D5310-1C95-4925-AB5E-79788C8AB18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80CD3-2CF3-4BF4-857D-099F8CCBE33F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D5310-1C95-4925-AB5E-79788C8AB1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80CD3-2CF3-4BF4-857D-099F8CCBE33F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D5310-1C95-4925-AB5E-79788C8AB1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5780CD3-2CF3-4BF4-857D-099F8CCBE33F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C5D5310-1C95-4925-AB5E-79788C8AB18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79703780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6763" y="3716338"/>
            <a:ext cx="7777162" cy="1465262"/>
          </a:xfrm>
        </p:spPr>
        <p:txBody>
          <a:bodyPr>
            <a:normAutofit/>
          </a:bodyPr>
          <a:lstStyle/>
          <a:p>
            <a:pPr>
              <a:defRPr/>
            </a:pPr>
            <a:endParaRPr lang="cs-CZ" dirty="0"/>
          </a:p>
        </p:txBody>
      </p:sp>
      <p:pic>
        <p:nvPicPr>
          <p:cNvPr id="10244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3716339"/>
            <a:ext cx="7848600" cy="1512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53717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557339"/>
            <a:ext cx="8229600" cy="4525962"/>
          </a:xfrm>
        </p:spPr>
        <p:txBody>
          <a:bodyPr>
            <a:normAutofit lnSpcReduction="10000"/>
          </a:bodyPr>
          <a:lstStyle/>
          <a:p>
            <a:pPr>
              <a:buFont typeface="Wingdings 2"/>
              <a:buChar char=""/>
              <a:defRPr/>
            </a:pPr>
            <a:r>
              <a:rPr lang="cs-CZ" sz="2200" dirty="0"/>
              <a:t>Výukový materiál je určen žákům sedmého ročníku základní školy</a:t>
            </a:r>
          </a:p>
          <a:p>
            <a:pPr>
              <a:buFont typeface="Wingdings 2"/>
              <a:buChar char=""/>
              <a:defRPr/>
            </a:pPr>
            <a:r>
              <a:rPr lang="cs-CZ" sz="2200" dirty="0"/>
              <a:t>Autor: Mgr. Kateřina Křížová</a:t>
            </a:r>
          </a:p>
          <a:p>
            <a:pPr>
              <a:buFont typeface="Wingdings 2"/>
              <a:buChar char=""/>
              <a:defRPr/>
            </a:pPr>
            <a:r>
              <a:rPr lang="cs-CZ" sz="2200" dirty="0"/>
              <a:t>Jazyk: čeština</a:t>
            </a:r>
          </a:p>
          <a:p>
            <a:pPr>
              <a:buFont typeface="Wingdings 2"/>
              <a:buChar char=""/>
              <a:defRPr/>
            </a:pPr>
            <a:r>
              <a:rPr lang="cs-CZ" sz="2200" dirty="0"/>
              <a:t>Očekávaný výstup: žák je schopen </a:t>
            </a:r>
            <a:r>
              <a:rPr lang="cs-CZ" sz="2200" dirty="0" smtClean="0"/>
              <a:t>rozlišit osobní, rodinné, obecní a státní vlastnictví, je si vědom rozdílu mezi soukromým a veřejným vlastnictvím</a:t>
            </a:r>
          </a:p>
          <a:p>
            <a:pPr>
              <a:buFont typeface="Wingdings 2"/>
              <a:buChar char=""/>
              <a:defRPr/>
            </a:pPr>
            <a:r>
              <a:rPr lang="cs-CZ" sz="2200" dirty="0" smtClean="0"/>
              <a:t>Klíčová </a:t>
            </a:r>
            <a:r>
              <a:rPr lang="cs-CZ" sz="2200" dirty="0"/>
              <a:t>slova: </a:t>
            </a:r>
            <a:r>
              <a:rPr lang="cs-CZ" sz="2200" dirty="0" smtClean="0"/>
              <a:t>vlastnictví, veřejné, soukromé, osobní, rodinné, obecní, státní, podnikové</a:t>
            </a:r>
          </a:p>
          <a:p>
            <a:pPr>
              <a:buFont typeface="Wingdings 2"/>
              <a:buChar char=""/>
              <a:defRPr/>
            </a:pPr>
            <a:r>
              <a:rPr lang="cs-CZ" sz="2200" dirty="0" smtClean="0"/>
              <a:t>Druh </a:t>
            </a:r>
            <a:r>
              <a:rPr lang="cs-CZ" sz="2200" dirty="0"/>
              <a:t>učebního materiálu: prezentace – využití interaktivní tabule</a:t>
            </a:r>
          </a:p>
          <a:p>
            <a:pPr>
              <a:buFont typeface="Wingdings 2"/>
              <a:buChar char=""/>
              <a:defRPr/>
            </a:pPr>
            <a:r>
              <a:rPr lang="cs-CZ" sz="2200" dirty="0"/>
              <a:t>Klíčové kompetence: kompetence k učení, řešení problémů, komunikativní</a:t>
            </a:r>
          </a:p>
          <a:p>
            <a:pPr marL="0" indent="0">
              <a:defRPr/>
            </a:pPr>
            <a:r>
              <a:rPr lang="cs-CZ" sz="2200" dirty="0"/>
              <a:t>Na výukový materiál reagovali žáci podle očekávání </a:t>
            </a:r>
          </a:p>
        </p:txBody>
      </p:sp>
    </p:spTree>
    <p:extLst>
      <p:ext uri="{BB962C8B-B14F-4D97-AF65-F5344CB8AC3E}">
        <p14:creationId xmlns:p14="http://schemas.microsoft.com/office/powerpoint/2010/main" val="729020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"/>
          <p:cNvSpPr>
            <a:spLocks noGrp="1" noChangeArrowheads="1"/>
          </p:cNvSpPr>
          <p:nvPr>
            <p:ph type="title"/>
          </p:nvPr>
        </p:nvSpPr>
        <p:spPr>
          <a:xfrm>
            <a:off x="456481" y="313953"/>
            <a:ext cx="8228160" cy="1062832"/>
          </a:xfrm>
          <a:ln/>
        </p:spPr>
        <p:txBody>
          <a:bodyPr tIns="35203"/>
          <a:lstStyle/>
          <a:p>
            <a:pPr>
              <a:tabLst>
                <a:tab pos="656650" algn="l"/>
                <a:tab pos="1313299" algn="l"/>
                <a:tab pos="1969949" algn="l"/>
                <a:tab pos="2626599" algn="l"/>
                <a:tab pos="3283248" algn="l"/>
                <a:tab pos="3939898" algn="l"/>
                <a:tab pos="4596548" algn="l"/>
                <a:tab pos="5253198" algn="l"/>
                <a:tab pos="5909847" algn="l"/>
                <a:tab pos="6566497" algn="l"/>
                <a:tab pos="7223147" algn="l"/>
                <a:tab pos="7879796" algn="l"/>
              </a:tabLst>
            </a:pPr>
            <a:r>
              <a:rPr lang="cs-CZ"/>
              <a:t>Vlastníci majetku</a:t>
            </a:r>
          </a:p>
        </p:txBody>
      </p:sp>
      <p:sp>
        <p:nvSpPr>
          <p:cNvPr id="7170" name="Rectangle 2"/>
          <p:cNvSpPr>
            <a:spLocks noGrp="1" noChangeArrowheads="1"/>
          </p:cNvSpPr>
          <p:nvPr>
            <p:ph idx="1"/>
          </p:nvPr>
        </p:nvSpPr>
        <p:spPr>
          <a:xfrm>
            <a:off x="456481" y="1604328"/>
            <a:ext cx="8228160" cy="5168703"/>
          </a:xfrm>
          <a:ln/>
        </p:spPr>
        <p:txBody>
          <a:bodyPr>
            <a:normAutofit fontScale="92500" lnSpcReduction="10000"/>
          </a:bodyPr>
          <a:lstStyle/>
          <a:p>
            <a:pPr marL="391686" indent="-293764">
              <a:buSzPct val="45000"/>
              <a:buFont typeface="Wingdings" charset="2"/>
              <a:buChar char=""/>
              <a:tabLst>
                <a:tab pos="656650" algn="l"/>
                <a:tab pos="1313299" algn="l"/>
                <a:tab pos="1969949" algn="l"/>
                <a:tab pos="2626599" algn="l"/>
                <a:tab pos="3283248" algn="l"/>
                <a:tab pos="3939898" algn="l"/>
                <a:tab pos="4596548" algn="l"/>
                <a:tab pos="5253198" algn="l"/>
                <a:tab pos="5909847" algn="l"/>
                <a:tab pos="6566497" algn="l"/>
                <a:tab pos="7223147" algn="l"/>
                <a:tab pos="7879796" algn="l"/>
              </a:tabLst>
            </a:pPr>
            <a:r>
              <a:rPr lang="cs-CZ" dirty="0">
                <a:solidFill>
                  <a:srgbClr val="7030A0"/>
                </a:solidFill>
              </a:rPr>
              <a:t>Osobní majetek </a:t>
            </a:r>
            <a:r>
              <a:rPr lang="cs-CZ" dirty="0"/>
              <a:t>– všechno, co vlastní jednotlivý člověk</a:t>
            </a:r>
          </a:p>
          <a:p>
            <a:pPr marL="391686" indent="-293764">
              <a:buSzPct val="45000"/>
              <a:buFont typeface="Wingdings" charset="2"/>
              <a:buChar char=""/>
              <a:tabLst>
                <a:tab pos="656650" algn="l"/>
                <a:tab pos="1313299" algn="l"/>
                <a:tab pos="1969949" algn="l"/>
                <a:tab pos="2626599" algn="l"/>
                <a:tab pos="3283248" algn="l"/>
                <a:tab pos="3939898" algn="l"/>
                <a:tab pos="4596548" algn="l"/>
                <a:tab pos="5253198" algn="l"/>
                <a:tab pos="5909847" algn="l"/>
                <a:tab pos="6566497" algn="l"/>
                <a:tab pos="7223147" algn="l"/>
                <a:tab pos="7879796" algn="l"/>
              </a:tabLst>
            </a:pPr>
            <a:r>
              <a:rPr lang="cs-CZ" dirty="0">
                <a:solidFill>
                  <a:srgbClr val="7030A0"/>
                </a:solidFill>
              </a:rPr>
              <a:t>Rodinný majetek </a:t>
            </a:r>
            <a:r>
              <a:rPr lang="cs-CZ" dirty="0"/>
              <a:t>– všechno, co vlastní jednotliví členové rodiny</a:t>
            </a:r>
          </a:p>
          <a:p>
            <a:pPr marL="391686" indent="-293764">
              <a:buSzPct val="45000"/>
              <a:buFont typeface="Wingdings" charset="2"/>
              <a:buChar char=""/>
              <a:tabLst>
                <a:tab pos="656650" algn="l"/>
                <a:tab pos="1313299" algn="l"/>
                <a:tab pos="1969949" algn="l"/>
                <a:tab pos="2626599" algn="l"/>
                <a:tab pos="3283248" algn="l"/>
                <a:tab pos="3939898" algn="l"/>
                <a:tab pos="4596548" algn="l"/>
                <a:tab pos="5253198" algn="l"/>
                <a:tab pos="5909847" algn="l"/>
                <a:tab pos="6566497" algn="l"/>
                <a:tab pos="7223147" algn="l"/>
                <a:tab pos="7879796" algn="l"/>
              </a:tabLst>
            </a:pPr>
            <a:r>
              <a:rPr lang="cs-CZ" dirty="0">
                <a:solidFill>
                  <a:srgbClr val="7030A0"/>
                </a:solidFill>
              </a:rPr>
              <a:t>Podnikový majetek </a:t>
            </a:r>
            <a:r>
              <a:rPr lang="cs-CZ" dirty="0"/>
              <a:t>– to, co patří podniku (</a:t>
            </a:r>
            <a:r>
              <a:rPr lang="cs-CZ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PODNIK = hospodářský celek, který patří určitému vlastníkovi nebo skupině vlastníků</a:t>
            </a:r>
            <a:r>
              <a:rPr lang="cs-CZ" dirty="0"/>
              <a:t>)</a:t>
            </a:r>
          </a:p>
          <a:p>
            <a:pPr marL="391686" indent="-293764">
              <a:buSzPct val="45000"/>
              <a:buFont typeface="Wingdings" charset="2"/>
              <a:buChar char=""/>
              <a:tabLst>
                <a:tab pos="656650" algn="l"/>
                <a:tab pos="1313299" algn="l"/>
                <a:tab pos="1969949" algn="l"/>
                <a:tab pos="2626599" algn="l"/>
                <a:tab pos="3283248" algn="l"/>
                <a:tab pos="3939898" algn="l"/>
                <a:tab pos="4596548" algn="l"/>
                <a:tab pos="5253198" algn="l"/>
                <a:tab pos="5909847" algn="l"/>
                <a:tab pos="6566497" algn="l"/>
                <a:tab pos="7223147" algn="l"/>
                <a:tab pos="7879796" algn="l"/>
              </a:tabLst>
            </a:pPr>
            <a:r>
              <a:rPr lang="cs-CZ" dirty="0">
                <a:solidFill>
                  <a:srgbClr val="7030A0"/>
                </a:solidFill>
              </a:rPr>
              <a:t>Obecní majetek </a:t>
            </a:r>
            <a:r>
              <a:rPr lang="cs-CZ" dirty="0"/>
              <a:t>– majetek obce – vše, co slouží obyvatelům obce</a:t>
            </a:r>
          </a:p>
          <a:p>
            <a:pPr marL="391686" indent="-293764">
              <a:buSzPct val="45000"/>
              <a:buFont typeface="Wingdings" charset="2"/>
              <a:buChar char=""/>
              <a:tabLst>
                <a:tab pos="656650" algn="l"/>
                <a:tab pos="1313299" algn="l"/>
                <a:tab pos="1969949" algn="l"/>
                <a:tab pos="2626599" algn="l"/>
                <a:tab pos="3283248" algn="l"/>
                <a:tab pos="3939898" algn="l"/>
                <a:tab pos="4596548" algn="l"/>
                <a:tab pos="5253198" algn="l"/>
                <a:tab pos="5909847" algn="l"/>
                <a:tab pos="6566497" algn="l"/>
                <a:tab pos="7223147" algn="l"/>
                <a:tab pos="7879796" algn="l"/>
              </a:tabLst>
            </a:pPr>
            <a:r>
              <a:rPr lang="cs-CZ" dirty="0">
                <a:solidFill>
                  <a:srgbClr val="7030A0"/>
                </a:solidFill>
              </a:rPr>
              <a:t>Státní majetek </a:t>
            </a:r>
            <a:r>
              <a:rPr lang="cs-CZ" dirty="0"/>
              <a:t>– majetek státu (hlavně hmotný majetek)</a:t>
            </a:r>
          </a:p>
        </p:txBody>
      </p:sp>
    </p:spTree>
    <p:extLst>
      <p:ext uri="{BB962C8B-B14F-4D97-AF65-F5344CB8AC3E}">
        <p14:creationId xmlns:p14="http://schemas.microsoft.com/office/powerpoint/2010/main" val="2138543865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Vlastnictví majetku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SOUKROMÝ</a:t>
            </a:r>
            <a:r>
              <a:rPr lang="cs-CZ" dirty="0" smtClean="0"/>
              <a:t> – pokud majetek patří konkrétnímu vlastníkovi nebo skupině vlastníků (majetek osobní rodinný)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</a:t>
            </a:r>
            <a:r>
              <a:rPr lang="cs-CZ" sz="4800" b="1" dirty="0" smtClean="0"/>
              <a:t>X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VEŘEJNÝ</a:t>
            </a:r>
            <a:r>
              <a:rPr lang="cs-CZ" dirty="0" smtClean="0"/>
              <a:t> – majetek není vázán na konkrétního vlastníka (majetek obecní, státní)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0734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56481" y="313953"/>
            <a:ext cx="8228160" cy="1062832"/>
          </a:xfrm>
          <a:ln/>
        </p:spPr>
        <p:txBody>
          <a:bodyPr tIns="35203"/>
          <a:lstStyle/>
          <a:p>
            <a:pPr>
              <a:tabLst>
                <a:tab pos="656650" algn="l"/>
                <a:tab pos="1313299" algn="l"/>
                <a:tab pos="1969949" algn="l"/>
                <a:tab pos="2626599" algn="l"/>
                <a:tab pos="3283248" algn="l"/>
                <a:tab pos="3939898" algn="l"/>
                <a:tab pos="4596548" algn="l"/>
                <a:tab pos="5253198" algn="l"/>
                <a:tab pos="5909847" algn="l"/>
                <a:tab pos="6566497" algn="l"/>
                <a:tab pos="7223147" algn="l"/>
                <a:tab pos="7879796" algn="l"/>
              </a:tabLst>
            </a:pPr>
            <a:r>
              <a:rPr lang="cs-CZ"/>
              <a:t>Rozhodni, kdo je vlastníkem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idx="1"/>
          </p:nvPr>
        </p:nvSpPr>
        <p:spPr>
          <a:xfrm>
            <a:off x="456481" y="1604329"/>
            <a:ext cx="8228160" cy="4444307"/>
          </a:xfrm>
          <a:ln/>
        </p:spPr>
        <p:txBody>
          <a:bodyPr/>
          <a:lstStyle/>
          <a:p>
            <a:pPr marL="391686" indent="-293764">
              <a:buSzPct val="45000"/>
              <a:buFont typeface="Wingdings" charset="2"/>
              <a:buChar char=""/>
              <a:tabLst>
                <a:tab pos="656650" algn="l"/>
                <a:tab pos="1313299" algn="l"/>
                <a:tab pos="1969949" algn="l"/>
                <a:tab pos="2626599" algn="l"/>
                <a:tab pos="3283248" algn="l"/>
                <a:tab pos="3939898" algn="l"/>
                <a:tab pos="4596548" algn="l"/>
                <a:tab pos="5253198" algn="l"/>
                <a:tab pos="5909847" algn="l"/>
                <a:tab pos="6566497" algn="l"/>
                <a:tab pos="7223147" algn="l"/>
                <a:tab pos="7879796" algn="l"/>
              </a:tabLst>
            </a:pPr>
            <a:r>
              <a:rPr lang="cs-CZ" dirty="0">
                <a:solidFill>
                  <a:srgbClr val="7030A0"/>
                </a:solidFill>
              </a:rPr>
              <a:t>Autobusová zastávka   </a:t>
            </a:r>
            <a:r>
              <a:rPr lang="cs-CZ" dirty="0"/>
              <a:t>	</a:t>
            </a:r>
            <a:r>
              <a:rPr lang="cs-CZ" dirty="0">
                <a:solidFill>
                  <a:srgbClr val="0066CC"/>
                </a:solidFill>
              </a:rPr>
              <a:t>automobil	</a:t>
            </a:r>
            <a:r>
              <a:rPr lang="cs-CZ" dirty="0"/>
              <a:t>		</a:t>
            </a:r>
            <a:r>
              <a:rPr lang="cs-CZ" dirty="0">
                <a:solidFill>
                  <a:srgbClr val="3DEB3D"/>
                </a:solidFill>
              </a:rPr>
              <a:t>kniha</a:t>
            </a:r>
            <a:r>
              <a:rPr lang="cs-CZ" dirty="0"/>
              <a:t> </a:t>
            </a:r>
          </a:p>
          <a:p>
            <a:pPr marL="391686" indent="-293764">
              <a:buSzPct val="45000"/>
              <a:buFont typeface="Wingdings" charset="2"/>
              <a:buChar char=""/>
              <a:tabLst>
                <a:tab pos="656650" algn="l"/>
                <a:tab pos="1313299" algn="l"/>
                <a:tab pos="1969949" algn="l"/>
                <a:tab pos="2626599" algn="l"/>
                <a:tab pos="3283248" algn="l"/>
                <a:tab pos="3939898" algn="l"/>
                <a:tab pos="4596548" algn="l"/>
                <a:tab pos="5253198" algn="l"/>
                <a:tab pos="5909847" algn="l"/>
                <a:tab pos="6566497" algn="l"/>
                <a:tab pos="7223147" algn="l"/>
                <a:tab pos="7879796" algn="l"/>
              </a:tabLst>
            </a:pPr>
            <a:endParaRPr lang="cs-CZ" dirty="0"/>
          </a:p>
          <a:p>
            <a:pPr marL="391686" indent="-293764">
              <a:buSzPct val="45000"/>
              <a:buFont typeface="Wingdings" charset="2"/>
              <a:buChar char=""/>
              <a:tabLst>
                <a:tab pos="656650" algn="l"/>
                <a:tab pos="1313299" algn="l"/>
                <a:tab pos="1969949" algn="l"/>
                <a:tab pos="2626599" algn="l"/>
                <a:tab pos="3283248" algn="l"/>
                <a:tab pos="3939898" algn="l"/>
                <a:tab pos="4596548" algn="l"/>
                <a:tab pos="5253198" algn="l"/>
                <a:tab pos="5909847" algn="l"/>
                <a:tab pos="6566497" algn="l"/>
                <a:tab pos="7223147" algn="l"/>
                <a:tab pos="7879796" algn="l"/>
              </a:tabLst>
            </a:pPr>
            <a:r>
              <a:rPr lang="cs-CZ" dirty="0"/>
              <a:t> </a:t>
            </a:r>
            <a:r>
              <a:rPr lang="cs-CZ" dirty="0">
                <a:solidFill>
                  <a:srgbClr val="FF3366"/>
                </a:solidFill>
              </a:rPr>
              <a:t>muzeum</a:t>
            </a:r>
            <a:r>
              <a:rPr lang="cs-CZ" dirty="0"/>
              <a:t>		</a:t>
            </a:r>
            <a:r>
              <a:rPr lang="cs-CZ" dirty="0">
                <a:solidFill>
                  <a:srgbClr val="DC2300"/>
                </a:solidFill>
              </a:rPr>
              <a:t>CNC stroj	</a:t>
            </a:r>
            <a:r>
              <a:rPr lang="cs-CZ" dirty="0"/>
              <a:t>	</a:t>
            </a:r>
            <a:r>
              <a:rPr lang="cs-CZ" dirty="0">
                <a:solidFill>
                  <a:srgbClr val="00FF00"/>
                </a:solidFill>
              </a:rPr>
              <a:t>mobilní telefon</a:t>
            </a:r>
            <a:r>
              <a:rPr lang="cs-CZ" dirty="0"/>
              <a:t>		</a:t>
            </a:r>
            <a:r>
              <a:rPr lang="cs-CZ" dirty="0">
                <a:solidFill>
                  <a:srgbClr val="0000FF"/>
                </a:solidFill>
              </a:rPr>
              <a:t>dům</a:t>
            </a:r>
          </a:p>
          <a:p>
            <a:pPr marL="391686" indent="-293764">
              <a:buSzPct val="45000"/>
              <a:buFont typeface="Wingdings" charset="2"/>
              <a:buChar char=""/>
              <a:tabLst>
                <a:tab pos="656650" algn="l"/>
                <a:tab pos="1313299" algn="l"/>
                <a:tab pos="1969949" algn="l"/>
                <a:tab pos="2626599" algn="l"/>
                <a:tab pos="3283248" algn="l"/>
                <a:tab pos="3939898" algn="l"/>
                <a:tab pos="4596548" algn="l"/>
                <a:tab pos="5253198" algn="l"/>
                <a:tab pos="5909847" algn="l"/>
                <a:tab pos="6566497" algn="l"/>
                <a:tab pos="7223147" algn="l"/>
                <a:tab pos="7879796" algn="l"/>
              </a:tabLst>
            </a:pPr>
            <a:endParaRPr lang="cs-CZ" dirty="0"/>
          </a:p>
          <a:p>
            <a:pPr marL="391686" indent="-293764">
              <a:buSzPct val="45000"/>
              <a:buFont typeface="Wingdings" charset="2"/>
              <a:buChar char=""/>
              <a:tabLst>
                <a:tab pos="656650" algn="l"/>
                <a:tab pos="1313299" algn="l"/>
                <a:tab pos="1969949" algn="l"/>
                <a:tab pos="2626599" algn="l"/>
                <a:tab pos="3283248" algn="l"/>
                <a:tab pos="3939898" algn="l"/>
                <a:tab pos="4596548" algn="l"/>
                <a:tab pos="5253198" algn="l"/>
                <a:tab pos="5909847" algn="l"/>
                <a:tab pos="6566497" algn="l"/>
                <a:tab pos="7223147" algn="l"/>
                <a:tab pos="7879796" algn="l"/>
              </a:tabLst>
            </a:pPr>
            <a:r>
              <a:rPr lang="cs-CZ" dirty="0">
                <a:solidFill>
                  <a:srgbClr val="944794"/>
                </a:solidFill>
              </a:rPr>
              <a:t> chodník	</a:t>
            </a:r>
            <a:r>
              <a:rPr lang="cs-CZ" dirty="0"/>
              <a:t>	televizor		</a:t>
            </a:r>
            <a:r>
              <a:rPr lang="cs-CZ" dirty="0">
                <a:solidFill>
                  <a:srgbClr val="FF950E"/>
                </a:solidFill>
              </a:rPr>
              <a:t>osvětlení	</a:t>
            </a:r>
            <a:r>
              <a:rPr lang="cs-CZ" dirty="0"/>
              <a:t>		</a:t>
            </a:r>
            <a:r>
              <a:rPr lang="cs-CZ" dirty="0">
                <a:solidFill>
                  <a:srgbClr val="2300DC"/>
                </a:solidFill>
              </a:rPr>
              <a:t>divadlo</a:t>
            </a:r>
          </a:p>
          <a:p>
            <a:pPr marL="391686" indent="-293764">
              <a:buSzPct val="45000"/>
              <a:buFont typeface="Wingdings" charset="2"/>
              <a:buChar char=""/>
              <a:tabLst>
                <a:tab pos="656650" algn="l"/>
                <a:tab pos="1313299" algn="l"/>
                <a:tab pos="1969949" algn="l"/>
                <a:tab pos="2626599" algn="l"/>
                <a:tab pos="3283248" algn="l"/>
                <a:tab pos="3939898" algn="l"/>
                <a:tab pos="4596548" algn="l"/>
                <a:tab pos="5253198" algn="l"/>
                <a:tab pos="5909847" algn="l"/>
                <a:tab pos="6566497" algn="l"/>
                <a:tab pos="7223147" algn="l"/>
                <a:tab pos="7879796" algn="l"/>
              </a:tabLst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1065561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</TotalTime>
  <Words>240</Words>
  <Application>Microsoft Office PowerPoint</Application>
  <PresentationFormat>Předvádění na obrazovce (4:3)</PresentationFormat>
  <Paragraphs>34</Paragraphs>
  <Slides>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Cesta</vt:lpstr>
      <vt:lpstr>Prezentace aplikace PowerPoint</vt:lpstr>
      <vt:lpstr>Anotace</vt:lpstr>
      <vt:lpstr>Vlastníci majetku</vt:lpstr>
      <vt:lpstr>Vlastnictví majetku</vt:lpstr>
      <vt:lpstr>Rozhodni, kdo je vlastníkem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user</cp:lastModifiedBy>
  <cp:revision>1</cp:revision>
  <dcterms:created xsi:type="dcterms:W3CDTF">2012-06-29T04:48:25Z</dcterms:created>
  <dcterms:modified xsi:type="dcterms:W3CDTF">2012-06-29T04:54:44Z</dcterms:modified>
</cp:coreProperties>
</file>