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78" r:id="rId3"/>
    <p:sldId id="280" r:id="rId4"/>
    <p:sldId id="282" r:id="rId5"/>
    <p:sldId id="284" r:id="rId6"/>
    <p:sldId id="267" r:id="rId7"/>
    <p:sldId id="268" r:id="rId8"/>
    <p:sldId id="273" r:id="rId9"/>
    <p:sldId id="27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590" autoAdjust="0"/>
  </p:normalViewPr>
  <p:slideViewPr>
    <p:cSldViewPr>
      <p:cViewPr>
        <p:scale>
          <a:sx n="105" d="100"/>
          <a:sy n="105" d="100"/>
        </p:scale>
        <p:origin x="-9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7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7BFB5-421F-4AC9-BD32-F999650A518D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A0B1B-8A31-4F75-B95C-4B1509C90CE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757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A0B1B-8A31-4F75-B95C-4B1509C90CE9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987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imes_Squar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003" y="532580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8321578" cy="1470025"/>
          </a:xfrm>
        </p:spPr>
        <p:txBody>
          <a:bodyPr>
            <a:no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Jazyk a jazyková komunikace, Anglický jazyk, </a:t>
            </a:r>
            <a:r>
              <a:rPr lang="cs-CZ" sz="2400" dirty="0" smtClean="0">
                <a:solidFill>
                  <a:schemeClr val="tx1"/>
                </a:solidFill>
              </a:rPr>
              <a:t>New York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Autor: Michaela </a:t>
            </a:r>
            <a:r>
              <a:rPr lang="cs-CZ" sz="2400" dirty="0" err="1">
                <a:solidFill>
                  <a:schemeClr val="tx1"/>
                </a:solidFill>
              </a:rPr>
              <a:t>Galbavá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cs-CZ" sz="2400" dirty="0" err="1">
                <a:solidFill>
                  <a:schemeClr val="tx1"/>
                </a:solidFill>
              </a:rPr>
              <a:t>DiS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</a:rPr>
              <a:t>VY_22_INOVACE_28/I.SADA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b="1" dirty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je určena pro žáky </a:t>
            </a:r>
            <a:r>
              <a:rPr lang="cs-CZ" sz="2400" dirty="0" err="1">
                <a:solidFill>
                  <a:schemeClr val="tx1"/>
                </a:solidFill>
              </a:rPr>
              <a:t>II.stupně</a:t>
            </a:r>
            <a:r>
              <a:rPr lang="cs-CZ" sz="2400" dirty="0">
                <a:solidFill>
                  <a:schemeClr val="tx1"/>
                </a:solidFill>
              </a:rPr>
              <a:t> ZŠ, slouží k výkladu </a:t>
            </a:r>
            <a:r>
              <a:rPr lang="cs-CZ" sz="2400" dirty="0" smtClean="0">
                <a:solidFill>
                  <a:schemeClr val="tx1"/>
                </a:solidFill>
              </a:rPr>
              <a:t>a opakování učiva New York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Období: září – prosinec 2011</a:t>
            </a: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914400" y="1484784"/>
            <a:ext cx="7258000" cy="4649316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N</a:t>
            </a:r>
            <a:r>
              <a:rPr lang="cs-CZ" dirty="0" err="1">
                <a:solidFill>
                  <a:schemeClr val="tx1"/>
                </a:solidFill>
              </a:rPr>
              <a:t>ew</a:t>
            </a:r>
            <a:r>
              <a:rPr lang="cs-CZ" dirty="0">
                <a:solidFill>
                  <a:schemeClr val="tx1"/>
                </a:solidFill>
              </a:rPr>
              <a:t> York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most </a:t>
            </a:r>
            <a:r>
              <a:rPr lang="cs-CZ" dirty="0" err="1">
                <a:solidFill>
                  <a:schemeClr val="tx1"/>
                </a:solidFill>
              </a:rPr>
              <a:t>populous</a:t>
            </a:r>
            <a:r>
              <a:rPr lang="cs-CZ" dirty="0">
                <a:solidFill>
                  <a:schemeClr val="tx1"/>
                </a:solidFill>
              </a:rPr>
              <a:t> city in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USA.</a:t>
            </a:r>
          </a:p>
          <a:p>
            <a:r>
              <a:rPr lang="cs-CZ" dirty="0" err="1">
                <a:solidFill>
                  <a:schemeClr val="tx1"/>
                </a:solidFill>
              </a:rPr>
              <a:t>Population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8,175,133</a:t>
            </a:r>
          </a:p>
          <a:p>
            <a:r>
              <a:rPr lang="en-US" dirty="0">
                <a:solidFill>
                  <a:schemeClr val="tx1"/>
                </a:solidFill>
              </a:rPr>
              <a:t>NY is called Capital of the world or Big Apple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t </a:t>
            </a:r>
            <a:r>
              <a:rPr lang="en-US" dirty="0">
                <a:solidFill>
                  <a:schemeClr val="tx1"/>
                </a:solidFill>
              </a:rPr>
              <a:t>is one of the most important financial, commercial and cultural </a:t>
            </a:r>
            <a:r>
              <a:rPr lang="en-US" dirty="0" err="1">
                <a:solidFill>
                  <a:schemeClr val="tx1"/>
                </a:solidFill>
              </a:rPr>
              <a:t>centres</a:t>
            </a:r>
            <a:r>
              <a:rPr lang="en-US" dirty="0">
                <a:solidFill>
                  <a:schemeClr val="tx1"/>
                </a:solidFill>
              </a:rPr>
              <a:t> in the world. 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is</a:t>
            </a:r>
            <a:r>
              <a:rPr lang="cs-CZ" dirty="0">
                <a:solidFill>
                  <a:schemeClr val="tx1"/>
                </a:solidFill>
              </a:rPr>
              <a:t> a </a:t>
            </a:r>
            <a:r>
              <a:rPr lang="cs-CZ" dirty="0" err="1">
                <a:solidFill>
                  <a:schemeClr val="tx1"/>
                </a:solidFill>
              </a:rPr>
              <a:t>home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of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United </a:t>
            </a:r>
            <a:r>
              <a:rPr lang="cs-CZ" dirty="0" err="1">
                <a:solidFill>
                  <a:schemeClr val="tx1"/>
                </a:solidFill>
              </a:rPr>
              <a:t>Nation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Headquarters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New York City consists of five </a:t>
            </a:r>
            <a:r>
              <a:rPr lang="en-US" dirty="0" err="1">
                <a:solidFill>
                  <a:schemeClr val="tx1"/>
                </a:solidFill>
              </a:rPr>
              <a:t>borou</a:t>
            </a:r>
            <a:r>
              <a:rPr lang="cs-CZ" dirty="0" err="1" smtClean="0">
                <a:solidFill>
                  <a:schemeClr val="tx1"/>
                </a:solidFill>
              </a:rPr>
              <a:t>ghs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Can </a:t>
            </a:r>
            <a:r>
              <a:rPr lang="en-US" dirty="0">
                <a:solidFill>
                  <a:schemeClr val="tx1"/>
                </a:solidFill>
              </a:rPr>
              <a:t>you name them?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02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16832"/>
            <a:ext cx="4252144" cy="41451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New York </a:t>
            </a:r>
            <a:r>
              <a:rPr lang="cs-CZ" dirty="0" err="1" smtClean="0">
                <a:solidFill>
                  <a:schemeClr val="tx1"/>
                </a:solidFill>
              </a:rPr>
              <a:t>consists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these </a:t>
            </a:r>
            <a:r>
              <a:rPr lang="cs-CZ" dirty="0" err="1" smtClean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boroughs</a:t>
            </a:r>
            <a:endParaRPr lang="cs-CZ" dirty="0">
              <a:solidFill>
                <a:schemeClr val="tx1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Manhattan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Brooklyn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Queens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Bronx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Staten</a:t>
            </a:r>
            <a:r>
              <a:rPr lang="cs-CZ" sz="2400" dirty="0" smtClean="0">
                <a:solidFill>
                  <a:schemeClr val="tx1"/>
                </a:solidFill>
              </a:rPr>
              <a:t> Island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02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Geography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186808" cy="4956393"/>
          </a:xfrm>
        </p:spPr>
        <p:txBody>
          <a:bodyPr>
            <a:normAutofit lnSpcReduction="10000"/>
          </a:bodyPr>
          <a:lstStyle/>
          <a:p>
            <a:r>
              <a:rPr lang="en-US" sz="2600" dirty="0">
                <a:solidFill>
                  <a:schemeClr val="tx1"/>
                </a:solidFill>
              </a:rPr>
              <a:t>New York City is located in the Northeastern United </a:t>
            </a:r>
            <a:r>
              <a:rPr lang="en-US" sz="2600" dirty="0" smtClean="0">
                <a:solidFill>
                  <a:schemeClr val="tx1"/>
                </a:solidFill>
              </a:rPr>
              <a:t>States</a:t>
            </a:r>
            <a:endParaRPr lang="cs-CZ" sz="2600" dirty="0">
              <a:solidFill>
                <a:schemeClr val="tx1"/>
              </a:solidFill>
            </a:endParaRPr>
          </a:p>
          <a:p>
            <a:r>
              <a:rPr lang="en-US" sz="2600" dirty="0" smtClean="0">
                <a:solidFill>
                  <a:schemeClr val="tx1"/>
                </a:solidFill>
              </a:rPr>
              <a:t>The </a:t>
            </a:r>
            <a:r>
              <a:rPr lang="en-US" sz="2600" dirty="0">
                <a:solidFill>
                  <a:schemeClr val="tx1"/>
                </a:solidFill>
              </a:rPr>
              <a:t>highest point </a:t>
            </a:r>
            <a:r>
              <a:rPr lang="en-US" sz="2600" dirty="0" smtClean="0">
                <a:solidFill>
                  <a:schemeClr val="tx1"/>
                </a:solidFill>
              </a:rPr>
              <a:t>is</a:t>
            </a:r>
            <a:endParaRPr lang="cs-CZ" sz="2600" dirty="0" smtClean="0">
              <a:solidFill>
                <a:schemeClr val="tx1"/>
              </a:solidFill>
            </a:endParaRPr>
          </a:p>
          <a:p>
            <a:pPr lvl="1"/>
            <a:r>
              <a:rPr lang="cs-CZ" sz="2600" dirty="0" err="1" smtClean="0">
                <a:solidFill>
                  <a:schemeClr val="tx1"/>
                </a:solidFill>
              </a:rPr>
              <a:t>Todt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Hill</a:t>
            </a:r>
            <a:r>
              <a:rPr lang="cs-CZ" sz="2600" dirty="0">
                <a:solidFill>
                  <a:schemeClr val="tx1"/>
                </a:solidFill>
              </a:rPr>
              <a:t> on </a:t>
            </a:r>
            <a:r>
              <a:rPr lang="cs-CZ" sz="2600" dirty="0" err="1">
                <a:solidFill>
                  <a:schemeClr val="tx1"/>
                </a:solidFill>
              </a:rPr>
              <a:t>Staten</a:t>
            </a:r>
            <a:r>
              <a:rPr lang="cs-CZ" sz="2600" dirty="0">
                <a:solidFill>
                  <a:schemeClr val="tx1"/>
                </a:solidFill>
              </a:rPr>
              <a:t> Island</a:t>
            </a:r>
          </a:p>
          <a:p>
            <a:endParaRPr lang="cs-CZ" sz="2600" dirty="0">
              <a:solidFill>
                <a:schemeClr val="tx1"/>
              </a:solidFill>
            </a:endParaRPr>
          </a:p>
          <a:p>
            <a:pPr algn="just"/>
            <a:r>
              <a:rPr lang="cs-CZ" sz="2600" dirty="0" err="1">
                <a:solidFill>
                  <a:schemeClr val="tx1"/>
                </a:solidFill>
              </a:rPr>
              <a:t>Through</a:t>
            </a:r>
            <a:r>
              <a:rPr lang="cs-CZ" sz="2600" dirty="0">
                <a:solidFill>
                  <a:schemeClr val="tx1"/>
                </a:solidFill>
              </a:rPr>
              <a:t> NY </a:t>
            </a:r>
            <a:r>
              <a:rPr lang="cs-CZ" sz="2600" dirty="0" err="1">
                <a:solidFill>
                  <a:schemeClr val="tx1"/>
                </a:solidFill>
              </a:rPr>
              <a:t>flows</a:t>
            </a:r>
            <a:r>
              <a:rPr lang="cs-CZ" sz="2600" dirty="0">
                <a:solidFill>
                  <a:schemeClr val="tx1"/>
                </a:solidFill>
              </a:rPr>
              <a:t>:</a:t>
            </a:r>
          </a:p>
          <a:p>
            <a:pPr lvl="1" algn="just"/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Hudson </a:t>
            </a:r>
            <a:r>
              <a:rPr lang="cs-CZ" sz="2600" dirty="0">
                <a:solidFill>
                  <a:schemeClr val="tx1"/>
                </a:solidFill>
              </a:rPr>
              <a:t>R</a:t>
            </a:r>
            <a:r>
              <a:rPr lang="cs-CZ" sz="2600" dirty="0" smtClean="0">
                <a:solidFill>
                  <a:schemeClr val="tx1"/>
                </a:solidFill>
              </a:rPr>
              <a:t>iver</a:t>
            </a:r>
            <a:endParaRPr lang="cs-CZ" sz="2600" dirty="0">
              <a:solidFill>
                <a:schemeClr val="tx1"/>
              </a:solidFill>
            </a:endParaRPr>
          </a:p>
          <a:p>
            <a:pPr lvl="1" algn="just"/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Harlem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R</a:t>
            </a:r>
            <a:r>
              <a:rPr lang="cs-CZ" sz="2600" dirty="0" smtClean="0">
                <a:solidFill>
                  <a:schemeClr val="tx1"/>
                </a:solidFill>
              </a:rPr>
              <a:t>iver</a:t>
            </a:r>
            <a:endParaRPr lang="cs-CZ" sz="2600" dirty="0">
              <a:solidFill>
                <a:schemeClr val="tx1"/>
              </a:solidFill>
            </a:endParaRPr>
          </a:p>
          <a:p>
            <a:pPr lvl="1" algn="just"/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East River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84593"/>
            <a:ext cx="3319636" cy="4824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31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617909" cy="457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err="1">
                <a:solidFill>
                  <a:schemeClr val="tx1"/>
                </a:solidFill>
              </a:rPr>
              <a:t>Tourism</a:t>
            </a:r>
            <a:r>
              <a:rPr lang="cs-CZ" dirty="0">
                <a:solidFill>
                  <a:schemeClr val="tx1"/>
                </a:solidFill>
              </a:rPr>
              <a:t> in New York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038600" cy="4896544"/>
          </a:xfrm>
        </p:spPr>
        <p:txBody>
          <a:bodyPr>
            <a:normAutofit fontScale="70000" lnSpcReduction="20000"/>
          </a:bodyPr>
          <a:lstStyle/>
          <a:p>
            <a:r>
              <a:rPr lang="en-US" sz="3400" dirty="0">
                <a:solidFill>
                  <a:schemeClr val="tx1"/>
                </a:solidFill>
              </a:rPr>
              <a:t>Tourism in </a:t>
            </a:r>
            <a:r>
              <a:rPr lang="cs-CZ" sz="3400" dirty="0">
                <a:solidFill>
                  <a:schemeClr val="tx1"/>
                </a:solidFill>
              </a:rPr>
              <a:t>New York City </a:t>
            </a:r>
            <a:r>
              <a:rPr lang="en-US" sz="3400" dirty="0">
                <a:solidFill>
                  <a:schemeClr val="tx1"/>
                </a:solidFill>
              </a:rPr>
              <a:t>is a large industry.</a:t>
            </a:r>
          </a:p>
          <a:p>
            <a:r>
              <a:rPr lang="cs-CZ" sz="3400" dirty="0">
                <a:solidFill>
                  <a:schemeClr val="tx1"/>
                </a:solidFill>
              </a:rPr>
              <a:t>M</a:t>
            </a:r>
            <a:r>
              <a:rPr lang="en-US" sz="3400" dirty="0" err="1">
                <a:solidFill>
                  <a:schemeClr val="tx1"/>
                </a:solidFill>
              </a:rPr>
              <a:t>ajor</a:t>
            </a:r>
            <a:r>
              <a:rPr lang="en-US" sz="3400" dirty="0">
                <a:solidFill>
                  <a:schemeClr val="tx1"/>
                </a:solidFill>
              </a:rPr>
              <a:t> destinations include</a:t>
            </a:r>
            <a:r>
              <a:rPr lang="cs-CZ" sz="3400" dirty="0" smtClean="0">
                <a:solidFill>
                  <a:schemeClr val="tx1"/>
                </a:solidFill>
              </a:rPr>
              <a:t>:</a:t>
            </a:r>
          </a:p>
          <a:p>
            <a:r>
              <a:rPr lang="en-US" sz="3400" dirty="0" smtClean="0">
                <a:solidFill>
                  <a:schemeClr val="tx1"/>
                </a:solidFill>
              </a:rPr>
              <a:t>the</a:t>
            </a:r>
            <a:r>
              <a:rPr lang="cs-CZ" sz="3400" dirty="0" smtClean="0">
                <a:solidFill>
                  <a:schemeClr val="tx1"/>
                </a:solidFill>
              </a:rPr>
              <a:t>Empire </a:t>
            </a:r>
            <a:r>
              <a:rPr lang="cs-CZ" sz="3400" dirty="0" err="1" smtClean="0">
                <a:solidFill>
                  <a:schemeClr val="tx1"/>
                </a:solidFill>
              </a:rPr>
              <a:t>State</a:t>
            </a:r>
            <a:r>
              <a:rPr lang="cs-CZ" sz="3400" dirty="0" smtClean="0">
                <a:solidFill>
                  <a:schemeClr val="tx1"/>
                </a:solidFill>
              </a:rPr>
              <a:t> </a:t>
            </a:r>
            <a:r>
              <a:rPr lang="cs-CZ" sz="3400" dirty="0" err="1" smtClean="0">
                <a:solidFill>
                  <a:schemeClr val="tx1"/>
                </a:solidFill>
              </a:rPr>
              <a:t>Building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cs-CZ" sz="3400" dirty="0" err="1" smtClean="0">
                <a:solidFill>
                  <a:schemeClr val="tx1"/>
                </a:solidFill>
              </a:rPr>
              <a:t>Statue</a:t>
            </a:r>
            <a:r>
              <a:rPr lang="cs-CZ" sz="3400" dirty="0" smtClean="0">
                <a:solidFill>
                  <a:schemeClr val="tx1"/>
                </a:solidFill>
              </a:rPr>
              <a:t> </a:t>
            </a:r>
            <a:r>
              <a:rPr lang="cs-CZ" sz="3400" dirty="0" err="1">
                <a:solidFill>
                  <a:schemeClr val="tx1"/>
                </a:solidFill>
              </a:rPr>
              <a:t>of</a:t>
            </a:r>
            <a:r>
              <a:rPr lang="cs-CZ" sz="3400" dirty="0">
                <a:solidFill>
                  <a:schemeClr val="tx1"/>
                </a:solidFill>
              </a:rPr>
              <a:t> </a:t>
            </a:r>
            <a:r>
              <a:rPr lang="cs-CZ" sz="3400" dirty="0" err="1" smtClean="0">
                <a:solidFill>
                  <a:schemeClr val="tx1"/>
                </a:solidFill>
              </a:rPr>
              <a:t>Liberty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cs-CZ" sz="3400" dirty="0" err="1" smtClean="0">
                <a:solidFill>
                  <a:schemeClr val="tx1"/>
                </a:solidFill>
              </a:rPr>
              <a:t>Ellis</a:t>
            </a:r>
            <a:r>
              <a:rPr lang="cs-CZ" sz="3400" dirty="0" smtClean="0">
                <a:solidFill>
                  <a:schemeClr val="tx1"/>
                </a:solidFill>
              </a:rPr>
              <a:t> </a:t>
            </a:r>
            <a:r>
              <a:rPr lang="cs-CZ" sz="3400" dirty="0">
                <a:solidFill>
                  <a:schemeClr val="tx1"/>
                </a:solidFill>
              </a:rPr>
              <a:t>Island</a:t>
            </a:r>
            <a:r>
              <a:rPr lang="en-US" sz="3400" dirty="0">
                <a:solidFill>
                  <a:schemeClr val="tx1"/>
                </a:solidFill>
              </a:rPr>
              <a:t>	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en-US" sz="3400" dirty="0" smtClean="0">
                <a:solidFill>
                  <a:schemeClr val="tx1"/>
                </a:solidFill>
              </a:rPr>
              <a:t>Broadway </a:t>
            </a:r>
            <a:r>
              <a:rPr lang="en-US" sz="3400" dirty="0">
                <a:solidFill>
                  <a:schemeClr val="tx1"/>
                </a:solidFill>
              </a:rPr>
              <a:t>theater </a:t>
            </a:r>
            <a:r>
              <a:rPr lang="en-US" sz="3400" dirty="0" smtClean="0">
                <a:solidFill>
                  <a:schemeClr val="tx1"/>
                </a:solidFill>
              </a:rPr>
              <a:t>productions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cs-CZ" sz="3400" dirty="0" err="1" smtClean="0">
                <a:solidFill>
                  <a:schemeClr val="tx1"/>
                </a:solidFill>
              </a:rPr>
              <a:t>Rocefeler</a:t>
            </a:r>
            <a:r>
              <a:rPr lang="cs-CZ" sz="3400" dirty="0" smtClean="0">
                <a:solidFill>
                  <a:schemeClr val="tx1"/>
                </a:solidFill>
              </a:rPr>
              <a:t> Center</a:t>
            </a:r>
          </a:p>
          <a:p>
            <a:r>
              <a:rPr lang="en-US" sz="3400" dirty="0" smtClean="0">
                <a:solidFill>
                  <a:schemeClr val="tx1"/>
                </a:solidFill>
              </a:rPr>
              <a:t>Central Park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en-US" sz="3400" dirty="0" smtClean="0">
                <a:solidFill>
                  <a:schemeClr val="tx1"/>
                </a:solidFill>
              </a:rPr>
              <a:t>Times Square</a:t>
            </a:r>
            <a:endParaRPr lang="cs-CZ" sz="3400" dirty="0" smtClean="0">
              <a:solidFill>
                <a:schemeClr val="tx1"/>
              </a:solidFill>
            </a:endParaRPr>
          </a:p>
          <a:p>
            <a:r>
              <a:rPr lang="cs-CZ" sz="3400" dirty="0" err="1" smtClean="0">
                <a:solidFill>
                  <a:schemeClr val="tx1"/>
                </a:solidFill>
              </a:rPr>
              <a:t>Fifth</a:t>
            </a:r>
            <a:r>
              <a:rPr lang="cs-CZ" sz="3400" dirty="0" smtClean="0">
                <a:solidFill>
                  <a:schemeClr val="tx1"/>
                </a:solidFill>
              </a:rPr>
              <a:t> Avenue </a:t>
            </a:r>
            <a:r>
              <a:rPr lang="cs-CZ" sz="3400" dirty="0" err="1" smtClean="0">
                <a:solidFill>
                  <a:schemeClr val="tx1"/>
                </a:solidFill>
              </a:rPr>
              <a:t>etc</a:t>
            </a:r>
            <a:r>
              <a:rPr lang="cs-CZ" sz="3400" dirty="0" smtClean="0">
                <a:solidFill>
                  <a:schemeClr val="tx1"/>
                </a:solidFill>
              </a:rPr>
              <a:t>.</a:t>
            </a:r>
            <a:endParaRPr lang="cs-CZ" sz="3400" dirty="0">
              <a:solidFill>
                <a:schemeClr val="tx1"/>
              </a:solidFill>
            </a:endParaRPr>
          </a:p>
          <a:p>
            <a:pPr marL="274320" lvl="1" indent="-274320">
              <a:spcBef>
                <a:spcPts val="580"/>
              </a:spcBef>
              <a:buClr>
                <a:schemeClr val="accent1"/>
              </a:buClr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655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/>
            </a:r>
            <a:br>
              <a:rPr lang="en-US" dirty="0" smtClean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Times Square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02" b="11802"/>
          <a:stretch>
            <a:fillRect/>
          </a:stretch>
        </p:blipFill>
        <p:spPr bwMode="auto">
          <a:xfrm>
            <a:off x="323528" y="188640"/>
            <a:ext cx="8353053" cy="4437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331640" y="5157192"/>
            <a:ext cx="5642016" cy="1041405"/>
          </a:xfrm>
        </p:spPr>
        <p:txBody>
          <a:bodyPr>
            <a:normAutofit fontScale="92500"/>
          </a:bodyPr>
          <a:lstStyle/>
          <a:p>
            <a:r>
              <a:rPr lang="cs-CZ" sz="2400" dirty="0" err="1" smtClean="0">
                <a:solidFill>
                  <a:schemeClr val="tx1"/>
                </a:solidFill>
              </a:rPr>
              <a:t>Times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Square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cs.wikipedia.org/wiki/Times_Square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6018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083" y="4797152"/>
            <a:ext cx="7315200" cy="1296144"/>
          </a:xfrm>
        </p:spPr>
        <p:txBody>
          <a:bodyPr>
            <a:noAutofit/>
          </a:bodyPr>
          <a:lstStyle/>
          <a:p>
            <a:pPr algn="ctr"/>
            <a:r>
              <a:rPr lang="en-US" sz="2400" b="0" dirty="0" smtClean="0">
                <a:solidFill>
                  <a:schemeClr val="tx1"/>
                </a:solidFill>
              </a:rPr>
              <a:t/>
            </a:r>
            <a:br>
              <a:rPr lang="en-US" sz="2400" b="0" dirty="0" smtClean="0">
                <a:solidFill>
                  <a:schemeClr val="tx1"/>
                </a:solidFill>
              </a:rPr>
            </a:br>
            <a:r>
              <a:rPr lang="en-US" sz="2400" b="0" dirty="0">
                <a:solidFill>
                  <a:schemeClr val="tx1"/>
                </a:solidFill>
              </a:rPr>
              <a:t>The </a:t>
            </a:r>
            <a:r>
              <a:rPr lang="cs-CZ" sz="2400" b="0" dirty="0" smtClean="0">
                <a:solidFill>
                  <a:schemeClr val="tx1"/>
                </a:solidFill>
              </a:rPr>
              <a:t>S</a:t>
            </a:r>
            <a:r>
              <a:rPr lang="en-US" sz="2400" b="0" dirty="0" err="1" smtClean="0">
                <a:solidFill>
                  <a:schemeClr val="tx1"/>
                </a:solidFill>
              </a:rPr>
              <a:t>tatue</a:t>
            </a:r>
            <a:r>
              <a:rPr lang="en-US" sz="2400" b="0" dirty="0" smtClean="0">
                <a:solidFill>
                  <a:schemeClr val="tx1"/>
                </a:solidFill>
              </a:rPr>
              <a:t> </a:t>
            </a:r>
            <a:r>
              <a:rPr lang="en-US" sz="2400" b="0" dirty="0">
                <a:solidFill>
                  <a:schemeClr val="tx1"/>
                </a:solidFill>
              </a:rPr>
              <a:t>has become an icon of freedom and </a:t>
            </a:r>
            <a:r>
              <a:rPr lang="cs-CZ" sz="2400" b="0" dirty="0" smtClean="0">
                <a:solidFill>
                  <a:schemeClr val="tx1"/>
                </a:solidFill>
              </a:rPr>
              <a:t>symbol </a:t>
            </a:r>
            <a:r>
              <a:rPr lang="en-US" sz="2400" b="0" dirty="0" smtClean="0">
                <a:solidFill>
                  <a:schemeClr val="tx1"/>
                </a:solidFill>
              </a:rPr>
              <a:t>of </a:t>
            </a:r>
            <a:r>
              <a:rPr lang="en-US" sz="2400" b="0" dirty="0">
                <a:solidFill>
                  <a:schemeClr val="tx1"/>
                </a:solidFill>
              </a:rPr>
              <a:t>the United States</a:t>
            </a:r>
            <a:r>
              <a:rPr lang="en-US" sz="2400" b="0" dirty="0" smtClean="0">
                <a:solidFill>
                  <a:schemeClr val="tx1"/>
                </a:solidFill>
              </a:rPr>
              <a:t>. It is on Liberty Island.</a:t>
            </a:r>
            <a:br>
              <a:rPr lang="en-US" sz="2400" b="0" dirty="0" smtClean="0">
                <a:solidFill>
                  <a:schemeClr val="tx1"/>
                </a:solidFill>
              </a:rPr>
            </a:br>
            <a:endParaRPr lang="cs-CZ" sz="2400" b="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15" b="17240"/>
          <a:stretch/>
        </p:blipFill>
        <p:spPr bwMode="auto">
          <a:xfrm>
            <a:off x="539552" y="548680"/>
            <a:ext cx="3527673" cy="32499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12" b="16244"/>
          <a:stretch/>
        </p:blipFill>
        <p:spPr bwMode="auto">
          <a:xfrm>
            <a:off x="4572000" y="548681"/>
            <a:ext cx="3528392" cy="32499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77972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580"/>
              </a:spcBef>
              <a:buClr>
                <a:schemeClr val="accent1"/>
              </a:buClr>
              <a:buSzPct val="85000"/>
            </a:pPr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</a:t>
            </a:r>
            <a:r>
              <a:rPr lang="en-US" sz="24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]</a:t>
            </a:r>
            <a:r>
              <a:rPr lang="en-US" sz="2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Empire State Building</a:t>
            </a:r>
            <a:endParaRPr lang="cs-CZ" sz="24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69513" y="4941168"/>
            <a:ext cx="7632848" cy="1080120"/>
          </a:xfrm>
        </p:spPr>
        <p:txBody>
          <a:bodyPr>
            <a:noAutofit/>
          </a:bodyPr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Empire </a:t>
            </a:r>
            <a:r>
              <a:rPr lang="cs-CZ" sz="2400" dirty="0" err="1">
                <a:solidFill>
                  <a:schemeClr val="tx1"/>
                </a:solidFill>
              </a:rPr>
              <a:t>S</a:t>
            </a:r>
            <a:r>
              <a:rPr lang="cs-CZ" sz="2400" dirty="0" err="1" smtClean="0">
                <a:solidFill>
                  <a:schemeClr val="tx1"/>
                </a:solidFill>
              </a:rPr>
              <a:t>tate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Building</a:t>
            </a:r>
            <a:endParaRPr lang="cs-CZ" sz="2400" dirty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en-US" sz="2400" dirty="0" err="1" smtClean="0">
                <a:solidFill>
                  <a:schemeClr val="tx1"/>
                </a:solidFill>
              </a:rPr>
              <a:t>entral</a:t>
            </a:r>
            <a:r>
              <a:rPr lang="en-US" sz="2400" dirty="0" smtClean="0">
                <a:solidFill>
                  <a:schemeClr val="tx1"/>
                </a:solidFill>
              </a:rPr>
              <a:t> Park - </a:t>
            </a:r>
            <a:r>
              <a:rPr lang="en-US" sz="2400" b="1" dirty="0">
                <a:solidFill>
                  <a:schemeClr val="tx1"/>
                </a:solidFill>
              </a:rPr>
              <a:t>Central Park</a:t>
            </a:r>
            <a:r>
              <a:rPr lang="en-US" sz="2400" dirty="0">
                <a:solidFill>
                  <a:schemeClr val="tx1"/>
                </a:solidFill>
              </a:rPr>
              <a:t> is a public park in the center </a:t>
            </a:r>
            <a:r>
              <a:rPr lang="en-US" sz="2400" dirty="0" smtClean="0">
                <a:solidFill>
                  <a:schemeClr val="tx1"/>
                </a:solidFill>
              </a:rPr>
              <a:t>of Manhattan in NY.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rázek 3"/>
          <p:cNvSpPr txBox="1">
            <a:spLocks/>
          </p:cNvSpPr>
          <p:nvPr/>
        </p:nvSpPr>
        <p:spPr>
          <a:xfrm>
            <a:off x="0" y="9092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6" r="16931"/>
          <a:stretch/>
        </p:blipFill>
        <p:spPr bwMode="auto">
          <a:xfrm>
            <a:off x="1008529" y="476672"/>
            <a:ext cx="2030506" cy="39597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86" b="16654"/>
          <a:stretch/>
        </p:blipFill>
        <p:spPr bwMode="auto">
          <a:xfrm>
            <a:off x="4139952" y="1653988"/>
            <a:ext cx="4248472" cy="22187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2144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707678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tx1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</a:t>
            </a:r>
            <a:endParaRPr lang="cs-CZ" dirty="0">
              <a:solidFill>
                <a:schemeClr val="tx1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1052736"/>
            <a:ext cx="3733800" cy="432048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QUESTIONS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27584" y="1443923"/>
            <a:ext cx="3733800" cy="38862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What is the New York‘s nickname?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NY consists of five boroughs, can you name them?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Name five famous places in New York.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Where is the Statue of Liberty?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860032" y="980728"/>
            <a:ext cx="3733800" cy="504056"/>
          </a:xfrm>
        </p:spPr>
        <p:txBody>
          <a:bodyPr/>
          <a:lstStyle/>
          <a:p>
            <a:r>
              <a:rPr lang="en-US" dirty="0" smtClean="0"/>
              <a:t>ANSWERS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32040" y="1452597"/>
            <a:ext cx="3733800" cy="3886200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Big Apple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The Bronx, Brooklyn, </a:t>
            </a:r>
            <a:r>
              <a:rPr lang="en-US" dirty="0" err="1" smtClean="0">
                <a:solidFill>
                  <a:schemeClr val="tx1"/>
                </a:solidFill>
              </a:rPr>
              <a:t>Manahattan</a:t>
            </a:r>
            <a:r>
              <a:rPr lang="en-US" dirty="0" smtClean="0">
                <a:solidFill>
                  <a:schemeClr val="tx1"/>
                </a:solidFill>
              </a:rPr>
              <a:t>, Queens, Staten Island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Times Square, The Statue of Liberty, Central Park, Empire </a:t>
            </a:r>
            <a:r>
              <a:rPr lang="cs-CZ" dirty="0" smtClean="0">
                <a:solidFill>
                  <a:schemeClr val="tx1"/>
                </a:solidFill>
              </a:rPr>
              <a:t>S</a:t>
            </a:r>
            <a:r>
              <a:rPr lang="en-US" dirty="0" err="1" smtClean="0">
                <a:solidFill>
                  <a:schemeClr val="tx1"/>
                </a:solidFill>
              </a:rPr>
              <a:t>tate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Building, The Fifth Avenue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It is on Liberty Island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12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Použité zdroje: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52928" cy="4201060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cs-CZ" sz="6200" dirty="0" smtClean="0"/>
              <a:t>Obrázky Sochy Svobody, Empire </a:t>
            </a:r>
            <a:r>
              <a:rPr lang="cs-CZ" sz="6200" dirty="0" err="1" smtClean="0"/>
              <a:t>State</a:t>
            </a:r>
            <a:r>
              <a:rPr lang="cs-CZ" sz="6200" dirty="0" smtClean="0"/>
              <a:t> </a:t>
            </a:r>
            <a:r>
              <a:rPr lang="cs-CZ" sz="6200" dirty="0" err="1" smtClean="0"/>
              <a:t>building</a:t>
            </a:r>
            <a:r>
              <a:rPr lang="cs-CZ" sz="6200" dirty="0" smtClean="0"/>
              <a:t>, </a:t>
            </a:r>
            <a:r>
              <a:rPr lang="cs-CZ" sz="6200" dirty="0" err="1" smtClean="0"/>
              <a:t>Central</a:t>
            </a:r>
            <a:r>
              <a:rPr lang="cs-CZ" sz="6200" dirty="0" smtClean="0"/>
              <a:t> park použity z galerie Office.microsoft.com, citováno 14.10.2011</a:t>
            </a:r>
          </a:p>
          <a:p>
            <a:pPr marL="0" indent="0" algn="just">
              <a:buNone/>
            </a:pPr>
            <a:endParaRPr lang="cs-CZ" sz="6200" dirty="0" smtClean="0"/>
          </a:p>
          <a:p>
            <a:r>
              <a:rPr lang="cs-CZ" sz="6200" b="1" dirty="0"/>
              <a:t>Pět newyorských městských </a:t>
            </a:r>
            <a:r>
              <a:rPr lang="cs-CZ" sz="6200" b="1" dirty="0" smtClean="0"/>
              <a:t>částí</a:t>
            </a:r>
            <a:r>
              <a:rPr lang="cs-CZ" sz="6200" b="1" dirty="0"/>
              <a:t> </a:t>
            </a:r>
            <a:r>
              <a:rPr lang="cs-CZ" sz="6200" i="1" dirty="0" smtClean="0"/>
              <a:t>Wikipedie</a:t>
            </a:r>
            <a:r>
              <a:rPr lang="cs-CZ" sz="6200" i="1" dirty="0"/>
              <a:t>: Otevřená encyklopedie: New York</a:t>
            </a:r>
            <a:r>
              <a:rPr lang="cs-CZ" sz="6200" dirty="0"/>
              <a:t> [online]. c2011 [citováno </a:t>
            </a:r>
            <a:r>
              <a:rPr lang="cs-CZ" sz="6200" dirty="0" smtClean="0"/>
              <a:t>14.</a:t>
            </a:r>
            <a:r>
              <a:rPr lang="cs-CZ" sz="6200" dirty="0"/>
              <a:t> 10. 2011]. Dostupný z WWW</a:t>
            </a:r>
            <a:r>
              <a:rPr lang="cs-CZ" sz="6200" dirty="0" smtClean="0"/>
              <a:t>: &lt;//</a:t>
            </a:r>
            <a:r>
              <a:rPr lang="cs-CZ" sz="6200" dirty="0"/>
              <a:t>cs.wikipedia.org/w/</a:t>
            </a:r>
            <a:r>
              <a:rPr lang="cs-CZ" sz="6200" dirty="0" err="1"/>
              <a:t>index.php?title</a:t>
            </a:r>
            <a:r>
              <a:rPr lang="cs-CZ" sz="6200" dirty="0"/>
              <a:t>=</a:t>
            </a:r>
            <a:r>
              <a:rPr lang="cs-CZ" sz="6200" dirty="0" err="1"/>
              <a:t>New_York&amp;oldid</a:t>
            </a:r>
            <a:r>
              <a:rPr lang="cs-CZ" sz="6200" dirty="0"/>
              <a:t>=7542939&gt; </a:t>
            </a:r>
            <a:endParaRPr lang="cs-CZ" sz="6200" dirty="0" smtClean="0"/>
          </a:p>
          <a:p>
            <a:pPr marL="0" indent="0">
              <a:buNone/>
            </a:pPr>
            <a:endParaRPr lang="cs-CZ" sz="6200" dirty="0" smtClean="0"/>
          </a:p>
          <a:p>
            <a:r>
              <a:rPr lang="cs-CZ" sz="6200" b="1" dirty="0"/>
              <a:t>Satelitní snímek Newyorské metropolitní </a:t>
            </a:r>
            <a:r>
              <a:rPr lang="cs-CZ" sz="6200" b="1" dirty="0" smtClean="0"/>
              <a:t>oblasti..</a:t>
            </a:r>
            <a:r>
              <a:rPr lang="cs-CZ" sz="6200" b="1" i="1" dirty="0"/>
              <a:t> </a:t>
            </a:r>
            <a:r>
              <a:rPr lang="cs-CZ" sz="6200" i="1" dirty="0"/>
              <a:t>Wikipedie: Otevřená encyklopedie: New York</a:t>
            </a:r>
            <a:r>
              <a:rPr lang="cs-CZ" sz="6200" dirty="0"/>
              <a:t> [online]. c2011 [citováno </a:t>
            </a:r>
            <a:r>
              <a:rPr lang="cs-CZ" sz="6200" dirty="0" smtClean="0"/>
              <a:t>14.</a:t>
            </a:r>
            <a:r>
              <a:rPr lang="cs-CZ" sz="6200" dirty="0"/>
              <a:t> 10. 2011]. Dostupný z WWW: &lt;//cs.wikipedia.org/w/</a:t>
            </a:r>
            <a:r>
              <a:rPr lang="cs-CZ" sz="6200" dirty="0" err="1"/>
              <a:t>index.php?title</a:t>
            </a:r>
            <a:r>
              <a:rPr lang="cs-CZ" sz="6200" dirty="0"/>
              <a:t>=</a:t>
            </a:r>
            <a:r>
              <a:rPr lang="cs-CZ" sz="6200" dirty="0" err="1"/>
              <a:t>New_York&amp;oldid</a:t>
            </a:r>
            <a:r>
              <a:rPr lang="cs-CZ" sz="6200" dirty="0"/>
              <a:t>=7542939&gt; </a:t>
            </a:r>
            <a:endParaRPr lang="cs-CZ" sz="6200" dirty="0" smtClean="0"/>
          </a:p>
          <a:p>
            <a:pPr marL="0" indent="0">
              <a:buNone/>
            </a:pPr>
            <a:endParaRPr lang="cs-CZ" sz="6200" b="1" dirty="0" smtClean="0"/>
          </a:p>
          <a:p>
            <a:pPr algn="just"/>
            <a:r>
              <a:rPr lang="cs-CZ" sz="6200" b="1" dirty="0"/>
              <a:t>Koláž významných turistických atrakcí a památek New </a:t>
            </a:r>
            <a:r>
              <a:rPr lang="cs-CZ" sz="6200" b="1" dirty="0" smtClean="0"/>
              <a:t>Yorku  </a:t>
            </a:r>
            <a:r>
              <a:rPr lang="cs-CZ" sz="6200" i="1" dirty="0"/>
              <a:t>Wikipedie: Otevřená encyklopedie: New York</a:t>
            </a:r>
            <a:r>
              <a:rPr lang="cs-CZ" sz="6200" dirty="0"/>
              <a:t> [online]. c2011 [citováno </a:t>
            </a:r>
            <a:r>
              <a:rPr lang="cs-CZ" sz="6200" dirty="0" smtClean="0"/>
              <a:t>14.</a:t>
            </a:r>
            <a:r>
              <a:rPr lang="cs-CZ" sz="6200" dirty="0"/>
              <a:t> 10. 2011]. Dostupný z WWW: &lt;//cs.wikipedia.org/w/</a:t>
            </a:r>
            <a:r>
              <a:rPr lang="cs-CZ" sz="6200" dirty="0" err="1"/>
              <a:t>index.php?title</a:t>
            </a:r>
            <a:r>
              <a:rPr lang="cs-CZ" sz="6200" dirty="0"/>
              <a:t>=</a:t>
            </a:r>
            <a:r>
              <a:rPr lang="cs-CZ" sz="6200" dirty="0" err="1"/>
              <a:t>New_York&amp;oldid</a:t>
            </a:r>
            <a:r>
              <a:rPr lang="cs-CZ" sz="6200" dirty="0"/>
              <a:t>=7542939&gt; </a:t>
            </a:r>
            <a:endParaRPr lang="cs-CZ" sz="6200" dirty="0" smtClean="0"/>
          </a:p>
          <a:p>
            <a:pPr marL="0" indent="0" algn="just">
              <a:buNone/>
            </a:pPr>
            <a:endParaRPr lang="cs-CZ" sz="6200" b="1" dirty="0" smtClean="0"/>
          </a:p>
          <a:p>
            <a:pPr algn="just"/>
            <a:r>
              <a:rPr lang="cs-CZ" sz="6200" b="1" dirty="0" err="1" smtClean="0"/>
              <a:t>Times</a:t>
            </a:r>
            <a:r>
              <a:rPr lang="cs-CZ" sz="6200" b="1" smtClean="0"/>
              <a:t> </a:t>
            </a:r>
            <a:r>
              <a:rPr lang="cs-CZ" sz="6200" b="1" smtClean="0"/>
              <a:t>Square </a:t>
            </a:r>
            <a:r>
              <a:rPr lang="cs-CZ" sz="6200" i="1" dirty="0"/>
              <a:t>Wikipedie: Otevřená encyklopedie: </a:t>
            </a:r>
            <a:r>
              <a:rPr lang="cs-CZ" sz="6200" i="1" dirty="0" err="1"/>
              <a:t>Times</a:t>
            </a:r>
            <a:r>
              <a:rPr lang="cs-CZ" sz="6200" i="1" dirty="0"/>
              <a:t> Square</a:t>
            </a:r>
            <a:r>
              <a:rPr lang="cs-CZ" sz="6200" dirty="0"/>
              <a:t> [online]. c2011 [citováno </a:t>
            </a:r>
            <a:r>
              <a:rPr lang="cs-CZ" sz="6200" dirty="0" smtClean="0"/>
              <a:t>14.</a:t>
            </a:r>
            <a:r>
              <a:rPr lang="cs-CZ" sz="6200" dirty="0"/>
              <a:t> 10. 2011]. Dostupný z WWW: &lt;//</a:t>
            </a:r>
            <a:r>
              <a:rPr lang="cs-CZ" sz="6200" dirty="0" smtClean="0"/>
              <a:t>cs.wikipedia.org/w/</a:t>
            </a:r>
            <a:r>
              <a:rPr lang="cs-CZ" sz="6200" dirty="0" err="1" smtClean="0"/>
              <a:t>index.php?title</a:t>
            </a:r>
            <a:r>
              <a:rPr lang="cs-CZ" sz="6200" dirty="0" smtClean="0"/>
              <a:t>=</a:t>
            </a:r>
            <a:r>
              <a:rPr lang="cs-CZ" sz="6200" dirty="0" err="1" smtClean="0"/>
              <a:t>Times_Square&amp;oldid</a:t>
            </a:r>
            <a:r>
              <a:rPr lang="cs-CZ" sz="6200" dirty="0" smtClean="0"/>
              <a:t>=733818&gt; </a:t>
            </a:r>
            <a:endParaRPr lang="cs-CZ" sz="6200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003" y="532580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34716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229</TotalTime>
  <Words>303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Brooklet</vt:lpstr>
      <vt:lpstr>Název školy: ZŠ Varnsdorf, Edisonova 2821, okres Děčín, příspěvková organizace Jazyk a jazyková komunikace, Anglický jazyk, New York Autor: Michaela Galbavá, DiS. Název materiálu: VY_22_INOVACE_28/I.SADA  Anotace: Prezentace je určena pro žáky II.stupně ZŠ, slouží k výkladu a opakování učiva New York Období: září – prosinec 2011</vt:lpstr>
      <vt:lpstr>Did you know?</vt:lpstr>
      <vt:lpstr>New York consists of these boroughs</vt:lpstr>
      <vt:lpstr>Geography</vt:lpstr>
      <vt:lpstr>Tourism in New York</vt:lpstr>
      <vt:lpstr> Times Square</vt:lpstr>
      <vt:lpstr> The Statue has become an icon of freedom and symbol of the United States. It is on Liberty Island. </vt:lpstr>
      <vt:lpstr>[7] Empire State Building</vt:lpstr>
      <vt:lpstr>REVIEW</vt:lpstr>
      <vt:lpstr>Použité zdroje: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Michaela Galbavá</dc:creator>
  <cp:lastModifiedBy>dana</cp:lastModifiedBy>
  <cp:revision>31</cp:revision>
  <dcterms:created xsi:type="dcterms:W3CDTF">2011-10-14T13:22:45Z</dcterms:created>
  <dcterms:modified xsi:type="dcterms:W3CDTF">2012-03-10T17:10:06Z</dcterms:modified>
</cp:coreProperties>
</file>