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5" r:id="rId4"/>
    <p:sldId id="277" r:id="rId5"/>
    <p:sldId id="278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02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8219D-EEDD-4B9D-8C17-D32F68FDEFB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32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Sériový obvod RL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404664"/>
            <a:ext cx="4273672" cy="570696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 smtClean="0">
                <a:solidFill>
                  <a:schemeClr val="tx1"/>
                </a:solidFill>
                <a:cs typeface="Arial" pitchFamily="34" charset="0"/>
              </a:rPr>
              <a:t>Teoretický úvod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Při řešení těchto úloh vycházíme ze základních zákonů elektrotechniky - </a:t>
            </a:r>
            <a:r>
              <a:rPr lang="cs-CZ" sz="1100" b="1" dirty="0"/>
              <a:t>Ohmova zákona</a:t>
            </a:r>
            <a:r>
              <a:rPr lang="cs-CZ" sz="1100" dirty="0"/>
              <a:t>, a </a:t>
            </a:r>
            <a:r>
              <a:rPr lang="cs-CZ" sz="1100" b="1" dirty="0" err="1"/>
              <a:t>Kirchhoffových</a:t>
            </a:r>
            <a:r>
              <a:rPr lang="cs-CZ" sz="1100" b="1" dirty="0"/>
              <a:t> zákonů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Dále uvažujeme rezistor  i cívku jako ideální součástky. Obvodem protéká jeden proud a naměříme v něm tři napětí – na rezistoru, na cívce a napětí zdroje. Z těchto základních úvah pak odvozujeme vztahy v obvodu.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Na </a:t>
            </a:r>
            <a:r>
              <a:rPr lang="cs-CZ" sz="1100" dirty="0" smtClean="0"/>
              <a:t>obrázku je </a:t>
            </a:r>
            <a:r>
              <a:rPr lang="cs-CZ" sz="1100" dirty="0"/>
              <a:t>schéma zapojení sériového spojení ideálního rezistoru a ideální cívky. Zde si připomeneme, že toto zapojení nám vlastně představuje skutečnou cívku.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Při </a:t>
            </a:r>
            <a:r>
              <a:rPr lang="cs-CZ" sz="1100" dirty="0"/>
              <a:t>konstrukci </a:t>
            </a:r>
            <a:r>
              <a:rPr lang="cs-CZ" sz="1100" dirty="0" err="1"/>
              <a:t>fázorového</a:t>
            </a:r>
            <a:r>
              <a:rPr lang="cs-CZ" sz="1100" dirty="0"/>
              <a:t> diagramu </a:t>
            </a:r>
            <a:r>
              <a:rPr lang="cs-CZ" sz="1100" b="1" dirty="0"/>
              <a:t>vycházíme z veličiny, která je v obvodu jediná - proudu</a:t>
            </a:r>
            <a:r>
              <a:rPr lang="cs-CZ" sz="1100" dirty="0"/>
              <a:t>. Ostatní veličiny budeme k ní vztahovat.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Z minulých kapitol víme, že </a:t>
            </a:r>
            <a:r>
              <a:rPr lang="cs-CZ" sz="1100" b="1" dirty="0"/>
              <a:t>fázový posun mezi napětím U</a:t>
            </a:r>
            <a:r>
              <a:rPr lang="cs-CZ" sz="1100" b="1" baseline="-25000" dirty="0"/>
              <a:t>R</a:t>
            </a:r>
            <a:r>
              <a:rPr lang="cs-CZ" sz="1100" b="1" dirty="0"/>
              <a:t> a proudem I na ideálním rezistoru je nulový a na ideální cívce napětí U</a:t>
            </a:r>
            <a:r>
              <a:rPr lang="cs-CZ" sz="1100" b="1" baseline="-25000" dirty="0"/>
              <a:t>L</a:t>
            </a:r>
            <a:r>
              <a:rPr lang="cs-CZ" sz="1100" b="1" dirty="0"/>
              <a:t> předbíhá proud I o 90 stupňů.</a:t>
            </a:r>
            <a:endParaRPr lang="cs-CZ" sz="1100" dirty="0"/>
          </a:p>
          <a:p>
            <a:pPr marL="0" indent="0" algn="just">
              <a:lnSpc>
                <a:spcPct val="220000"/>
              </a:lnSpc>
              <a:buNone/>
            </a:pPr>
            <a:endParaRPr lang="cs-CZ" sz="5600" dirty="0" smtClean="0">
              <a:solidFill>
                <a:srgbClr val="002060"/>
              </a:solidFill>
            </a:endParaRPr>
          </a:p>
          <a:p>
            <a:pPr marL="0" indent="0" algn="just">
              <a:lnSpc>
                <a:spcPct val="220000"/>
              </a:lnSpc>
              <a:buNone/>
            </a:pPr>
            <a:endParaRPr lang="cs-CZ" sz="4300" dirty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900" y="775494"/>
            <a:ext cx="3898900" cy="389890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8090096" cy="5634952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>
                    <a:latin typeface="+mj-lt"/>
                  </a:rPr>
                  <a:t>Výsledné napětí je dáno součtem úbytků napětí na cívce a rezistoru. Veličiny U</a:t>
                </a:r>
                <a:r>
                  <a:rPr lang="cs-CZ" sz="1100" baseline="-25000" dirty="0">
                    <a:latin typeface="+mj-lt"/>
                  </a:rPr>
                  <a:t>R</a:t>
                </a:r>
                <a:r>
                  <a:rPr lang="cs-CZ" sz="1100" dirty="0">
                    <a:latin typeface="+mj-lt"/>
                  </a:rPr>
                  <a:t> a U</a:t>
                </a:r>
                <a:r>
                  <a:rPr lang="cs-CZ" sz="1100" baseline="-25000" dirty="0">
                    <a:latin typeface="+mj-lt"/>
                  </a:rPr>
                  <a:t>L</a:t>
                </a:r>
                <a:r>
                  <a:rPr lang="cs-CZ" sz="1100" dirty="0">
                    <a:latin typeface="+mj-lt"/>
                  </a:rPr>
                  <a:t> musíme sčítat vektorově(v textu jsou psány tučně). Platí tedy vztah podle II. </a:t>
                </a:r>
                <a:r>
                  <a:rPr lang="cs-CZ" sz="1100" dirty="0" err="1">
                    <a:latin typeface="+mj-lt"/>
                  </a:rPr>
                  <a:t>Kirchhoffova</a:t>
                </a:r>
                <a:r>
                  <a:rPr lang="cs-CZ" sz="1100" dirty="0">
                    <a:latin typeface="+mj-lt"/>
                  </a:rPr>
                  <a:t> zákona: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>
                    <a:latin typeface="+mj-lt"/>
                  </a:rPr>
                  <a:t>U</a:t>
                </a:r>
                <a:r>
                  <a:rPr lang="cs-CZ" sz="1100" dirty="0">
                    <a:latin typeface="+mj-lt"/>
                  </a:rPr>
                  <a:t> = </a:t>
                </a:r>
                <a:r>
                  <a:rPr lang="cs-CZ" sz="1100" b="1" dirty="0">
                    <a:latin typeface="+mj-lt"/>
                  </a:rPr>
                  <a:t>U</a:t>
                </a:r>
                <a:r>
                  <a:rPr lang="cs-CZ" sz="1100" baseline="-25000" dirty="0">
                    <a:latin typeface="+mj-lt"/>
                  </a:rPr>
                  <a:t>R</a:t>
                </a:r>
                <a:r>
                  <a:rPr lang="cs-CZ" sz="1100" dirty="0">
                    <a:latin typeface="+mj-lt"/>
                  </a:rPr>
                  <a:t> + </a:t>
                </a:r>
                <a:r>
                  <a:rPr lang="cs-CZ" sz="1100" b="1" dirty="0">
                    <a:latin typeface="+mj-lt"/>
                  </a:rPr>
                  <a:t>U</a:t>
                </a:r>
                <a:r>
                  <a:rPr lang="cs-CZ" sz="1100" baseline="-25000" dirty="0">
                    <a:latin typeface="+mj-lt"/>
                  </a:rPr>
                  <a:t>L</a:t>
                </a:r>
                <a:endParaRPr lang="cs-CZ" sz="1100" dirty="0">
                  <a:latin typeface="+mj-lt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err="1">
                    <a:latin typeface="+mj-lt"/>
                  </a:rPr>
                  <a:t>Fázory</a:t>
                </a:r>
                <a:r>
                  <a:rPr lang="cs-CZ" sz="1100" dirty="0">
                    <a:latin typeface="+mj-lt"/>
                  </a:rPr>
                  <a:t> </a:t>
                </a:r>
                <a:r>
                  <a:rPr lang="cs-CZ" sz="1100" b="1" dirty="0">
                    <a:latin typeface="+mj-lt"/>
                  </a:rPr>
                  <a:t>U, U</a:t>
                </a:r>
                <a:r>
                  <a:rPr lang="cs-CZ" sz="1100" baseline="-25000" dirty="0">
                    <a:latin typeface="+mj-lt"/>
                  </a:rPr>
                  <a:t>R</a:t>
                </a:r>
                <a:r>
                  <a:rPr lang="cs-CZ" sz="1100" dirty="0">
                    <a:latin typeface="+mj-lt"/>
                  </a:rPr>
                  <a:t> a </a:t>
                </a:r>
                <a:r>
                  <a:rPr lang="cs-CZ" sz="1100" b="1" dirty="0">
                    <a:latin typeface="+mj-lt"/>
                  </a:rPr>
                  <a:t>U</a:t>
                </a:r>
                <a:r>
                  <a:rPr lang="cs-CZ" sz="1100" baseline="-25000" dirty="0">
                    <a:latin typeface="+mj-lt"/>
                  </a:rPr>
                  <a:t>L</a:t>
                </a:r>
                <a:r>
                  <a:rPr lang="cs-CZ" sz="1100" dirty="0">
                    <a:latin typeface="+mj-lt"/>
                  </a:rPr>
                  <a:t> tvoří pravoúhlý trojúhelník. Absolutní velikost celkového napětí vypočteme podle Pythagorovy věty: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𝑼</m:t>
                      </m:r>
                      <m:r>
                        <a:rPr lang="cs-CZ" sz="1400" b="1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𝑼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1400" b="1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>
                                      <a:latin typeface="Cambria Math"/>
                                    </a:rPr>
                                    <m:t>𝑼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𝑳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1400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1400" b="1" dirty="0" smtClean="0">
                  <a:latin typeface="+mj-lt"/>
                </a:endParaRPr>
              </a:p>
              <a:p>
                <a:pPr algn="just">
                  <a:lnSpc>
                    <a:spcPct val="170000"/>
                  </a:lnSpc>
                </a:pPr>
                <a:r>
                  <a:rPr lang="cs-CZ" sz="1100" b="1" dirty="0" smtClean="0">
                    <a:latin typeface="+mj-lt"/>
                  </a:rPr>
                  <a:t>dále </a:t>
                </a:r>
                <a:r>
                  <a:rPr lang="cs-CZ" sz="1100" b="1" dirty="0">
                    <a:latin typeface="+mj-lt"/>
                  </a:rPr>
                  <a:t>platí: </a:t>
                </a:r>
                <a:r>
                  <a:rPr lang="cs-CZ" sz="1100" b="1" dirty="0" smtClean="0">
                    <a:latin typeface="+mj-lt"/>
                  </a:rPr>
                  <a:t>	U</a:t>
                </a:r>
                <a:r>
                  <a:rPr lang="cs-CZ" sz="1100" b="1" baseline="-25000" dirty="0" smtClean="0">
                    <a:latin typeface="+mj-lt"/>
                  </a:rPr>
                  <a:t>R</a:t>
                </a:r>
                <a:r>
                  <a:rPr lang="cs-CZ" sz="1100" b="1" dirty="0">
                    <a:latin typeface="+mj-lt"/>
                  </a:rPr>
                  <a:t> = R.I </a:t>
                </a:r>
                <a:r>
                  <a:rPr lang="cs-CZ" sz="1100" b="1" dirty="0" smtClean="0">
                    <a:latin typeface="+mj-lt"/>
                  </a:rPr>
                  <a:t>	 </a:t>
                </a:r>
                <a:r>
                  <a:rPr lang="cs-CZ" sz="1100" b="1" dirty="0">
                    <a:latin typeface="+mj-lt"/>
                  </a:rPr>
                  <a:t>U</a:t>
                </a:r>
                <a:r>
                  <a:rPr lang="cs-CZ" sz="1100" b="1" baseline="-25000" dirty="0">
                    <a:latin typeface="+mj-lt"/>
                  </a:rPr>
                  <a:t>L</a:t>
                </a:r>
                <a:r>
                  <a:rPr lang="cs-CZ" sz="1100" b="1" dirty="0">
                    <a:latin typeface="+mj-lt"/>
                  </a:rPr>
                  <a:t> = </a:t>
                </a:r>
                <a:r>
                  <a:rPr lang="cs-CZ" sz="1100" b="1" dirty="0" smtClean="0">
                    <a:latin typeface="+mj-lt"/>
                  </a:rPr>
                  <a:t>X</a:t>
                </a:r>
                <a:r>
                  <a:rPr lang="cs-CZ" sz="1100" b="1" baseline="-25000" dirty="0" smtClean="0">
                    <a:latin typeface="+mj-lt"/>
                  </a:rPr>
                  <a:t>L</a:t>
                </a:r>
                <a:r>
                  <a:rPr lang="cs-CZ" sz="1100" b="1" dirty="0" smtClean="0">
                    <a:latin typeface="+mj-lt"/>
                  </a:rPr>
                  <a:t>.I	U </a:t>
                </a:r>
                <a:r>
                  <a:rPr lang="cs-CZ" sz="1100" b="1" dirty="0">
                    <a:latin typeface="+mj-lt"/>
                  </a:rPr>
                  <a:t>= Z.I</a:t>
                </a:r>
                <a:r>
                  <a:rPr lang="cs-CZ" sz="1100" b="1" dirty="0" smtClean="0">
                    <a:latin typeface="+mj-lt"/>
                  </a:rPr>
                  <a:t>,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1100" b="1" dirty="0" smtClean="0">
                    <a:latin typeface="+mj-lt"/>
                  </a:rPr>
                  <a:t> </a:t>
                </a:r>
                <a:r>
                  <a:rPr lang="cs-CZ" sz="1100" b="1" dirty="0">
                    <a:latin typeface="+mj-lt"/>
                  </a:rPr>
                  <a:t>kde Z je impedance (zdánlivý odpor) obvodu (ohm)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1100" b="1" dirty="0">
                    <a:latin typeface="+mj-lt"/>
                  </a:rPr>
                  <a:t>převrácená hodnota impedance: Y = 1/Z je admitance (siemens)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1100" b="1" dirty="0">
                    <a:latin typeface="+mj-lt"/>
                  </a:rPr>
                  <a:t>po dosazení: Z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r>
                  <a:rPr lang="cs-CZ" sz="1100" b="1" dirty="0">
                    <a:latin typeface="+mj-lt"/>
                  </a:rPr>
                  <a:t>.I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r>
                  <a:rPr lang="cs-CZ" sz="1100" b="1" dirty="0">
                    <a:latin typeface="+mj-lt"/>
                  </a:rPr>
                  <a:t> = R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r>
                  <a:rPr lang="cs-CZ" sz="1100" b="1" dirty="0">
                    <a:latin typeface="+mj-lt"/>
                  </a:rPr>
                  <a:t>.I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r>
                  <a:rPr lang="cs-CZ" sz="1100" b="1" dirty="0">
                    <a:latin typeface="+mj-lt"/>
                  </a:rPr>
                  <a:t> + X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r>
                  <a:rPr lang="cs-CZ" sz="1100" b="1" baseline="-25000" dirty="0">
                    <a:latin typeface="+mj-lt"/>
                  </a:rPr>
                  <a:t>L</a:t>
                </a:r>
                <a:r>
                  <a:rPr lang="cs-CZ" sz="1100" b="1" dirty="0">
                    <a:latin typeface="+mj-lt"/>
                  </a:rPr>
                  <a:t>.I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endParaRPr lang="cs-CZ" sz="1100" b="1" dirty="0">
                  <a:latin typeface="+mj-lt"/>
                </a:endParaRPr>
              </a:p>
              <a:p>
                <a:pPr algn="just">
                  <a:lnSpc>
                    <a:spcPct val="170000"/>
                  </a:lnSpc>
                </a:pPr>
                <a:r>
                  <a:rPr lang="cs-CZ" sz="1100" b="1" dirty="0">
                    <a:latin typeface="+mj-lt"/>
                  </a:rPr>
                  <a:t>po vydělení rovnice proudem I</a:t>
                </a:r>
                <a:r>
                  <a:rPr lang="cs-CZ" sz="1100" b="1" baseline="30000" dirty="0">
                    <a:latin typeface="+mj-lt"/>
                  </a:rPr>
                  <a:t>2</a:t>
                </a:r>
                <a:r>
                  <a:rPr lang="cs-CZ" sz="1100" b="1" dirty="0">
                    <a:latin typeface="+mj-lt"/>
                  </a:rPr>
                  <a:t> : </a:t>
                </a:r>
                <a:endParaRPr lang="cs-CZ" sz="1100" b="1" dirty="0" smtClean="0">
                  <a:latin typeface="+mj-lt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b="1" dirty="0" smtClean="0">
                    <a:latin typeface="+mj-lt"/>
                  </a:rPr>
                  <a:t> 				</a:t>
                </a:r>
                <a14:m>
                  <m:oMath xmlns:m="http://schemas.openxmlformats.org/officeDocument/2006/math">
                    <m:r>
                      <a:rPr lang="cs-CZ" sz="1400" b="1" i="1" smtClean="0">
                        <a:latin typeface="Cambria Math"/>
                      </a:rPr>
                      <m:t>𝒁</m:t>
                    </m:r>
                    <m:r>
                      <a:rPr lang="cs-CZ" sz="1400" b="1" i="1"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1400" b="1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4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400" b="1" i="1" smtClean="0">
                                <a:latin typeface="Cambria Math"/>
                              </a:rPr>
                              <m:t>𝑹</m:t>
                            </m:r>
                          </m:e>
                          <m:sup>
                            <m:r>
                              <a:rPr lang="cs-CZ" sz="1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400" b="1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400" b="1" i="1">
                                <a:latin typeface="Cambria Math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1400" b="1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1400" b="1" i="1" smtClean="0">
                                    <a:latin typeface="Cambria Math"/>
                                  </a:rPr>
                                  <m:t>𝑿</m:t>
                                </m:r>
                              </m:e>
                              <m:sub>
                                <m:r>
                                  <a:rPr lang="cs-CZ" sz="1400" b="1" i="1">
                                    <a:latin typeface="Cambria Math"/>
                                  </a:rPr>
                                  <m:t>𝑳</m:t>
                                </m:r>
                              </m:sub>
                            </m:sSub>
                          </m:e>
                          <m:sup>
                            <m:r>
                              <a:rPr lang="cs-CZ" sz="1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cs-CZ" sz="1400" b="1" dirty="0">
                  <a:latin typeface="+mj-lt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>
                    <a:latin typeface="+mj-lt"/>
                  </a:rPr>
                  <a:t>Z uvedených vztahů vidíme, že tak jako jednotlivá napětí tvoří pravoúhlý trojúhelník, podobný trojúhelník tvoří i veličiny R, X</a:t>
                </a:r>
                <a:r>
                  <a:rPr lang="cs-CZ" sz="1100" baseline="-25000" dirty="0">
                    <a:latin typeface="+mj-lt"/>
                  </a:rPr>
                  <a:t>L</a:t>
                </a:r>
                <a:r>
                  <a:rPr lang="cs-CZ" sz="1100" dirty="0">
                    <a:latin typeface="+mj-lt"/>
                  </a:rPr>
                  <a:t> a Z. Úhel, který svírá U</a:t>
                </a:r>
                <a:r>
                  <a:rPr lang="cs-CZ" sz="1100" baseline="-25000" dirty="0">
                    <a:latin typeface="+mj-lt"/>
                  </a:rPr>
                  <a:t>R</a:t>
                </a:r>
                <a:r>
                  <a:rPr lang="cs-CZ" sz="1100" dirty="0">
                    <a:latin typeface="+mj-lt"/>
                  </a:rPr>
                  <a:t> a U nebo také </a:t>
                </a:r>
                <a:r>
                  <a:rPr lang="cs-CZ" sz="1100" b="1" dirty="0">
                    <a:latin typeface="+mj-lt"/>
                  </a:rPr>
                  <a:t>fázový posun mezi proudem a celkovým napětím je stejný jako úhel mezi R a Z</a:t>
                </a:r>
                <a:r>
                  <a:rPr lang="cs-CZ" sz="1100" dirty="0">
                    <a:latin typeface="+mj-lt"/>
                  </a:rPr>
                  <a:t>. Jeho velikost vypočítáme podle goniometrických </a:t>
                </a:r>
                <a:r>
                  <a:rPr lang="cs-CZ" sz="1100" dirty="0" smtClean="0">
                    <a:latin typeface="+mj-lt"/>
                  </a:rPr>
                  <a:t>funkcí, které jsou uvedeny na obrázku.</a:t>
                </a:r>
                <a:endParaRPr lang="cs-CZ" sz="1100" dirty="0">
                  <a:latin typeface="+mj-lt"/>
                </a:endParaRPr>
              </a:p>
              <a:p>
                <a:pPr algn="just">
                  <a:lnSpc>
                    <a:spcPct val="150000"/>
                  </a:lnSpc>
                </a:pPr>
                <a:endParaRPr lang="cs-CZ" sz="1100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100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dirty="0"/>
                  <a:t/>
                </a:r>
                <a:br>
                  <a:rPr lang="cs-CZ" sz="1100" dirty="0"/>
                </a:br>
                <a:endParaRPr lang="cs-CZ" sz="1100" dirty="0">
                  <a:solidFill>
                    <a:srgbClr val="002060"/>
                  </a:solidFill>
                  <a:cs typeface="Arial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100" dirty="0">
                  <a:solidFill>
                    <a:srgbClr val="002060"/>
                  </a:solidFill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8090096" cy="563495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991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92696"/>
            <a:ext cx="7992888" cy="293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5176" indent="-265176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cs-CZ" sz="1200" b="1" dirty="0">
                <a:cs typeface="Arial" pitchFamily="34" charset="0"/>
              </a:rPr>
              <a:t>Příklady</a:t>
            </a:r>
          </a:p>
          <a:p>
            <a:pPr marL="265176" indent="-265176" algn="just">
              <a:lnSpc>
                <a:spcPct val="15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cs-CZ" sz="1100" dirty="0">
                <a:latin typeface="+mj-lt"/>
              </a:rPr>
              <a:t>V sériovém spojení ideálního rezistoru a ideální cívky stanovte impedanci obvodu, napětí zdroje a úhel fázového posunu mezi výsledným napětím a proudem. R</a:t>
            </a:r>
            <a:r>
              <a:rPr lang="cs-CZ" sz="1100" dirty="0" smtClean="0">
                <a:latin typeface="+mj-lt"/>
              </a:rPr>
              <a:t>ezistoru má odpor </a:t>
            </a:r>
            <a:r>
              <a:rPr lang="cs-CZ" sz="1100" dirty="0">
                <a:latin typeface="+mj-lt"/>
              </a:rPr>
              <a:t>85 ohm, indukčnost cívky je </a:t>
            </a:r>
            <a:r>
              <a:rPr lang="cs-CZ" sz="1100" dirty="0" smtClean="0">
                <a:latin typeface="+mj-lt"/>
              </a:rPr>
              <a:t>0,6  H</a:t>
            </a:r>
            <a:r>
              <a:rPr lang="cs-CZ" sz="1100" dirty="0">
                <a:latin typeface="+mj-lt"/>
              </a:rPr>
              <a:t>, proud je 1,2 </a:t>
            </a:r>
            <a:r>
              <a:rPr lang="cs-CZ" sz="1100" dirty="0" smtClean="0">
                <a:latin typeface="+mj-lt"/>
              </a:rPr>
              <a:t>A, frekvence </a:t>
            </a:r>
            <a:r>
              <a:rPr lang="cs-CZ" sz="1100" dirty="0">
                <a:latin typeface="+mj-lt"/>
              </a:rPr>
              <a:t>50 Hz</a:t>
            </a:r>
            <a:r>
              <a:rPr lang="cs-CZ" sz="1100" dirty="0" smtClean="0">
                <a:latin typeface="+mj-lt"/>
              </a:rPr>
              <a:t>.</a:t>
            </a:r>
          </a:p>
          <a:p>
            <a:pPr marL="265176" indent="-265176" algn="just">
              <a:lnSpc>
                <a:spcPct val="15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cs-CZ" sz="1100" dirty="0" smtClean="0">
                <a:latin typeface="+mj-lt"/>
              </a:rPr>
              <a:t>Cívka má indukčnost 0,2 H a rezistor má odpor 80 </a:t>
            </a:r>
            <a:r>
              <a:rPr lang="cs-CZ" sz="1100" dirty="0" smtClean="0">
                <a:latin typeface="+mj-lt"/>
                <a:sym typeface="Symbol"/>
              </a:rPr>
              <a:t>, oba prvky jsou spojeny do série a připojeny na zdroj střídavého napětí při frekvenci 100 Hz. Obvodem protéká proud 1,8 A. Vypočtěte impedanci obvodu, napětí zdroje, napětí na cívce, napětí na rezistoru a fázový posun.</a:t>
            </a:r>
          </a:p>
          <a:p>
            <a:pPr marL="265176" indent="-265176" algn="just">
              <a:lnSpc>
                <a:spcPct val="15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cs-CZ" sz="1100" dirty="0" smtClean="0">
                <a:latin typeface="+mj-lt"/>
                <a:sym typeface="Symbol"/>
              </a:rPr>
              <a:t>Cívka s indukčností 0,25 H a rezistor 60 </a:t>
            </a:r>
            <a:r>
              <a:rPr lang="cs-CZ" sz="1100" dirty="0">
                <a:sym typeface="Symbol"/>
              </a:rPr>
              <a:t></a:t>
            </a:r>
            <a:r>
              <a:rPr lang="cs-CZ" sz="1100" dirty="0" smtClean="0">
                <a:latin typeface="+mj-lt"/>
              </a:rPr>
              <a:t> jsou připojeny k distribuční síti. Vypočtěte všechny parametry daného obvodu – impedanci, napětí na obvodových prvcích a fázový posun mezi napětím a proudem.</a:t>
            </a:r>
          </a:p>
          <a:p>
            <a:pPr marL="265176" indent="-265176" algn="just">
              <a:lnSpc>
                <a:spcPct val="15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cs-CZ" sz="1100" dirty="0" smtClean="0">
                <a:latin typeface="+mj-lt"/>
              </a:rPr>
              <a:t>Vypočítejte indukčnost cívky, jestliže je spolu s rezistorem 50 </a:t>
            </a:r>
            <a:r>
              <a:rPr lang="cs-CZ" sz="1100" dirty="0">
                <a:sym typeface="Symbol"/>
              </a:rPr>
              <a:t> </a:t>
            </a:r>
            <a:r>
              <a:rPr lang="cs-CZ" sz="1100" dirty="0" smtClean="0">
                <a:latin typeface="+mj-lt"/>
              </a:rPr>
              <a:t>spojena do série na zdroj 100 V s frekvencí 50 Hz a obvodem prochází proud 0,8 A.</a:t>
            </a:r>
            <a:endParaRPr lang="cs-CZ" sz="11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36150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Elektrotechnika 2: Pro SOŠ a SOU Podnázev. Praha: Informatorium., 2010. ISBN 978-80-7333-043-9. 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42743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pro výuku elektrotechniky - obvodů střídavého proudu </a:t>
            </a: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- sériové spojení rezistoru a cívky.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>
                <a:solidFill>
                  <a:srgbClr val="002060"/>
                </a:solidFill>
              </a:rPr>
              <a:t>V první části jsou teoretické základy probírané </a:t>
            </a:r>
            <a:r>
              <a:rPr lang="cs-CZ" sz="2200" b="1" dirty="0" smtClean="0">
                <a:solidFill>
                  <a:srgbClr val="002060"/>
                </a:solidFill>
              </a:rPr>
              <a:t>látky, kde  žáci využijí znalostí z minulých kapitol a uvědomují si základní vztahy mezi elektrotechnickými veličinami v obvodech se základními obvodovými prvky.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Na konci </a:t>
            </a:r>
            <a:r>
              <a:rPr lang="cs-CZ" sz="2200" b="1" dirty="0">
                <a:solidFill>
                  <a:srgbClr val="002060"/>
                </a:solidFill>
              </a:rPr>
              <a:t>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2560</TotalTime>
  <Words>305</Words>
  <Application>Microsoft Office PowerPoint</Application>
  <PresentationFormat>Předvádění na obrazovce (4:3)</PresentationFormat>
  <Paragraphs>40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Mirka</cp:lastModifiedBy>
  <cp:revision>191</cp:revision>
  <dcterms:created xsi:type="dcterms:W3CDTF">2012-04-15T15:58:10Z</dcterms:created>
  <dcterms:modified xsi:type="dcterms:W3CDTF">2012-12-03T12:08:05Z</dcterms:modified>
</cp:coreProperties>
</file>