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6" r:id="rId2"/>
    <p:sldId id="256" r:id="rId3"/>
    <p:sldId id="275" r:id="rId4"/>
    <p:sldId id="277" r:id="rId5"/>
    <p:sldId id="278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1020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8219D-EEDD-4B9D-8C17-D32F68FDEFB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328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dirty="0" smtClean="0">
                <a:solidFill>
                  <a:srgbClr val="002060"/>
                </a:solidFill>
                <a:effectLst/>
              </a:rPr>
              <a:t>Střídavý proud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685032"/>
            <a:ext cx="8352928" cy="9144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Sériový obvod RC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404664"/>
            <a:ext cx="4273672" cy="570696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200" b="1" dirty="0" smtClean="0">
                <a:solidFill>
                  <a:schemeClr val="tx1"/>
                </a:solidFill>
                <a:cs typeface="Arial" pitchFamily="34" charset="0"/>
              </a:rPr>
              <a:t>Teoretický úvod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Při řešení těchto úloh vycházíme ze základních zákonů elektrotechniky - </a:t>
            </a:r>
            <a:r>
              <a:rPr lang="cs-CZ" sz="1100" b="1" dirty="0"/>
              <a:t>Ohmova zákona</a:t>
            </a:r>
            <a:r>
              <a:rPr lang="cs-CZ" sz="1100" dirty="0"/>
              <a:t>, a </a:t>
            </a:r>
            <a:r>
              <a:rPr lang="cs-CZ" sz="1100" b="1" dirty="0" err="1"/>
              <a:t>Kirchhoffových</a:t>
            </a:r>
            <a:r>
              <a:rPr lang="cs-CZ" sz="1100" b="1" dirty="0"/>
              <a:t> zákonů</a:t>
            </a:r>
            <a:r>
              <a:rPr lang="cs-CZ" sz="11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Dále uvažujeme rezistor  i kondenzátor jako ideální součástky. Obvodem protéká jeden proud a naměříme v něm tři napětí – na rezistoru, na kondenzátoru a napětí zdroje. Z těchto základních úvah pak odvozujeme vztahy v obvodu.</a:t>
            </a:r>
            <a:endParaRPr lang="cs-CZ" sz="1100" dirty="0"/>
          </a:p>
          <a:p>
            <a:pPr algn="just">
              <a:lnSpc>
                <a:spcPct val="150000"/>
              </a:lnSpc>
            </a:pPr>
            <a:r>
              <a:rPr lang="cs-CZ" sz="1100" dirty="0"/>
              <a:t>Na </a:t>
            </a:r>
            <a:r>
              <a:rPr lang="cs-CZ" sz="1100" dirty="0" smtClean="0"/>
              <a:t>obrázku je </a:t>
            </a:r>
            <a:r>
              <a:rPr lang="cs-CZ" sz="1100" dirty="0"/>
              <a:t>schéma zapojení sériového spojení ideálního rezistoru a </a:t>
            </a:r>
            <a:r>
              <a:rPr lang="cs-CZ" sz="1100" dirty="0" smtClean="0"/>
              <a:t>ideálního kondenzátoru. 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Při </a:t>
            </a:r>
            <a:r>
              <a:rPr lang="cs-CZ" sz="1100" dirty="0"/>
              <a:t>konstrukci </a:t>
            </a:r>
            <a:r>
              <a:rPr lang="cs-CZ" sz="1100" dirty="0" err="1"/>
              <a:t>fázorového</a:t>
            </a:r>
            <a:r>
              <a:rPr lang="cs-CZ" sz="1100" dirty="0"/>
              <a:t> diagramu </a:t>
            </a:r>
            <a:r>
              <a:rPr lang="cs-CZ" sz="1100" b="1" dirty="0"/>
              <a:t>vycházíme z veličiny, která je v obvodu jediná - proudu</a:t>
            </a:r>
            <a:r>
              <a:rPr lang="cs-CZ" sz="1100" dirty="0"/>
              <a:t>. Ostatní veličiny budeme k ní vztahovat.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Z minulých kapitol víme, že </a:t>
            </a:r>
            <a:r>
              <a:rPr lang="cs-CZ" sz="1100" b="1" dirty="0"/>
              <a:t>fázový posun mezi napětím U</a:t>
            </a:r>
            <a:r>
              <a:rPr lang="cs-CZ" sz="1100" b="1" baseline="-25000" dirty="0"/>
              <a:t>R</a:t>
            </a:r>
            <a:r>
              <a:rPr lang="cs-CZ" sz="1100" b="1" dirty="0"/>
              <a:t> a proudem I na ideálním rezistoru je nulový a na </a:t>
            </a:r>
            <a:r>
              <a:rPr lang="cs-CZ" sz="1100" b="1" dirty="0" smtClean="0"/>
              <a:t>ideálním kondenzátoru se </a:t>
            </a:r>
            <a:r>
              <a:rPr lang="cs-CZ" sz="1100" b="1" dirty="0"/>
              <a:t>napětí </a:t>
            </a:r>
            <a:r>
              <a:rPr lang="cs-CZ" sz="1100" b="1" dirty="0" smtClean="0"/>
              <a:t>U</a:t>
            </a:r>
            <a:r>
              <a:rPr lang="cs-CZ" sz="1100" b="1" baseline="-25000" dirty="0" smtClean="0"/>
              <a:t>C</a:t>
            </a:r>
            <a:r>
              <a:rPr lang="cs-CZ" sz="1100" b="1" dirty="0"/>
              <a:t> </a:t>
            </a:r>
            <a:r>
              <a:rPr lang="cs-CZ" sz="1100" b="1" dirty="0" smtClean="0"/>
              <a:t>zpožďuje za  proudem </a:t>
            </a:r>
            <a:r>
              <a:rPr lang="cs-CZ" sz="1100" b="1" dirty="0"/>
              <a:t>I o 90 stupňů.</a:t>
            </a:r>
            <a:endParaRPr lang="cs-CZ" sz="1100" dirty="0"/>
          </a:p>
          <a:p>
            <a:pPr marL="0" indent="0" algn="just">
              <a:lnSpc>
                <a:spcPct val="220000"/>
              </a:lnSpc>
              <a:buNone/>
            </a:pPr>
            <a:endParaRPr lang="cs-CZ" sz="5600" dirty="0" smtClean="0">
              <a:solidFill>
                <a:srgbClr val="002060"/>
              </a:solidFill>
            </a:endParaRPr>
          </a:p>
          <a:p>
            <a:pPr marL="0" indent="0" algn="just">
              <a:lnSpc>
                <a:spcPct val="220000"/>
              </a:lnSpc>
              <a:buNone/>
            </a:pPr>
            <a:endParaRPr lang="cs-CZ" sz="4300" dirty="0">
              <a:solidFill>
                <a:srgbClr val="002060"/>
              </a:solidFill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12299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514352" y="530352"/>
                <a:ext cx="8090096" cy="5634952"/>
              </a:xfrm>
            </p:spPr>
            <p:txBody>
              <a:bodyPr>
                <a:no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cs-CZ" sz="1100" dirty="0" smtClean="0">
                    <a:latin typeface="+mj-lt"/>
                  </a:rPr>
                  <a:t>Výsledné napětí je dáno součtem úbytků napětí na kondenzátoru a rezistoru. Veličiny U</a:t>
                </a:r>
                <a:r>
                  <a:rPr lang="cs-CZ" sz="1100" baseline="-25000" dirty="0">
                    <a:latin typeface="+mj-lt"/>
                  </a:rPr>
                  <a:t>R</a:t>
                </a:r>
                <a:r>
                  <a:rPr lang="cs-CZ" sz="1100" dirty="0">
                    <a:latin typeface="+mj-lt"/>
                  </a:rPr>
                  <a:t> a </a:t>
                </a:r>
                <a:r>
                  <a:rPr lang="cs-CZ" sz="1100" dirty="0" smtClean="0">
                    <a:latin typeface="+mj-lt"/>
                  </a:rPr>
                  <a:t>U</a:t>
                </a:r>
                <a:r>
                  <a:rPr lang="cs-CZ" sz="1100" baseline="-25000" dirty="0" smtClean="0">
                    <a:latin typeface="+mj-lt"/>
                  </a:rPr>
                  <a:t>C</a:t>
                </a:r>
                <a:r>
                  <a:rPr lang="cs-CZ" sz="1100" dirty="0">
                    <a:latin typeface="+mj-lt"/>
                  </a:rPr>
                  <a:t> musíme sčítat vektorově(v textu jsou psány tučně). Platí tedy vztah podle II. </a:t>
                </a:r>
                <a:r>
                  <a:rPr lang="cs-CZ" sz="1100" dirty="0" err="1">
                    <a:latin typeface="+mj-lt"/>
                  </a:rPr>
                  <a:t>Kirchhoffova</a:t>
                </a:r>
                <a:r>
                  <a:rPr lang="cs-CZ" sz="1100" dirty="0">
                    <a:latin typeface="+mj-lt"/>
                  </a:rPr>
                  <a:t> zákona: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>
                    <a:latin typeface="+mj-lt"/>
                  </a:rPr>
                  <a:t>U</a:t>
                </a:r>
                <a:r>
                  <a:rPr lang="cs-CZ" sz="1100" dirty="0">
                    <a:latin typeface="+mj-lt"/>
                  </a:rPr>
                  <a:t> = </a:t>
                </a:r>
                <a:r>
                  <a:rPr lang="cs-CZ" sz="1100" b="1" dirty="0">
                    <a:latin typeface="+mj-lt"/>
                  </a:rPr>
                  <a:t>U</a:t>
                </a:r>
                <a:r>
                  <a:rPr lang="cs-CZ" sz="1100" baseline="-25000" dirty="0">
                    <a:latin typeface="+mj-lt"/>
                  </a:rPr>
                  <a:t>R</a:t>
                </a:r>
                <a:r>
                  <a:rPr lang="cs-CZ" sz="1100" dirty="0">
                    <a:latin typeface="+mj-lt"/>
                  </a:rPr>
                  <a:t> + </a:t>
                </a:r>
                <a:r>
                  <a:rPr lang="cs-CZ" sz="1100" b="1" dirty="0" smtClean="0">
                    <a:latin typeface="+mj-lt"/>
                  </a:rPr>
                  <a:t>U</a:t>
                </a:r>
                <a:r>
                  <a:rPr lang="cs-CZ" sz="1100" baseline="-25000" dirty="0" smtClean="0">
                    <a:latin typeface="+mj-lt"/>
                  </a:rPr>
                  <a:t>C</a:t>
                </a:r>
                <a:endParaRPr lang="cs-CZ" sz="1100" dirty="0">
                  <a:latin typeface="+mj-lt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 err="1">
                    <a:latin typeface="+mj-lt"/>
                  </a:rPr>
                  <a:t>Fázory</a:t>
                </a:r>
                <a:r>
                  <a:rPr lang="cs-CZ" sz="1100" dirty="0">
                    <a:latin typeface="+mj-lt"/>
                  </a:rPr>
                  <a:t> </a:t>
                </a:r>
                <a:r>
                  <a:rPr lang="cs-CZ" sz="1100" b="1" dirty="0">
                    <a:latin typeface="+mj-lt"/>
                  </a:rPr>
                  <a:t>U, U</a:t>
                </a:r>
                <a:r>
                  <a:rPr lang="cs-CZ" sz="1100" baseline="-25000" dirty="0">
                    <a:latin typeface="+mj-lt"/>
                  </a:rPr>
                  <a:t>R</a:t>
                </a:r>
                <a:r>
                  <a:rPr lang="cs-CZ" sz="1100" dirty="0">
                    <a:latin typeface="+mj-lt"/>
                  </a:rPr>
                  <a:t> a </a:t>
                </a:r>
                <a:r>
                  <a:rPr lang="cs-CZ" sz="1100" b="1" dirty="0" smtClean="0">
                    <a:latin typeface="+mj-lt"/>
                  </a:rPr>
                  <a:t>U</a:t>
                </a:r>
                <a:r>
                  <a:rPr lang="cs-CZ" sz="1100" baseline="-25000" dirty="0" smtClean="0">
                    <a:latin typeface="+mj-lt"/>
                  </a:rPr>
                  <a:t>C</a:t>
                </a:r>
                <a:r>
                  <a:rPr lang="cs-CZ" sz="1100" dirty="0">
                    <a:latin typeface="+mj-lt"/>
                  </a:rPr>
                  <a:t> tvoří pravoúhlý trojúhelník. Absolutní velikost celkového napětí vypočteme podle Pythagorovy věty: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 smtClean="0">
                          <a:latin typeface="Cambria Math"/>
                        </a:rPr>
                        <m:t>𝑼</m:t>
                      </m:r>
                      <m:r>
                        <a:rPr lang="cs-CZ" sz="1400" b="1" i="1" smtClean="0">
                          <a:latin typeface="Cambria Math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sz="14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14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1400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400" b="1" i="1" smtClean="0">
                                      <a:latin typeface="Cambria Math"/>
                                    </a:rPr>
                                    <m:t>𝑼</m:t>
                                  </m:r>
                                </m:e>
                                <m:sub>
                                  <m:r>
                                    <a:rPr lang="cs-CZ" sz="1400" b="1" i="1" smtClean="0">
                                      <a:latin typeface="Cambria Math"/>
                                    </a:rPr>
                                    <m:t>𝑹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14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1400" b="1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1400" b="1" i="1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1400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400" b="1" i="1">
                                      <a:latin typeface="Cambria Math"/>
                                    </a:rPr>
                                    <m:t>𝑼</m:t>
                                  </m:r>
                                </m:e>
                                <m:sub>
                                  <m:r>
                                    <a:rPr lang="cs-CZ" sz="1400" b="1" i="1" smtClean="0">
                                      <a:latin typeface="Cambria Math"/>
                                    </a:rPr>
                                    <m:t>𝑪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14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sz="1400" b="1" dirty="0" smtClean="0">
                  <a:latin typeface="+mj-lt"/>
                </a:endParaRPr>
              </a:p>
              <a:p>
                <a:pPr algn="just">
                  <a:lnSpc>
                    <a:spcPct val="170000"/>
                  </a:lnSpc>
                </a:pPr>
                <a:r>
                  <a:rPr lang="cs-CZ" sz="1100" b="1" dirty="0" smtClean="0">
                    <a:latin typeface="+mj-lt"/>
                  </a:rPr>
                  <a:t>dále </a:t>
                </a:r>
                <a:r>
                  <a:rPr lang="cs-CZ" sz="1100" b="1" dirty="0">
                    <a:latin typeface="+mj-lt"/>
                  </a:rPr>
                  <a:t>platí: </a:t>
                </a:r>
                <a:r>
                  <a:rPr lang="cs-CZ" sz="1100" b="1" dirty="0" smtClean="0">
                    <a:latin typeface="+mj-lt"/>
                  </a:rPr>
                  <a:t>	U</a:t>
                </a:r>
                <a:r>
                  <a:rPr lang="cs-CZ" sz="1100" b="1" baseline="-25000" dirty="0" smtClean="0">
                    <a:latin typeface="+mj-lt"/>
                  </a:rPr>
                  <a:t>R</a:t>
                </a:r>
                <a:r>
                  <a:rPr lang="cs-CZ" sz="1100" b="1" dirty="0">
                    <a:latin typeface="+mj-lt"/>
                  </a:rPr>
                  <a:t> = R.I </a:t>
                </a:r>
                <a:r>
                  <a:rPr lang="cs-CZ" sz="1100" b="1" dirty="0" smtClean="0">
                    <a:latin typeface="+mj-lt"/>
                  </a:rPr>
                  <a:t>	 U</a:t>
                </a:r>
                <a:r>
                  <a:rPr lang="cs-CZ" sz="1100" b="1" baseline="-25000" dirty="0">
                    <a:latin typeface="+mj-lt"/>
                  </a:rPr>
                  <a:t>C</a:t>
                </a:r>
                <a:r>
                  <a:rPr lang="cs-CZ" sz="1100" b="1" dirty="0">
                    <a:latin typeface="+mj-lt"/>
                  </a:rPr>
                  <a:t> = </a:t>
                </a:r>
                <a:r>
                  <a:rPr lang="cs-CZ" sz="1100" b="1" dirty="0" smtClean="0">
                    <a:latin typeface="+mj-lt"/>
                  </a:rPr>
                  <a:t>X</a:t>
                </a:r>
                <a:r>
                  <a:rPr lang="cs-CZ" sz="1100" b="1" baseline="-25000" dirty="0" smtClean="0">
                    <a:latin typeface="+mj-lt"/>
                  </a:rPr>
                  <a:t>C</a:t>
                </a:r>
                <a:r>
                  <a:rPr lang="cs-CZ" sz="1100" b="1" dirty="0" smtClean="0">
                    <a:latin typeface="+mj-lt"/>
                  </a:rPr>
                  <a:t>.I	U </a:t>
                </a:r>
                <a:r>
                  <a:rPr lang="cs-CZ" sz="1100" b="1" dirty="0">
                    <a:latin typeface="+mj-lt"/>
                  </a:rPr>
                  <a:t>= Z.I</a:t>
                </a:r>
                <a:r>
                  <a:rPr lang="cs-CZ" sz="1100" b="1" dirty="0" smtClean="0">
                    <a:latin typeface="+mj-lt"/>
                  </a:rPr>
                  <a:t>,</a:t>
                </a:r>
              </a:p>
              <a:p>
                <a:pPr algn="just">
                  <a:lnSpc>
                    <a:spcPct val="170000"/>
                  </a:lnSpc>
                </a:pPr>
                <a:r>
                  <a:rPr lang="cs-CZ" sz="1100" b="1" dirty="0" smtClean="0">
                    <a:latin typeface="+mj-lt"/>
                  </a:rPr>
                  <a:t> </a:t>
                </a:r>
                <a:r>
                  <a:rPr lang="cs-CZ" sz="1100" b="1" dirty="0">
                    <a:latin typeface="+mj-lt"/>
                  </a:rPr>
                  <a:t>kde Z je impedance (zdánlivý odpor) obvodu (ohm)</a:t>
                </a:r>
              </a:p>
              <a:p>
                <a:pPr algn="just">
                  <a:lnSpc>
                    <a:spcPct val="170000"/>
                  </a:lnSpc>
                </a:pPr>
                <a:r>
                  <a:rPr lang="cs-CZ" sz="1100" b="1" dirty="0">
                    <a:latin typeface="+mj-lt"/>
                  </a:rPr>
                  <a:t>převrácená hodnota impedance: Y = 1/Z je admitance (siemens)</a:t>
                </a:r>
              </a:p>
              <a:p>
                <a:pPr algn="just">
                  <a:lnSpc>
                    <a:spcPct val="170000"/>
                  </a:lnSpc>
                </a:pPr>
                <a:r>
                  <a:rPr lang="cs-CZ" sz="1100" b="1" dirty="0">
                    <a:latin typeface="+mj-lt"/>
                  </a:rPr>
                  <a:t>po dosazení: Z</a:t>
                </a:r>
                <a:r>
                  <a:rPr lang="cs-CZ" sz="1100" b="1" baseline="30000" dirty="0">
                    <a:latin typeface="+mj-lt"/>
                  </a:rPr>
                  <a:t>2</a:t>
                </a:r>
                <a:r>
                  <a:rPr lang="cs-CZ" sz="1100" b="1" dirty="0">
                    <a:latin typeface="+mj-lt"/>
                  </a:rPr>
                  <a:t>.I</a:t>
                </a:r>
                <a:r>
                  <a:rPr lang="cs-CZ" sz="1100" b="1" baseline="30000" dirty="0">
                    <a:latin typeface="+mj-lt"/>
                  </a:rPr>
                  <a:t>2</a:t>
                </a:r>
                <a:r>
                  <a:rPr lang="cs-CZ" sz="1100" b="1" dirty="0">
                    <a:latin typeface="+mj-lt"/>
                  </a:rPr>
                  <a:t> = R</a:t>
                </a:r>
                <a:r>
                  <a:rPr lang="cs-CZ" sz="1100" b="1" baseline="30000" dirty="0">
                    <a:latin typeface="+mj-lt"/>
                  </a:rPr>
                  <a:t>2</a:t>
                </a:r>
                <a:r>
                  <a:rPr lang="cs-CZ" sz="1100" b="1" dirty="0">
                    <a:latin typeface="+mj-lt"/>
                  </a:rPr>
                  <a:t>.I</a:t>
                </a:r>
                <a:r>
                  <a:rPr lang="cs-CZ" sz="1100" b="1" baseline="30000" dirty="0">
                    <a:latin typeface="+mj-lt"/>
                  </a:rPr>
                  <a:t>2</a:t>
                </a:r>
                <a:r>
                  <a:rPr lang="cs-CZ" sz="1100" b="1" dirty="0">
                    <a:latin typeface="+mj-lt"/>
                  </a:rPr>
                  <a:t> + </a:t>
                </a:r>
                <a:r>
                  <a:rPr lang="cs-CZ" sz="1100" b="1" dirty="0" smtClean="0">
                    <a:latin typeface="+mj-lt"/>
                  </a:rPr>
                  <a:t>X</a:t>
                </a:r>
                <a:r>
                  <a:rPr lang="cs-CZ" sz="1100" b="1" baseline="30000" dirty="0" smtClean="0">
                    <a:latin typeface="+mj-lt"/>
                  </a:rPr>
                  <a:t>2</a:t>
                </a:r>
                <a:r>
                  <a:rPr lang="cs-CZ" sz="1100" b="1" baseline="-25000" dirty="0" smtClean="0">
                    <a:latin typeface="+mj-lt"/>
                  </a:rPr>
                  <a:t>C</a:t>
                </a:r>
                <a:r>
                  <a:rPr lang="cs-CZ" sz="1100" b="1" dirty="0" smtClean="0">
                    <a:latin typeface="+mj-lt"/>
                  </a:rPr>
                  <a:t>.I</a:t>
                </a:r>
                <a:r>
                  <a:rPr lang="cs-CZ" sz="1100" b="1" baseline="30000" dirty="0" smtClean="0">
                    <a:latin typeface="+mj-lt"/>
                  </a:rPr>
                  <a:t>2</a:t>
                </a:r>
                <a:endParaRPr lang="cs-CZ" sz="1100" b="1" dirty="0">
                  <a:latin typeface="+mj-lt"/>
                </a:endParaRPr>
              </a:p>
              <a:p>
                <a:pPr algn="just">
                  <a:lnSpc>
                    <a:spcPct val="170000"/>
                  </a:lnSpc>
                </a:pPr>
                <a:r>
                  <a:rPr lang="cs-CZ" sz="1100" b="1" dirty="0">
                    <a:latin typeface="+mj-lt"/>
                  </a:rPr>
                  <a:t>po vydělení rovnice proudem I</a:t>
                </a:r>
                <a:r>
                  <a:rPr lang="cs-CZ" sz="1100" b="1" baseline="30000" dirty="0">
                    <a:latin typeface="+mj-lt"/>
                  </a:rPr>
                  <a:t>2</a:t>
                </a:r>
                <a:r>
                  <a:rPr lang="cs-CZ" sz="1100" b="1" dirty="0">
                    <a:latin typeface="+mj-lt"/>
                  </a:rPr>
                  <a:t> : </a:t>
                </a:r>
                <a:endParaRPr lang="cs-CZ" sz="1100" b="1" dirty="0" smtClean="0">
                  <a:latin typeface="+mj-lt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1100" b="1" dirty="0" smtClean="0">
                    <a:latin typeface="+mj-lt"/>
                  </a:rPr>
                  <a:t> 				</a:t>
                </a:r>
                <a14:m>
                  <m:oMath xmlns:m="http://schemas.openxmlformats.org/officeDocument/2006/math">
                    <m:r>
                      <a:rPr lang="cs-CZ" sz="1400" b="1" i="1" smtClean="0">
                        <a:latin typeface="Cambria Math"/>
                      </a:rPr>
                      <m:t>𝒁</m:t>
                    </m:r>
                    <m:r>
                      <a:rPr lang="cs-CZ" sz="1400" b="1" i="1">
                        <a:latin typeface="Cambria Math"/>
                      </a:rPr>
                      <m:t>= </m:t>
                    </m:r>
                    <m:rad>
                      <m:radPr>
                        <m:degHide m:val="on"/>
                        <m:ctrlPr>
                          <a:rPr lang="cs-CZ" sz="1400" b="1" i="1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sz="1400" b="1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1400" b="1" i="1" smtClean="0">
                                <a:latin typeface="Cambria Math"/>
                              </a:rPr>
                              <m:t>𝑹</m:t>
                            </m:r>
                          </m:e>
                          <m:sup>
                            <m:r>
                              <a:rPr lang="cs-CZ" sz="1400" b="1" i="1"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1400" b="1" i="1"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cs-CZ" sz="1400" b="1" i="1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cs-CZ" sz="1400" b="1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sz="1400" b="1" i="1" smtClean="0">
                                    <a:latin typeface="Cambria Math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cs-CZ" sz="1400" b="1" i="1" smtClean="0">
                                    <a:latin typeface="Cambria Math"/>
                                  </a:rPr>
                                  <m:t>𝑪</m:t>
                                </m:r>
                              </m:sub>
                            </m:sSub>
                          </m:e>
                          <m:sup>
                            <m:r>
                              <a:rPr lang="cs-CZ" sz="1400" b="1" i="1"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endParaRPr lang="cs-CZ" sz="1400" b="1" dirty="0">
                  <a:latin typeface="+mj-lt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>
                    <a:latin typeface="+mj-lt"/>
                  </a:rPr>
                  <a:t>Z uvedených vztahů vidíme, že tak jako jednotlivá napětí tvoří pravoúhlý trojúhelník, podobný trojúhelník tvoří i veličiny R, </a:t>
                </a:r>
                <a:r>
                  <a:rPr lang="cs-CZ" sz="1100" dirty="0" smtClean="0">
                    <a:latin typeface="+mj-lt"/>
                  </a:rPr>
                  <a:t>X</a:t>
                </a:r>
                <a:r>
                  <a:rPr lang="cs-CZ" sz="1100" baseline="-25000" dirty="0" smtClean="0">
                    <a:latin typeface="+mj-lt"/>
                  </a:rPr>
                  <a:t>C</a:t>
                </a:r>
                <a:r>
                  <a:rPr lang="cs-CZ" sz="1100" dirty="0">
                    <a:latin typeface="+mj-lt"/>
                  </a:rPr>
                  <a:t> a Z. Úhel, který svírá U</a:t>
                </a:r>
                <a:r>
                  <a:rPr lang="cs-CZ" sz="1100" baseline="-25000" dirty="0">
                    <a:latin typeface="+mj-lt"/>
                  </a:rPr>
                  <a:t>R</a:t>
                </a:r>
                <a:r>
                  <a:rPr lang="cs-CZ" sz="1100" dirty="0">
                    <a:latin typeface="+mj-lt"/>
                  </a:rPr>
                  <a:t> a U nebo také </a:t>
                </a:r>
                <a:r>
                  <a:rPr lang="cs-CZ" sz="1100" b="1" dirty="0">
                    <a:latin typeface="+mj-lt"/>
                  </a:rPr>
                  <a:t>fázový posun mezi proudem a celkovým napětím je stejný jako úhel mezi R a Z</a:t>
                </a:r>
                <a:r>
                  <a:rPr lang="cs-CZ" sz="1100" dirty="0">
                    <a:latin typeface="+mj-lt"/>
                  </a:rPr>
                  <a:t>. Jeho velikost vypočítáme podle goniometrických </a:t>
                </a:r>
                <a:r>
                  <a:rPr lang="cs-CZ" sz="1100" dirty="0" smtClean="0">
                    <a:latin typeface="+mj-lt"/>
                  </a:rPr>
                  <a:t>funkcí, které jsou uvedeny na obrázku.</a:t>
                </a:r>
                <a:endParaRPr lang="cs-CZ" sz="1100" dirty="0">
                  <a:latin typeface="+mj-lt"/>
                </a:endParaRPr>
              </a:p>
              <a:p>
                <a:pPr algn="just">
                  <a:lnSpc>
                    <a:spcPct val="150000"/>
                  </a:lnSpc>
                </a:pPr>
                <a:endParaRPr lang="cs-CZ" sz="1100" dirty="0" smtClean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dirty="0" smtClean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1100" dirty="0"/>
                  <a:t/>
                </a:r>
                <a:br>
                  <a:rPr lang="cs-CZ" sz="1100" dirty="0"/>
                </a:br>
                <a:endParaRPr lang="cs-CZ" sz="1100" dirty="0">
                  <a:solidFill>
                    <a:srgbClr val="002060"/>
                  </a:solidFill>
                  <a:cs typeface="Arial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dirty="0">
                  <a:solidFill>
                    <a:srgbClr val="002060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14352" y="530352"/>
                <a:ext cx="8090096" cy="5634952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991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92696"/>
            <a:ext cx="7992888" cy="2725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76" indent="-265176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200" b="1" dirty="0">
                <a:cs typeface="Arial" pitchFamily="34" charset="0"/>
              </a:rPr>
              <a:t>Příklady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/>
              <a:t>Ideální rezistor R = 18 ohm zapojený v sérii s kondenzátorem 65 mikrofarad jsou připojeny na 120 V s frekvencí 100 Hz. Vypočtěte impedanci obvodu, proud procházející obvodem a úhel fázového posunu</a:t>
            </a:r>
            <a:r>
              <a:rPr lang="cs-CZ" sz="1100" dirty="0" smtClean="0"/>
              <a:t>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 smtClean="0">
                <a:latin typeface="+mj-lt"/>
              </a:rPr>
              <a:t>Kondenzátor má kapacitu 15 </a:t>
            </a:r>
            <a:r>
              <a:rPr lang="cs-CZ" sz="1200" dirty="0" smtClean="0">
                <a:latin typeface="+mj-lt"/>
                <a:sym typeface="Symbol"/>
              </a:rPr>
              <a:t></a:t>
            </a:r>
            <a:r>
              <a:rPr lang="cs-CZ" sz="1100" dirty="0" smtClean="0">
                <a:latin typeface="+mj-lt"/>
                <a:sym typeface="Symbol"/>
              </a:rPr>
              <a:t>F, rezistor má odpor 400 , jsou spojeny do série a připojeny na zdroj, který má parametry distribuční sítě. Určete impedanci, napětí na obvodových prvcích a fázový posun mezi napětím a proudem.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 smtClean="0">
                <a:latin typeface="+mj-lt"/>
                <a:sym typeface="Symbol"/>
              </a:rPr>
              <a:t>Rezistor 160 </a:t>
            </a:r>
            <a:r>
              <a:rPr lang="cs-CZ" sz="1100" dirty="0" smtClean="0">
                <a:sym typeface="Symbol"/>
              </a:rPr>
              <a:t> je spolu s kondenzátorem v sérii připojen na zdroj 230 V s frekvencí 200 Hz, obvodem protéká proud 1 A. Vypočtěte kapacitu kondenzátoru.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 smtClean="0">
                <a:latin typeface="+mj-lt"/>
                <a:sym typeface="Symbol"/>
              </a:rPr>
              <a:t>Rezistor s odporem 10 </a:t>
            </a:r>
            <a:r>
              <a:rPr lang="cs-CZ" sz="1100" dirty="0" smtClean="0">
                <a:sym typeface="Symbol"/>
              </a:rPr>
              <a:t>, kondenzátor má kapacitu1 </a:t>
            </a:r>
            <a:r>
              <a:rPr lang="cs-CZ" sz="1200" dirty="0" smtClean="0">
                <a:sym typeface="Symbol"/>
              </a:rPr>
              <a:t></a:t>
            </a:r>
            <a:r>
              <a:rPr lang="cs-CZ" sz="1100" dirty="0" smtClean="0">
                <a:sym typeface="Symbol"/>
              </a:rPr>
              <a:t>F, zdroj má napětí 100 V, proud v obvodu je 10 A. Vypočítejte </a:t>
            </a:r>
            <a:r>
              <a:rPr lang="cs-CZ" sz="1100" smtClean="0">
                <a:sym typeface="Symbol"/>
              </a:rPr>
              <a:t>frekvenci zdroje.</a:t>
            </a:r>
            <a:endParaRPr lang="cs-CZ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3615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ANTONÍN BLAHOVEC. Elektrotechnika 2: Pro SOŠ a SOU Podnázev. Praha: Informatorium., 2010. ISBN 978-80-7333-043-9. 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7"/>
            <a:ext cx="8183880" cy="342743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Materiál lze použít pro výuku elektrotechniky - obvodů střídavého proudu 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</a:rPr>
              <a:t>- sériové spojení rezistoru a kondenzátoru.</a:t>
            </a:r>
          </a:p>
          <a:p>
            <a:pPr algn="just">
              <a:lnSpc>
                <a:spcPct val="170000"/>
              </a:lnSpc>
            </a:pPr>
            <a:r>
              <a:rPr lang="cs-CZ" sz="2200" b="1" dirty="0">
                <a:solidFill>
                  <a:srgbClr val="002060"/>
                </a:solidFill>
              </a:rPr>
              <a:t>V první části jsou teoretické základy probírané </a:t>
            </a:r>
            <a:r>
              <a:rPr lang="cs-CZ" sz="2200" b="1" dirty="0" smtClean="0">
                <a:solidFill>
                  <a:srgbClr val="002060"/>
                </a:solidFill>
              </a:rPr>
              <a:t>látky, kde  žáci využijí znalostí z minulých kapitol a uvědomují si základní vztahy mezi elektrotechnickými veličinami v obvodech se základními obvodovými prvky.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Na konci </a:t>
            </a:r>
            <a:r>
              <a:rPr lang="cs-CZ" sz="2200" b="1" dirty="0">
                <a:solidFill>
                  <a:srgbClr val="002060"/>
                </a:solidFill>
              </a:rPr>
              <a:t>jsou příklady, které žáci vypracují samostatně nebo je možné je využít při zkoušení jednotlivců za použití interaktivní tabule. 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Předpokládaný </a:t>
            </a:r>
            <a:r>
              <a:rPr lang="cs-CZ" sz="2200" b="1" smtClean="0">
                <a:solidFill>
                  <a:srgbClr val="002060"/>
                </a:solidFill>
              </a:rPr>
              <a:t>čas 45 </a:t>
            </a:r>
            <a:r>
              <a:rPr lang="cs-CZ" sz="2200" b="1" dirty="0" smtClean="0">
                <a:solidFill>
                  <a:srgbClr val="002060"/>
                </a:solidFill>
              </a:rPr>
              <a:t>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2564</TotalTime>
  <Words>279</Words>
  <Application>Microsoft Office PowerPoint</Application>
  <PresentationFormat>Předvádění na obrazovce (4:3)</PresentationFormat>
  <Paragraphs>40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Aspekt</vt:lpstr>
      <vt:lpstr>Prezentace aplikace PowerPoint</vt:lpstr>
      <vt:lpstr>Střídavý proud 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Mirka</cp:lastModifiedBy>
  <cp:revision>194</cp:revision>
  <dcterms:created xsi:type="dcterms:W3CDTF">2012-04-15T15:58:10Z</dcterms:created>
  <dcterms:modified xsi:type="dcterms:W3CDTF">2012-12-03T12:20:56Z</dcterms:modified>
</cp:coreProperties>
</file>