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66" r:id="rId2"/>
    <p:sldId id="256" r:id="rId3"/>
    <p:sldId id="275" r:id="rId4"/>
    <p:sldId id="277" r:id="rId5"/>
    <p:sldId id="280" r:id="rId6"/>
    <p:sldId id="279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8" autoAdjust="0"/>
    <p:restoredTop sz="94610" autoAdjust="0"/>
  </p:normalViewPr>
  <p:slideViewPr>
    <p:cSldViewPr>
      <p:cViewPr>
        <p:scale>
          <a:sx n="100" d="100"/>
          <a:sy n="100" d="100"/>
        </p:scale>
        <p:origin x="-102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</a:t>
          </a:r>
          <a:r>
            <a:rPr lang="cs-CZ" sz="1400" dirty="0" err="1" smtClean="0"/>
            <a:t>r.o</a:t>
          </a:r>
          <a:r>
            <a:rPr lang="cs-CZ" sz="1400" dirty="0" smtClean="0"/>
            <a:t>, Orlová 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Oldřich </a:t>
          </a:r>
          <a:r>
            <a:rPr lang="cs-CZ" sz="1400" dirty="0" err="1" smtClean="0"/>
            <a:t>Vavříček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Základy elektrotechniky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4AF88E-C463-4F7A-9223-59CEF0195A5F}" type="presOf" srcId="{D1B46980-6531-4606-95E6-44980827E919}" destId="{2BE915AB-18AA-4053-B92C-3BFC9ED204BB}" srcOrd="1" destOrd="0" presId="urn:microsoft.com/office/officeart/2005/8/layout/target3"/>
    <dgm:cxn modelId="{8D24796F-0C6A-4B06-A846-82D435D2FF2C}" type="presOf" srcId="{D8197B8C-B260-4A16-BDF4-0947B075E274}" destId="{5A5FFA88-C948-4069-8E93-59FA12366E83}" srcOrd="1" destOrd="0" presId="urn:microsoft.com/office/officeart/2005/8/layout/target3"/>
    <dgm:cxn modelId="{FF7B5152-F67E-4313-8C26-621230D8039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A03062B-8E93-4796-A07D-E7CBC0409D4E}" type="presOf" srcId="{B651F6E3-6281-48DB-9319-2AEAFDAE7572}" destId="{619D679B-A015-4ECF-8348-D1034C574F40}" srcOrd="0" destOrd="0" presId="urn:microsoft.com/office/officeart/2005/8/layout/target3"/>
    <dgm:cxn modelId="{7A11F524-7E9C-4CEE-BA6D-55B8E61D4C11}" type="presOf" srcId="{4C35D32F-0EAB-4CD7-82EE-45574DC2A586}" destId="{8BEBB6EC-1DAA-4CAC-8A25-BC0FCBD5DBD5}" srcOrd="0" destOrd="0" presId="urn:microsoft.com/office/officeart/2005/8/layout/target3"/>
    <dgm:cxn modelId="{C66C8768-0444-4E6B-9CC4-FFD83E870C7C}" type="presOf" srcId="{D8197B8C-B260-4A16-BDF4-0947B075E274}" destId="{25B08C86-7E15-44DC-BE7F-FFB55DD49D12}" srcOrd="0" destOrd="0" presId="urn:microsoft.com/office/officeart/2005/8/layout/target3"/>
    <dgm:cxn modelId="{C573EF95-9A39-4C86-A6FC-23E7A9526923}" type="presOf" srcId="{757F3AB3-0718-4624-B441-E567A8F0AB56}" destId="{333A1088-737F-45CB-B68E-254E46348037}" srcOrd="0" destOrd="0" presId="urn:microsoft.com/office/officeart/2005/8/layout/target3"/>
    <dgm:cxn modelId="{D7A6CA3B-5FE0-4E56-8A4B-A01677C64A4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22600-5EF5-46F9-9D54-CC9C457EBAB3}" type="presOf" srcId="{D1D4F407-5343-4D3F-B5B9-D407B03CAEB4}" destId="{AED2198E-93D5-4001-81B4-73124B309672}" srcOrd="1" destOrd="0" presId="urn:microsoft.com/office/officeart/2005/8/layout/target3"/>
    <dgm:cxn modelId="{F202CC85-DC0B-49D0-8041-F495A7D5F6F7}" type="presOf" srcId="{B651F6E3-6281-48DB-9319-2AEAFDAE7572}" destId="{6BB5E863-4638-4E1D-BFDE-399D028AC4ED}" srcOrd="1" destOrd="0" presId="urn:microsoft.com/office/officeart/2005/8/layout/target3"/>
    <dgm:cxn modelId="{A9EAE12B-042A-4591-80D9-54D7A1D6EB1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640DFD-A33A-4E69-802C-CD321A0F5EE0}" type="presParOf" srcId="{333A1088-737F-45CB-B68E-254E46348037}" destId="{F5ABB229-8D3B-4694-996A-96F23CF14429}" srcOrd="0" destOrd="0" presId="urn:microsoft.com/office/officeart/2005/8/layout/target3"/>
    <dgm:cxn modelId="{3A631F1F-18D3-4C00-84FF-7B213FF9AE44}" type="presParOf" srcId="{333A1088-737F-45CB-B68E-254E46348037}" destId="{F41139FD-01EE-4571-8B17-4FB00FC51163}" srcOrd="1" destOrd="0" presId="urn:microsoft.com/office/officeart/2005/8/layout/target3"/>
    <dgm:cxn modelId="{693A73CA-C0DF-4F95-94C1-52854AFD4B8C}" type="presParOf" srcId="{333A1088-737F-45CB-B68E-254E46348037}" destId="{D005CE8C-CC26-4C3E-AC11-E15060ECD759}" srcOrd="2" destOrd="0" presId="urn:microsoft.com/office/officeart/2005/8/layout/target3"/>
    <dgm:cxn modelId="{10886728-3051-4070-8D20-E7246372A932}" type="presParOf" srcId="{333A1088-737F-45CB-B68E-254E46348037}" destId="{2C702D82-9B77-49B7-9568-BB8EB47C3372}" srcOrd="3" destOrd="0" presId="urn:microsoft.com/office/officeart/2005/8/layout/target3"/>
    <dgm:cxn modelId="{EF603FE4-C982-44DD-B37B-207C176E43A8}" type="presParOf" srcId="{333A1088-737F-45CB-B68E-254E46348037}" destId="{A52A0455-90FF-4808-ABD0-F02540D31D5A}" srcOrd="4" destOrd="0" presId="urn:microsoft.com/office/officeart/2005/8/layout/target3"/>
    <dgm:cxn modelId="{8CCC8AEA-4736-46B3-84A6-390E722ECEF6}" type="presParOf" srcId="{333A1088-737F-45CB-B68E-254E46348037}" destId="{6140AFEC-043D-4C43-A2F9-D0F5331DF3A3}" srcOrd="5" destOrd="0" presId="urn:microsoft.com/office/officeart/2005/8/layout/target3"/>
    <dgm:cxn modelId="{C64B9EBE-00B7-410F-ABC3-CBCF3FC99E50}" type="presParOf" srcId="{333A1088-737F-45CB-B68E-254E46348037}" destId="{9358AC05-5D7D-4327-9F80-1AD486AEA664}" srcOrd="6" destOrd="0" presId="urn:microsoft.com/office/officeart/2005/8/layout/target3"/>
    <dgm:cxn modelId="{EAF64A00-78BA-459B-A8B0-E733CB5EA251}" type="presParOf" srcId="{333A1088-737F-45CB-B68E-254E46348037}" destId="{313FC574-E1CD-4FB4-B054-0B805CE0447D}" srcOrd="7" destOrd="0" presId="urn:microsoft.com/office/officeart/2005/8/layout/target3"/>
    <dgm:cxn modelId="{FD289A2C-2EAB-4AE5-A103-A6CD32FB8A69}" type="presParOf" srcId="{333A1088-737F-45CB-B68E-254E46348037}" destId="{619D679B-A015-4ECF-8348-D1034C574F40}" srcOrd="8" destOrd="0" presId="urn:microsoft.com/office/officeart/2005/8/layout/target3"/>
    <dgm:cxn modelId="{F3B99114-CAB0-40D2-AC7B-7A9C71D39504}" type="presParOf" srcId="{333A1088-737F-45CB-B68E-254E46348037}" destId="{322283A8-4A27-4CDA-BAE3-F381106A9174}" srcOrd="9" destOrd="0" presId="urn:microsoft.com/office/officeart/2005/8/layout/target3"/>
    <dgm:cxn modelId="{AAF2D842-5F1D-4229-A4E6-4546DB99FE41}" type="presParOf" srcId="{333A1088-737F-45CB-B68E-254E46348037}" destId="{FFC9F71D-1B4F-4AD9-A4A6-86ADEFC8AF5C}" srcOrd="10" destOrd="0" presId="urn:microsoft.com/office/officeart/2005/8/layout/target3"/>
    <dgm:cxn modelId="{714CA577-6C9C-4DA7-8953-5133F38A6E12}" type="presParOf" srcId="{333A1088-737F-45CB-B68E-254E46348037}" destId="{25B08C86-7E15-44DC-BE7F-FFB55DD49D12}" srcOrd="11" destOrd="0" presId="urn:microsoft.com/office/officeart/2005/8/layout/target3"/>
    <dgm:cxn modelId="{8D1CC059-25DF-45CB-9E9C-B43F3555EDF0}" type="presParOf" srcId="{333A1088-737F-45CB-B68E-254E46348037}" destId="{76644BE8-9D7C-4C09-B250-3D10AF48CBB7}" srcOrd="12" destOrd="0" presId="urn:microsoft.com/office/officeart/2005/8/layout/target3"/>
    <dgm:cxn modelId="{25AF4D0D-717B-4B1A-BC04-5C0591BDEDD9}" type="presParOf" srcId="{333A1088-737F-45CB-B68E-254E46348037}" destId="{EE85B701-7295-41C0-BA7A-34D3756A2AE6}" srcOrd="13" destOrd="0" presId="urn:microsoft.com/office/officeart/2005/8/layout/target3"/>
    <dgm:cxn modelId="{CF3D21C7-B530-4C0A-B93F-9A99EBFB3317}" type="presParOf" srcId="{333A1088-737F-45CB-B68E-254E46348037}" destId="{8BEBB6EC-1DAA-4CAC-8A25-BC0FCBD5DBD5}" srcOrd="14" destOrd="0" presId="urn:microsoft.com/office/officeart/2005/8/layout/target3"/>
    <dgm:cxn modelId="{4B1131CD-6426-4629-A74C-1F35CBC5DE83}" type="presParOf" srcId="{333A1088-737F-45CB-B68E-254E46348037}" destId="{AED2198E-93D5-4001-81B4-73124B309672}" srcOrd="15" destOrd="0" presId="urn:microsoft.com/office/officeart/2005/8/layout/target3"/>
    <dgm:cxn modelId="{27FDCD68-A84C-4DD5-951D-05F04113A459}" type="presParOf" srcId="{333A1088-737F-45CB-B68E-254E46348037}" destId="{2BE915AB-18AA-4053-B92C-3BFC9ED204BB}" srcOrd="16" destOrd="0" presId="urn:microsoft.com/office/officeart/2005/8/layout/target3"/>
    <dgm:cxn modelId="{C4A272E9-3075-4823-9C12-DCC4F704DB41}" type="presParOf" srcId="{333A1088-737F-45CB-B68E-254E46348037}" destId="{6BB5E863-4638-4E1D-BFDE-399D028AC4ED}" srcOrd="17" destOrd="0" presId="urn:microsoft.com/office/officeart/2005/8/layout/target3"/>
    <dgm:cxn modelId="{6E37BC14-3516-4D59-BD98-52F1E7B6EE75}" type="presParOf" srcId="{333A1088-737F-45CB-B68E-254E46348037}" destId="{5A5FFA88-C948-4069-8E93-59FA12366E83}" srcOrd="18" destOrd="0" presId="urn:microsoft.com/office/officeart/2005/8/layout/target3"/>
    <dgm:cxn modelId="{FDC19122-DB35-4A63-B4FD-5BBD011673B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</a:t>
          </a:r>
          <a:r>
            <a:rPr lang="cs-CZ" sz="1400" kern="1200" dirty="0" err="1" smtClean="0"/>
            <a:t>r.o</a:t>
          </a:r>
          <a:r>
            <a:rPr lang="cs-CZ" sz="1400" kern="1200" dirty="0" smtClean="0"/>
            <a:t>, Orlová 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Oldřich </a:t>
          </a:r>
          <a:r>
            <a:rPr lang="cs-CZ" sz="1400" kern="1200" dirty="0" err="1" smtClean="0"/>
            <a:t>Vavříček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Základy elektrotechniky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09D80-20E3-41E3-A8A7-CEE83C687D7A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8219D-EEDD-4B9D-8C17-D32F68FDEF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0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88219D-EEDD-4B9D-8C17-D32F68FDEFB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328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AD33B7-9370-4371-BDE5-C3F8C912A72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8328791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4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cs-CZ" sz="3600" dirty="0" smtClean="0">
                <a:solidFill>
                  <a:srgbClr val="002060"/>
                </a:solidFill>
                <a:effectLst/>
              </a:rPr>
              <a:t>Střídavý proud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3685032"/>
            <a:ext cx="8352928" cy="91440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Sériový obvod RLC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404664"/>
            <a:ext cx="4273672" cy="570696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cs-CZ" sz="1200" b="1" dirty="0" smtClean="0">
                <a:solidFill>
                  <a:schemeClr val="tx1"/>
                </a:solidFill>
                <a:cs typeface="Arial" pitchFamily="34" charset="0"/>
              </a:rPr>
              <a:t>Teoretický úvod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Při </a:t>
            </a:r>
            <a:r>
              <a:rPr lang="cs-CZ" sz="1100" dirty="0"/>
              <a:t>sériovém spojení ideálních obvodových </a:t>
            </a:r>
            <a:r>
              <a:rPr lang="cs-CZ" sz="1100" dirty="0" smtClean="0"/>
              <a:t>prvků </a:t>
            </a:r>
            <a:r>
              <a:rPr lang="cs-CZ" sz="1100" dirty="0"/>
              <a:t>uvažujeme u každého z nich jen základní parametry - odpor R, indukčnost L a kapacitu C.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Na </a:t>
            </a:r>
            <a:r>
              <a:rPr lang="cs-CZ" sz="1100" dirty="0" smtClean="0"/>
              <a:t>obrázku, </a:t>
            </a:r>
            <a:r>
              <a:rPr lang="cs-CZ" sz="1100" dirty="0"/>
              <a:t>kde je tato situace naznačena vidíme, že</a:t>
            </a:r>
            <a:r>
              <a:rPr lang="cs-CZ" sz="1100" b="1" dirty="0"/>
              <a:t> úbytek napětí na ideálním rezistoru je ve fázi</a:t>
            </a:r>
            <a:r>
              <a:rPr lang="cs-CZ" sz="1100" dirty="0"/>
              <a:t> s celkovým proudem (fázový posun je 0 stupňů</a:t>
            </a:r>
            <a:r>
              <a:rPr lang="cs-CZ" sz="1100" dirty="0" smtClean="0"/>
              <a:t>). Úbytek</a:t>
            </a:r>
            <a:r>
              <a:rPr lang="cs-CZ" sz="1100" dirty="0"/>
              <a:t> </a:t>
            </a:r>
            <a:r>
              <a:rPr lang="cs-CZ" sz="1100" b="1" dirty="0"/>
              <a:t>napětí na ideální cívce předbíhá proud o 90 stupňů</a:t>
            </a:r>
            <a:r>
              <a:rPr lang="cs-CZ" sz="1100" dirty="0"/>
              <a:t> a úbytek </a:t>
            </a:r>
            <a:r>
              <a:rPr lang="cs-CZ" sz="1100" b="1" dirty="0"/>
              <a:t>napětí na ideálním kondenzátoru se za celkovým proudem o 90 stupňů zpožďuje</a:t>
            </a:r>
            <a:r>
              <a:rPr lang="cs-CZ" sz="1100" dirty="0"/>
              <a:t> 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P</a:t>
            </a:r>
            <a:r>
              <a:rPr lang="cs-CZ" sz="1100" dirty="0" smtClean="0"/>
              <a:t>ři vektorovém </a:t>
            </a:r>
            <a:r>
              <a:rPr lang="cs-CZ" sz="1100" dirty="0"/>
              <a:t>součtu těchto veličin se úbytek napětí na cívce odečítá od úbytku napětí na kondenzátoru.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Mohou </a:t>
            </a:r>
            <a:r>
              <a:rPr lang="cs-CZ" sz="1100" dirty="0"/>
              <a:t>nastat tyto tři případy:</a:t>
            </a:r>
          </a:p>
          <a:p>
            <a:pPr algn="just">
              <a:lnSpc>
                <a:spcPct val="150000"/>
              </a:lnSpc>
            </a:pPr>
            <a:r>
              <a:rPr lang="cs-CZ" sz="1100" b="1" dirty="0"/>
              <a:t>U</a:t>
            </a:r>
            <a:r>
              <a:rPr lang="cs-CZ" sz="1100" b="1" baseline="-25000" dirty="0"/>
              <a:t>L</a:t>
            </a:r>
            <a:r>
              <a:rPr lang="cs-CZ" sz="1100" b="1" dirty="0"/>
              <a:t> U</a:t>
            </a:r>
            <a:r>
              <a:rPr lang="cs-CZ" sz="1100" b="1" baseline="-25000" dirty="0"/>
              <a:t>C</a:t>
            </a:r>
            <a:r>
              <a:rPr lang="cs-CZ" sz="1100" b="1" dirty="0"/>
              <a:t> - obvod má indukční charakter</a:t>
            </a:r>
          </a:p>
          <a:p>
            <a:pPr algn="just">
              <a:lnSpc>
                <a:spcPct val="150000"/>
              </a:lnSpc>
            </a:pPr>
            <a:r>
              <a:rPr lang="cs-CZ" sz="1100" b="1" dirty="0"/>
              <a:t>U</a:t>
            </a:r>
            <a:r>
              <a:rPr lang="cs-CZ" sz="1100" b="1" baseline="-25000" dirty="0"/>
              <a:t>C</a:t>
            </a:r>
            <a:r>
              <a:rPr lang="cs-CZ" sz="1100" b="1" dirty="0"/>
              <a:t> U</a:t>
            </a:r>
            <a:r>
              <a:rPr lang="cs-CZ" sz="1100" b="1" baseline="-25000" dirty="0"/>
              <a:t>L</a:t>
            </a:r>
            <a:r>
              <a:rPr lang="cs-CZ" sz="1100" b="1" dirty="0"/>
              <a:t> - obvod má kapacitní charakter</a:t>
            </a:r>
          </a:p>
          <a:p>
            <a:pPr algn="just">
              <a:lnSpc>
                <a:spcPct val="150000"/>
              </a:lnSpc>
            </a:pPr>
            <a:r>
              <a:rPr lang="cs-CZ" sz="1100" b="1" dirty="0"/>
              <a:t>U</a:t>
            </a:r>
            <a:r>
              <a:rPr lang="cs-CZ" sz="1100" b="1" baseline="-25000" dirty="0"/>
              <a:t>L</a:t>
            </a:r>
            <a:r>
              <a:rPr lang="cs-CZ" sz="1100" b="1" dirty="0"/>
              <a:t> = U</a:t>
            </a:r>
            <a:r>
              <a:rPr lang="cs-CZ" sz="1100" b="1" baseline="-25000" dirty="0"/>
              <a:t>C</a:t>
            </a:r>
            <a:r>
              <a:rPr lang="cs-CZ" sz="1100" b="1" dirty="0"/>
              <a:t> - obvod je v rezonanci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Na </a:t>
            </a:r>
            <a:r>
              <a:rPr lang="cs-CZ" sz="1100" dirty="0" smtClean="0"/>
              <a:t>obrázku </a:t>
            </a:r>
            <a:r>
              <a:rPr lang="cs-CZ" sz="1100" dirty="0"/>
              <a:t>jsou uvedeny </a:t>
            </a:r>
            <a:r>
              <a:rPr lang="cs-CZ" sz="1100" dirty="0" err="1"/>
              <a:t>fázorové</a:t>
            </a:r>
            <a:r>
              <a:rPr lang="cs-CZ" sz="1100" dirty="0"/>
              <a:t> diagramy pro první dva případy. Třetí případ má v elektrotechnické praxi velký význam a proto mu budeme věnovat samostatnou kapitolu. </a:t>
            </a:r>
            <a:endParaRPr lang="cs-CZ" sz="4300" dirty="0">
              <a:solidFill>
                <a:srgbClr val="002060"/>
              </a:solidFill>
            </a:endParaRPr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759619"/>
            <a:ext cx="3930650" cy="3930650"/>
          </a:xfrm>
        </p:spPr>
      </p:pic>
    </p:spTree>
    <p:extLst>
      <p:ext uri="{BB962C8B-B14F-4D97-AF65-F5344CB8AC3E}">
        <p14:creationId xmlns:p14="http://schemas.microsoft.com/office/powerpoint/2010/main" val="122999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514352" y="530352"/>
                <a:ext cx="8090096" cy="5634952"/>
              </a:xfrm>
            </p:spPr>
            <p:txBody>
              <a:bodyPr>
                <a:no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cs-CZ" sz="1100" dirty="0"/>
                  <a:t>Obecně můžeme pro tyto případy odvodit následující vztahy, které vycházejí z II. </a:t>
                </a:r>
                <a:r>
                  <a:rPr lang="cs-CZ" sz="1100" dirty="0" err="1"/>
                  <a:t>Kirchhoffova</a:t>
                </a:r>
                <a:r>
                  <a:rPr lang="cs-CZ" sz="1100" dirty="0"/>
                  <a:t> zákona: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cs-CZ" sz="1100" b="1" dirty="0"/>
                  <a:t>U</a:t>
                </a:r>
                <a:r>
                  <a:rPr lang="cs-CZ" sz="1100" dirty="0"/>
                  <a:t> = </a:t>
                </a:r>
                <a:r>
                  <a:rPr lang="cs-CZ" sz="1100" b="1" dirty="0"/>
                  <a:t>U</a:t>
                </a:r>
                <a:r>
                  <a:rPr lang="cs-CZ" sz="1100" baseline="-25000" dirty="0"/>
                  <a:t>R</a:t>
                </a:r>
                <a:r>
                  <a:rPr lang="cs-CZ" sz="1100" dirty="0"/>
                  <a:t> + </a:t>
                </a:r>
                <a:r>
                  <a:rPr lang="cs-CZ" sz="1100" b="1" dirty="0"/>
                  <a:t>U</a:t>
                </a:r>
                <a:r>
                  <a:rPr lang="cs-CZ" sz="1100" baseline="-25000" dirty="0"/>
                  <a:t>L</a:t>
                </a:r>
                <a:r>
                  <a:rPr lang="cs-CZ" sz="1100" dirty="0"/>
                  <a:t> + </a:t>
                </a:r>
                <a:r>
                  <a:rPr lang="cs-CZ" sz="1100" b="1" dirty="0"/>
                  <a:t>U</a:t>
                </a:r>
                <a:r>
                  <a:rPr lang="cs-CZ" sz="1100" baseline="-25000" dirty="0"/>
                  <a:t>C</a:t>
                </a:r>
                <a:endParaRPr lang="cs-CZ" sz="1100" dirty="0"/>
              </a:p>
              <a:p>
                <a:pPr algn="just">
                  <a:lnSpc>
                    <a:spcPct val="150000"/>
                  </a:lnSpc>
                </a:pPr>
                <a:r>
                  <a:rPr lang="cs-CZ" sz="1100" b="1" dirty="0" smtClean="0"/>
                  <a:t>U</a:t>
                </a:r>
                <a:r>
                  <a:rPr lang="cs-CZ" sz="1100" b="1" dirty="0"/>
                  <a:t> </a:t>
                </a:r>
                <a:r>
                  <a:rPr lang="cs-CZ" sz="1100" b="1" dirty="0" smtClean="0"/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1100" b="1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cs-CZ" sz="1100" b="1" dirty="0"/>
                          <m:t>U</m:t>
                        </m:r>
                        <m:r>
                          <m:rPr>
                            <m:nor/>
                          </m:rPr>
                          <a:rPr lang="cs-CZ" sz="1100" b="1" baseline="30000" dirty="0"/>
                          <m:t>2</m:t>
                        </m:r>
                        <m:r>
                          <m:rPr>
                            <m:nor/>
                          </m:rPr>
                          <a:rPr lang="cs-CZ" sz="1100" b="1" baseline="-25000" dirty="0"/>
                          <m:t>R</m:t>
                        </m:r>
                        <m:r>
                          <m:rPr>
                            <m:nor/>
                          </m:rPr>
                          <a:rPr lang="cs-CZ" sz="1100" b="1" dirty="0"/>
                          <m:t> + (</m:t>
                        </m:r>
                        <m:r>
                          <m:rPr>
                            <m:nor/>
                          </m:rPr>
                          <a:rPr lang="cs-CZ" sz="1100" b="1" dirty="0"/>
                          <m:t>UL</m:t>
                        </m:r>
                        <m:r>
                          <m:rPr>
                            <m:nor/>
                          </m:rPr>
                          <a:rPr lang="cs-CZ" sz="1100" b="1" dirty="0"/>
                          <m:t> − </m:t>
                        </m:r>
                        <m:r>
                          <m:rPr>
                            <m:nor/>
                          </m:rPr>
                          <a:rPr lang="cs-CZ" sz="1100" b="1" dirty="0"/>
                          <m:t>UC</m:t>
                        </m:r>
                        <m:r>
                          <m:rPr>
                            <m:nor/>
                          </m:rPr>
                          <a:rPr lang="cs-CZ" sz="1100" b="1" baseline="-25000" dirty="0"/>
                          <m:t>)2</m:t>
                        </m:r>
                      </m:e>
                    </m:rad>
                  </m:oMath>
                </a14:m>
                <a:r>
                  <a:rPr lang="cs-CZ" sz="1100" b="1" dirty="0"/>
                  <a:t> </a:t>
                </a:r>
                <a:r>
                  <a:rPr lang="cs-CZ" sz="1100" b="1" dirty="0" smtClean="0"/>
                  <a:t>	jestliže X</a:t>
                </a:r>
                <a:r>
                  <a:rPr lang="cs-CZ" sz="1100" b="1" baseline="-25000" dirty="0" smtClean="0"/>
                  <a:t>L</a:t>
                </a:r>
                <a:r>
                  <a:rPr lang="cs-CZ" sz="1100" b="1" dirty="0" smtClean="0">
                    <a:sym typeface="Symbol"/>
                  </a:rPr>
                  <a:t></a:t>
                </a:r>
                <a:r>
                  <a:rPr lang="cs-CZ" sz="1100" b="1" dirty="0"/>
                  <a:t> X</a:t>
                </a:r>
                <a:r>
                  <a:rPr lang="cs-CZ" sz="1100" b="1" baseline="-25000" dirty="0"/>
                  <a:t>C</a:t>
                </a:r>
                <a:endParaRPr lang="cs-CZ" sz="1100" b="1" dirty="0"/>
              </a:p>
              <a:p>
                <a:pPr algn="just">
                  <a:lnSpc>
                    <a:spcPct val="150000"/>
                  </a:lnSpc>
                </a:pPr>
                <a:r>
                  <a:rPr lang="cs-CZ" sz="1100" b="1" dirty="0"/>
                  <a:t>U</a:t>
                </a:r>
                <a:r>
                  <a:rPr lang="cs-CZ" sz="1100" b="1" baseline="30000" dirty="0"/>
                  <a:t>2</a:t>
                </a:r>
                <a:r>
                  <a:rPr lang="cs-CZ" sz="1100" b="1" dirty="0"/>
                  <a:t> 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1100" b="1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cs-CZ" sz="1100" b="1" dirty="0"/>
                          <m:t>U</m:t>
                        </m:r>
                        <m:r>
                          <m:rPr>
                            <m:nor/>
                          </m:rPr>
                          <a:rPr lang="cs-CZ" sz="1100" b="1" baseline="30000" dirty="0"/>
                          <m:t>2</m:t>
                        </m:r>
                        <m:r>
                          <m:rPr>
                            <m:nor/>
                          </m:rPr>
                          <a:rPr lang="cs-CZ" sz="1100" b="1" baseline="-25000" dirty="0"/>
                          <m:t>R</m:t>
                        </m:r>
                        <m:r>
                          <m:rPr>
                            <m:nor/>
                          </m:rPr>
                          <a:rPr lang="cs-CZ" sz="1100" b="1" dirty="0"/>
                          <m:t> + (</m:t>
                        </m:r>
                        <m:r>
                          <m:rPr>
                            <m:nor/>
                          </m:rPr>
                          <a:rPr lang="cs-CZ" sz="1100" b="1" dirty="0"/>
                          <m:t>UC</m:t>
                        </m:r>
                        <m:r>
                          <m:rPr>
                            <m:nor/>
                          </m:rPr>
                          <a:rPr lang="cs-CZ" sz="1100" b="1" dirty="0"/>
                          <m:t> − </m:t>
                        </m:r>
                        <m:r>
                          <m:rPr>
                            <m:nor/>
                          </m:rPr>
                          <a:rPr lang="cs-CZ" sz="1100" b="1" dirty="0"/>
                          <m:t>UL</m:t>
                        </m:r>
                        <m:r>
                          <m:rPr>
                            <m:nor/>
                          </m:rPr>
                          <a:rPr lang="cs-CZ" sz="1100" b="1" dirty="0"/>
                          <m:t>)2</m:t>
                        </m:r>
                      </m:e>
                    </m:rad>
                  </m:oMath>
                </a14:m>
                <a:r>
                  <a:rPr lang="cs-CZ" sz="1100" b="1" dirty="0"/>
                  <a:t> </a:t>
                </a:r>
                <a:r>
                  <a:rPr lang="cs-CZ" sz="1100" b="1" dirty="0" smtClean="0"/>
                  <a:t>	jestliže </a:t>
                </a:r>
                <a:r>
                  <a:rPr lang="cs-CZ" sz="1100" b="1" dirty="0"/>
                  <a:t>X</a:t>
                </a:r>
                <a:r>
                  <a:rPr lang="cs-CZ" sz="1100" b="1" baseline="-25000" dirty="0"/>
                  <a:t>C</a:t>
                </a:r>
                <a:r>
                  <a:rPr lang="cs-CZ" sz="1100" b="1" dirty="0"/>
                  <a:t> </a:t>
                </a:r>
                <a:r>
                  <a:rPr lang="cs-CZ" sz="1100" b="1" dirty="0" smtClean="0">
                    <a:sym typeface="Symbol"/>
                  </a:rPr>
                  <a:t> </a:t>
                </a:r>
                <a:r>
                  <a:rPr lang="cs-CZ" sz="1100" b="1" dirty="0" smtClean="0"/>
                  <a:t>X</a:t>
                </a:r>
                <a:r>
                  <a:rPr lang="cs-CZ" sz="1100" b="1" baseline="-25000" dirty="0" smtClean="0"/>
                  <a:t>L</a:t>
                </a:r>
                <a:endParaRPr lang="cs-CZ" sz="1100" b="1" dirty="0"/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cs-CZ" sz="1100" b="1" dirty="0" smtClean="0"/>
                  <a:t>	dále </a:t>
                </a:r>
                <a:r>
                  <a:rPr lang="cs-CZ" sz="1100" b="1" dirty="0"/>
                  <a:t>platí: U</a:t>
                </a:r>
                <a:r>
                  <a:rPr lang="cs-CZ" sz="1100" b="1" baseline="-25000" dirty="0"/>
                  <a:t>R</a:t>
                </a:r>
                <a:r>
                  <a:rPr lang="cs-CZ" sz="1100" b="1" dirty="0"/>
                  <a:t> = R.I , U</a:t>
                </a:r>
                <a:r>
                  <a:rPr lang="cs-CZ" sz="1100" b="1" baseline="-25000" dirty="0"/>
                  <a:t>C</a:t>
                </a:r>
                <a:r>
                  <a:rPr lang="cs-CZ" sz="1100" b="1" dirty="0"/>
                  <a:t> = X</a:t>
                </a:r>
                <a:r>
                  <a:rPr lang="cs-CZ" sz="1100" b="1" baseline="-25000" dirty="0"/>
                  <a:t>C</a:t>
                </a:r>
                <a:r>
                  <a:rPr lang="cs-CZ" sz="1100" b="1" dirty="0"/>
                  <a:t>.I, U</a:t>
                </a:r>
                <a:r>
                  <a:rPr lang="cs-CZ" sz="1100" b="1" baseline="-25000" dirty="0"/>
                  <a:t>L</a:t>
                </a:r>
                <a:r>
                  <a:rPr lang="cs-CZ" sz="1100" b="1" dirty="0"/>
                  <a:t> = </a:t>
                </a:r>
                <a:r>
                  <a:rPr lang="cs-CZ" sz="1100" b="1" dirty="0" smtClean="0"/>
                  <a:t>X</a:t>
                </a:r>
                <a:r>
                  <a:rPr lang="cs-CZ" sz="1100" b="1" baseline="-25000" dirty="0" smtClean="0"/>
                  <a:t>L</a:t>
                </a:r>
                <a:r>
                  <a:rPr lang="cs-CZ" sz="1100" b="1" dirty="0" smtClean="0"/>
                  <a:t>.I a </a:t>
                </a:r>
                <a:r>
                  <a:rPr lang="cs-CZ" sz="1100" b="1" dirty="0"/>
                  <a:t>U = Z.I, </a:t>
                </a:r>
                <a:r>
                  <a:rPr lang="cs-CZ" sz="1100" dirty="0" smtClean="0"/>
                  <a:t>kde </a:t>
                </a:r>
                <a:r>
                  <a:rPr lang="cs-CZ" sz="1100" dirty="0"/>
                  <a:t>Z je impedance (zdánlivý odpor) obvodu (ohm</a:t>
                </a:r>
                <a:r>
                  <a:rPr lang="cs-CZ" sz="1100" dirty="0" smtClean="0"/>
                  <a:t>), po dosazení a úpravě dostaneme vztah pro impedanci:  </a:t>
                </a:r>
                <a:endParaRPr lang="cs-CZ" sz="1100" dirty="0"/>
              </a:p>
              <a:p>
                <a:pPr algn="just">
                  <a:lnSpc>
                    <a:spcPct val="150000"/>
                  </a:lnSpc>
                </a:pPr>
                <a:r>
                  <a:rPr lang="cs-CZ" sz="1100" b="1" dirty="0" smtClean="0"/>
                  <a:t>Z</a:t>
                </a:r>
                <a:r>
                  <a:rPr lang="cs-CZ" sz="1100" b="1" dirty="0"/>
                  <a:t> </a:t>
                </a:r>
                <a:r>
                  <a:rPr lang="cs-CZ" sz="1100" b="1" dirty="0" smtClean="0"/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1100" b="1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cs-CZ" sz="1100" b="1" dirty="0"/>
                          <m:t>R</m:t>
                        </m:r>
                        <m:r>
                          <m:rPr>
                            <m:nor/>
                          </m:rPr>
                          <a:rPr lang="cs-CZ" sz="1100" b="1" baseline="30000" dirty="0"/>
                          <m:t>2</m:t>
                        </m:r>
                        <m:r>
                          <m:rPr>
                            <m:nor/>
                          </m:rPr>
                          <a:rPr lang="cs-CZ" sz="1100" b="1" dirty="0"/>
                          <m:t> + (</m:t>
                        </m:r>
                        <m:r>
                          <m:rPr>
                            <m:nor/>
                          </m:rPr>
                          <a:rPr lang="cs-CZ" sz="1100" b="1" dirty="0"/>
                          <m:t>XL</m:t>
                        </m:r>
                        <m:r>
                          <m:rPr>
                            <m:nor/>
                          </m:rPr>
                          <a:rPr lang="cs-CZ" sz="1100" b="1" dirty="0"/>
                          <m:t> − </m:t>
                        </m:r>
                        <m:r>
                          <m:rPr>
                            <m:nor/>
                          </m:rPr>
                          <a:rPr lang="cs-CZ" sz="1100" b="1" dirty="0"/>
                          <m:t>XC</m:t>
                        </m:r>
                        <m:r>
                          <m:rPr>
                            <m:nor/>
                          </m:rPr>
                          <a:rPr lang="cs-CZ" sz="1100" b="1" dirty="0"/>
                          <m:t>)2</m:t>
                        </m:r>
                      </m:e>
                    </m:rad>
                  </m:oMath>
                </a14:m>
                <a:r>
                  <a:rPr lang="cs-CZ" sz="1100" b="1" dirty="0" smtClean="0"/>
                  <a:t> </a:t>
                </a:r>
                <a:r>
                  <a:rPr lang="cs-CZ" sz="1100" b="1" dirty="0"/>
                  <a:t> </a:t>
                </a:r>
                <a:r>
                  <a:rPr lang="cs-CZ" sz="1100" b="1" dirty="0" smtClean="0"/>
                  <a:t>	jestliže </a:t>
                </a:r>
                <a:r>
                  <a:rPr lang="cs-CZ" sz="1100" b="1" dirty="0"/>
                  <a:t>X</a:t>
                </a:r>
                <a:r>
                  <a:rPr lang="cs-CZ" sz="1100" b="1" baseline="-25000" dirty="0"/>
                  <a:t>L</a:t>
                </a:r>
                <a:r>
                  <a:rPr lang="cs-CZ" sz="1100" b="1" dirty="0"/>
                  <a:t> </a:t>
                </a:r>
                <a:r>
                  <a:rPr lang="cs-CZ" sz="1100" b="1" dirty="0" smtClean="0">
                    <a:sym typeface="Symbol"/>
                  </a:rPr>
                  <a:t> </a:t>
                </a:r>
                <a:r>
                  <a:rPr lang="cs-CZ" sz="1100" b="1" dirty="0" smtClean="0"/>
                  <a:t>X</a:t>
                </a:r>
                <a:r>
                  <a:rPr lang="cs-CZ" sz="1100" b="1" baseline="-25000" dirty="0" smtClean="0"/>
                  <a:t>C</a:t>
                </a:r>
                <a:endParaRPr lang="cs-CZ" sz="1100" b="1" dirty="0"/>
              </a:p>
              <a:p>
                <a:pPr algn="just">
                  <a:lnSpc>
                    <a:spcPct val="150000"/>
                  </a:lnSpc>
                </a:pPr>
                <a:r>
                  <a:rPr lang="cs-CZ" sz="1100" b="1" dirty="0" smtClean="0"/>
                  <a:t>Z=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1100" b="1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cs-CZ" sz="1100" b="1" dirty="0"/>
                          <m:t>R</m:t>
                        </m:r>
                        <m:r>
                          <m:rPr>
                            <m:nor/>
                          </m:rPr>
                          <a:rPr lang="cs-CZ" sz="1100" b="1" baseline="30000" dirty="0"/>
                          <m:t>2</m:t>
                        </m:r>
                        <m:r>
                          <m:rPr>
                            <m:nor/>
                          </m:rPr>
                          <a:rPr lang="cs-CZ" sz="1100" b="1" dirty="0"/>
                          <m:t> + (</m:t>
                        </m:r>
                        <m:r>
                          <m:rPr>
                            <m:nor/>
                          </m:rPr>
                          <a:rPr lang="cs-CZ" sz="1100" b="1" dirty="0"/>
                          <m:t>XC</m:t>
                        </m:r>
                        <m:r>
                          <m:rPr>
                            <m:nor/>
                          </m:rPr>
                          <a:rPr lang="cs-CZ" sz="1100" b="1" dirty="0"/>
                          <m:t> − </m:t>
                        </m:r>
                        <m:r>
                          <m:rPr>
                            <m:nor/>
                          </m:rPr>
                          <a:rPr lang="cs-CZ" sz="1100" b="1" dirty="0"/>
                          <m:t>XL</m:t>
                        </m:r>
                        <m:r>
                          <m:rPr>
                            <m:nor/>
                          </m:rPr>
                          <a:rPr lang="cs-CZ" sz="1100" b="1" dirty="0"/>
                          <m:t>)2</m:t>
                        </m:r>
                      </m:e>
                    </m:rad>
                  </m:oMath>
                </a14:m>
                <a:r>
                  <a:rPr lang="cs-CZ" sz="1100" b="1" dirty="0"/>
                  <a:t> </a:t>
                </a:r>
                <a:r>
                  <a:rPr lang="cs-CZ" sz="1100" b="1" dirty="0" smtClean="0"/>
                  <a:t>		jestliže </a:t>
                </a:r>
                <a:r>
                  <a:rPr lang="cs-CZ" sz="1100" b="1" dirty="0"/>
                  <a:t>X</a:t>
                </a:r>
                <a:r>
                  <a:rPr lang="cs-CZ" sz="1100" b="1" baseline="-25000" dirty="0"/>
                  <a:t>C</a:t>
                </a:r>
                <a:r>
                  <a:rPr lang="cs-CZ" sz="1100" b="1" dirty="0"/>
                  <a:t> </a:t>
                </a:r>
                <a:r>
                  <a:rPr lang="cs-CZ" sz="1100" b="1" dirty="0">
                    <a:sym typeface="Symbol"/>
                  </a:rPr>
                  <a:t>  </a:t>
                </a:r>
                <a:r>
                  <a:rPr lang="cs-CZ" sz="1100" b="1" dirty="0" smtClean="0"/>
                  <a:t>X</a:t>
                </a:r>
                <a:r>
                  <a:rPr lang="cs-CZ" sz="1100" b="1" baseline="-25000" dirty="0" smtClean="0"/>
                  <a:t>L</a:t>
                </a:r>
                <a:endParaRPr lang="cs-CZ" sz="1100" b="1" dirty="0"/>
              </a:p>
              <a:p>
                <a:pPr algn="just">
                  <a:lnSpc>
                    <a:spcPct val="150000"/>
                  </a:lnSpc>
                </a:pPr>
                <a:r>
                  <a:rPr lang="cs-CZ" sz="1100" dirty="0"/>
                  <a:t>Na </a:t>
                </a:r>
                <a:r>
                  <a:rPr lang="cs-CZ" sz="1100" dirty="0" smtClean="0"/>
                  <a:t>následujícím obrázku jsou </a:t>
                </a:r>
                <a:r>
                  <a:rPr lang="cs-CZ" sz="1100" dirty="0"/>
                  <a:t>vyjádřeny vztahy pro tyto jednotlivé případy včetně výpočtu fázových posunů výsledných napětí za celkovým proudem pomocí goniometrických funkcí.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cs-CZ" sz="1100" dirty="0" smtClean="0"/>
                  <a:t>Z uvedených </a:t>
                </a:r>
                <a:r>
                  <a:rPr lang="cs-CZ" sz="1100" dirty="0"/>
                  <a:t>výrazů vidíme, že při indukčním charakteru sériového spojení ideálního rezistoru, ideální cívky a ideálního kondenzátoru </a:t>
                </a:r>
                <a:r>
                  <a:rPr lang="cs-CZ" sz="1100" b="1" dirty="0"/>
                  <a:t>výsledné napětí předbíhá celkový proud</a:t>
                </a:r>
                <a:r>
                  <a:rPr lang="cs-CZ" sz="1100" dirty="0"/>
                  <a:t> o určitý úhel, jehož velikost je dána parametry L a </a:t>
                </a:r>
                <a:r>
                  <a:rPr lang="cs-CZ" sz="1100" dirty="0" smtClean="0"/>
                  <a:t>C. Při kapacitním </a:t>
                </a:r>
                <a:r>
                  <a:rPr lang="cs-CZ" sz="1100" dirty="0"/>
                  <a:t>charakteru obvodu je </a:t>
                </a:r>
                <a:r>
                  <a:rPr lang="cs-CZ" sz="1100" b="1" dirty="0"/>
                  <a:t>výsledné napětí zpožděno</a:t>
                </a:r>
                <a:r>
                  <a:rPr lang="cs-CZ" sz="1100" dirty="0"/>
                  <a:t> za celkovým proudem. Kladný směr úhlu je dán směrem otáčení úhlové frekvence - proti směru hodinových ručiček.</a:t>
                </a:r>
              </a:p>
              <a:p>
                <a:pPr algn="just">
                  <a:lnSpc>
                    <a:spcPct val="150000"/>
                  </a:lnSpc>
                </a:pPr>
                <a:endParaRPr lang="cs-CZ" sz="1100" dirty="0" smtClean="0"/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cs-CZ" sz="1100" dirty="0" smtClean="0"/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cs-CZ" sz="1100" dirty="0"/>
                  <a:t/>
                </a:r>
                <a:br>
                  <a:rPr lang="cs-CZ" sz="1100" dirty="0"/>
                </a:br>
                <a:endParaRPr lang="cs-CZ" sz="1100" dirty="0">
                  <a:solidFill>
                    <a:srgbClr val="002060"/>
                  </a:solidFill>
                  <a:cs typeface="Arial" pitchFamily="34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cs-CZ" sz="1100" dirty="0">
                  <a:solidFill>
                    <a:srgbClr val="002060"/>
                  </a:solidFill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514352" y="530352"/>
                <a:ext cx="8090096" cy="5634952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991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672" y="530225"/>
            <a:ext cx="6984693" cy="4187825"/>
          </a:xfrm>
        </p:spPr>
      </p:pic>
    </p:spTree>
    <p:extLst>
      <p:ext uri="{BB962C8B-B14F-4D97-AF65-F5344CB8AC3E}">
        <p14:creationId xmlns:p14="http://schemas.microsoft.com/office/powerpoint/2010/main" val="308750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692696"/>
            <a:ext cx="7992888" cy="321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76" indent="-265176">
              <a:lnSpc>
                <a:spcPct val="8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cs-CZ" sz="1200" b="1" dirty="0">
                <a:cs typeface="Arial" pitchFamily="34" charset="0"/>
              </a:rPr>
              <a:t>Příklady</a:t>
            </a:r>
          </a:p>
          <a:p>
            <a:pPr marL="265176" indent="-265176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cs-CZ" sz="1100" dirty="0">
                <a:cs typeface="Arial" pitchFamily="34" charset="0"/>
              </a:rPr>
              <a:t>V sériovém spojení RLC má ideální rezistor odpor 160 ohm, indukčnost ideální cívky je 0,94 H, ideální kapacita je 40 mikrofarad. Určete úbytky napětí na jednotlivých obvodových prvcích a fázový posun mezi výsledným napětím a celkovým proudem v obvodu. Obvod je zapojen do distribuční sítě.</a:t>
            </a:r>
          </a:p>
          <a:p>
            <a:pPr marL="265176" indent="-265176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cs-CZ" sz="1100" dirty="0" smtClean="0">
                <a:cs typeface="Arial" pitchFamily="34" charset="0"/>
              </a:rPr>
              <a:t>V </a:t>
            </a:r>
            <a:r>
              <a:rPr lang="cs-CZ" sz="1100" dirty="0">
                <a:cs typeface="Arial" pitchFamily="34" charset="0"/>
              </a:rPr>
              <a:t>sériovém spojení RLC má ideální rezistor odpor 20 ohm, ideální cívka má reaktanci 60 ohm, proud v obvodu je 5 A, napětí 200 V a frekvence 100 Hz. Vypočítejte kapacitu ideálního kondenzátoru.</a:t>
            </a:r>
          </a:p>
          <a:p>
            <a:pPr marL="265176" indent="-265176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cs-CZ" sz="1100" dirty="0">
                <a:cs typeface="Arial" pitchFamily="34" charset="0"/>
              </a:rPr>
              <a:t>Jakou indukčnost musí mít ideální cívka v sériovém zapojení RLC, jestliže kondenzátor má kapacitu 20 mikrofarad, odpor rezistoru je 40 ohm, frekvence je 200 Hz a fázový posun je 30 stupňů, přičemž platí, že X</a:t>
            </a:r>
            <a:r>
              <a:rPr lang="cs-CZ" sz="1100" baseline="-25000" dirty="0">
                <a:cs typeface="Arial" pitchFamily="34" charset="0"/>
              </a:rPr>
              <a:t>L</a:t>
            </a:r>
            <a:r>
              <a:rPr lang="cs-CZ" sz="1100" dirty="0">
                <a:cs typeface="Arial" pitchFamily="34" charset="0"/>
              </a:rPr>
              <a:t> </a:t>
            </a:r>
            <a:r>
              <a:rPr lang="cs-CZ" sz="1100" dirty="0" smtClean="0">
                <a:cs typeface="Arial" pitchFamily="34" charset="0"/>
                <a:sym typeface="Symbol"/>
              </a:rPr>
              <a:t></a:t>
            </a:r>
            <a:r>
              <a:rPr lang="cs-CZ" sz="1100" dirty="0" smtClean="0">
                <a:cs typeface="Arial" pitchFamily="34" charset="0"/>
              </a:rPr>
              <a:t>X</a:t>
            </a:r>
            <a:r>
              <a:rPr lang="cs-CZ" sz="1100" baseline="-25000" dirty="0" smtClean="0">
                <a:cs typeface="Arial" pitchFamily="34" charset="0"/>
              </a:rPr>
              <a:t>C</a:t>
            </a:r>
            <a:r>
              <a:rPr lang="cs-CZ" sz="1100" dirty="0" smtClean="0">
                <a:cs typeface="Arial" pitchFamily="34" charset="0"/>
              </a:rPr>
              <a:t>.</a:t>
            </a:r>
          </a:p>
          <a:p>
            <a:pPr marL="265176" indent="-265176" algn="just">
              <a:lnSpc>
                <a:spcPct val="15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</a:pPr>
            <a:r>
              <a:rPr lang="cs-CZ" sz="1100" dirty="0" smtClean="0">
                <a:cs typeface="Arial" pitchFamily="34" charset="0"/>
              </a:rPr>
              <a:t>V sériovém obvodu RLC má rezistor odpor 100 </a:t>
            </a:r>
            <a:r>
              <a:rPr lang="cs-CZ" sz="1100" dirty="0" smtClean="0">
                <a:sym typeface="Symbol"/>
              </a:rPr>
              <a:t>, kondenzátor má kapacitu 33,3 </a:t>
            </a:r>
            <a:r>
              <a:rPr lang="cs-CZ" sz="1200" dirty="0" smtClean="0">
                <a:sym typeface="Symbol"/>
              </a:rPr>
              <a:t></a:t>
            </a:r>
            <a:r>
              <a:rPr lang="cs-CZ" sz="1100" dirty="0" smtClean="0">
                <a:sym typeface="Symbol"/>
              </a:rPr>
              <a:t>F a cívka indukčnost 500 </a:t>
            </a:r>
            <a:r>
              <a:rPr lang="cs-CZ" sz="1100" dirty="0" err="1" smtClean="0">
                <a:sym typeface="Symbol"/>
              </a:rPr>
              <a:t>mH</a:t>
            </a:r>
            <a:r>
              <a:rPr lang="cs-CZ" sz="1100" dirty="0" smtClean="0">
                <a:sym typeface="Symbol"/>
              </a:rPr>
              <a:t>, napětí zdroje 60 V, frekvence 50 Hz. Vypočítejte všechny parametry daného obvodu – impedanci, proud, napětí na rezistoru, cívce a kondenzátoru a fázový posun mezi napětím a proudem.</a:t>
            </a:r>
            <a:endParaRPr lang="cs-CZ" sz="110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29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77072"/>
            <a:ext cx="8183880" cy="1800199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>CITACE</a:t>
            </a:r>
            <a:br>
              <a:rPr lang="cs-CZ" sz="2400" dirty="0"/>
            </a:br>
            <a:r>
              <a:rPr lang="cs-CZ" sz="2400" dirty="0"/>
              <a:t>ANTONÍN BLAHOVEC. Elektrotechnika 2: Pro SOŠ a SOU Podnázev. Praha: Informatorium., 2010. ISBN 978-80-7333-043-9. </a:t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7"/>
            <a:ext cx="8183880" cy="3427437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sz="3600" b="1" dirty="0" smtClean="0">
                <a:solidFill>
                  <a:srgbClr val="002060"/>
                </a:solidFill>
              </a:rPr>
              <a:t>ANOTACE</a:t>
            </a:r>
          </a:p>
          <a:p>
            <a:pPr algn="just">
              <a:lnSpc>
                <a:spcPct val="170000"/>
              </a:lnSpc>
            </a:pPr>
            <a:r>
              <a:rPr lang="cs-CZ" sz="2200" b="1" dirty="0" smtClean="0">
                <a:solidFill>
                  <a:srgbClr val="002060"/>
                </a:solidFill>
              </a:rPr>
              <a:t>Materiál lze použít pro výuku elektrotechniky - obvodů střídavého proudu </a:t>
            </a:r>
            <a:r>
              <a:rPr lang="cs-CZ" sz="2200" b="1" dirty="0">
                <a:solidFill>
                  <a:srgbClr val="002060"/>
                </a:solidFill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</a:rPr>
              <a:t>- sériové spojení rezistoru, cívky a kondenzátoru.</a:t>
            </a:r>
          </a:p>
          <a:p>
            <a:pPr algn="just">
              <a:lnSpc>
                <a:spcPct val="170000"/>
              </a:lnSpc>
            </a:pPr>
            <a:r>
              <a:rPr lang="cs-CZ" sz="2200" b="1" dirty="0">
                <a:solidFill>
                  <a:srgbClr val="002060"/>
                </a:solidFill>
              </a:rPr>
              <a:t>V první části jsou teoretické základy probírané </a:t>
            </a:r>
            <a:r>
              <a:rPr lang="cs-CZ" sz="2200" b="1" dirty="0" smtClean="0">
                <a:solidFill>
                  <a:srgbClr val="002060"/>
                </a:solidFill>
              </a:rPr>
              <a:t>látky, kde  žáci využijí znalostí z minulých kapitol a uvědomují si základní vztahy mezi elektrotechnickými veličinami v obvodech se základními obvodovými prvky.</a:t>
            </a:r>
          </a:p>
          <a:p>
            <a:pPr algn="just">
              <a:lnSpc>
                <a:spcPct val="170000"/>
              </a:lnSpc>
            </a:pPr>
            <a:r>
              <a:rPr lang="cs-CZ" sz="2200" b="1" dirty="0" smtClean="0">
                <a:solidFill>
                  <a:srgbClr val="002060"/>
                </a:solidFill>
              </a:rPr>
              <a:t>Na konci </a:t>
            </a:r>
            <a:r>
              <a:rPr lang="cs-CZ" sz="2200" b="1" dirty="0">
                <a:solidFill>
                  <a:srgbClr val="002060"/>
                </a:solidFill>
              </a:rPr>
              <a:t>jsou příklady, které žáci vypracují samostatně nebo je možné je využít při zkoušení jednotlivců za použití interaktivní tabule. </a:t>
            </a:r>
          </a:p>
          <a:p>
            <a:pPr algn="just">
              <a:lnSpc>
                <a:spcPct val="170000"/>
              </a:lnSpc>
            </a:pPr>
            <a:r>
              <a:rPr lang="cs-CZ" sz="2200" b="1" dirty="0" smtClean="0">
                <a:solidFill>
                  <a:srgbClr val="002060"/>
                </a:solidFill>
              </a:rPr>
              <a:t>Předpokládaný </a:t>
            </a:r>
            <a:r>
              <a:rPr lang="cs-CZ" sz="2200" b="1" smtClean="0">
                <a:solidFill>
                  <a:srgbClr val="002060"/>
                </a:solidFill>
              </a:rPr>
              <a:t>čas 45 min</a:t>
            </a:r>
            <a:r>
              <a:rPr lang="cs-CZ" sz="2200" b="1" dirty="0" smtClean="0">
                <a:solidFill>
                  <a:srgbClr val="002060"/>
                </a:solidFill>
              </a:rPr>
              <a:t>.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2328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2623</TotalTime>
  <Words>302</Words>
  <Application>Microsoft Office PowerPoint</Application>
  <PresentationFormat>Předvádění na obrazovce (4:3)</PresentationFormat>
  <Paragraphs>41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Aspekt</vt:lpstr>
      <vt:lpstr>Prezentace aplikace PowerPoint</vt:lpstr>
      <vt:lpstr>Střídavý proud </vt:lpstr>
      <vt:lpstr>Prezentace aplikace PowerPoint</vt:lpstr>
      <vt:lpstr>Prezentace aplikace PowerPoint</vt:lpstr>
      <vt:lpstr>Prezentace aplikace PowerPoint</vt:lpstr>
      <vt:lpstr>Prezentace aplikace PowerPoint</vt:lpstr>
      <vt:lpstr>  CITACE ANTONÍN BLAHOVEC. Elektrotechnika 2: Pro SOŠ a SOU Podnázev. Praha: Informatorium., 2010. ISBN 978-80-7333-043-9.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Sérioparalelní zapojení rezistorů</dc:title>
  <dc:creator>Windows User</dc:creator>
  <cp:lastModifiedBy>Mirka</cp:lastModifiedBy>
  <cp:revision>202</cp:revision>
  <dcterms:created xsi:type="dcterms:W3CDTF">2012-04-15T15:58:10Z</dcterms:created>
  <dcterms:modified xsi:type="dcterms:W3CDTF">2012-12-03T12:26:44Z</dcterms:modified>
</cp:coreProperties>
</file>