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66" r:id="rId2"/>
    <p:sldId id="256" r:id="rId3"/>
    <p:sldId id="275" r:id="rId4"/>
    <p:sldId id="279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2223"/>
    </mc:Choice>
    <mc:Fallback>
      <p:transition spd="slow" advClick="0" advTm="12223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Střídavý proud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685032"/>
            <a:ext cx="8352928" cy="91440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Ověření teoretických výpočtů měřením -  sériový obvod RL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48"/>
    </mc:Choice>
    <mc:Fallback>
      <p:transition spd="slow" advTm="7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514352" y="404664"/>
                <a:ext cx="4273672" cy="5706960"/>
              </a:xfrm>
            </p:spPr>
            <p:txBody>
              <a:bodyPr>
                <a:normAutofit fontScale="25000" lnSpcReduction="20000"/>
              </a:bodyPr>
              <a:lstStyle/>
              <a:p>
                <a:pPr marL="0" indent="0" algn="just">
                  <a:lnSpc>
                    <a:spcPct val="140000"/>
                  </a:lnSpc>
                  <a:buNone/>
                </a:pPr>
                <a:r>
                  <a:rPr lang="cs-CZ" sz="4400" b="1" dirty="0" smtClean="0">
                    <a:solidFill>
                      <a:srgbClr val="002060"/>
                    </a:solidFill>
                  </a:rPr>
                  <a:t>Teoretický úvod</a:t>
                </a:r>
              </a:p>
              <a:p>
                <a:pPr algn="just">
                  <a:lnSpc>
                    <a:spcPct val="170000"/>
                  </a:lnSpc>
                </a:pPr>
                <a:r>
                  <a:rPr lang="cs-CZ" sz="4400" dirty="0" smtClean="0">
                    <a:solidFill>
                      <a:schemeClr val="tx1"/>
                    </a:solidFill>
                  </a:rPr>
                  <a:t>V daném obvodu máme ověřit, jak se blíží teoretické výpočty hodnotám na skutečných součástkách. </a:t>
                </a:r>
                <a:r>
                  <a:rPr lang="cs-CZ" sz="4400" dirty="0" smtClean="0"/>
                  <a:t>Pro výpočet si zapojíme v obvodu rezistor s hodnotou 500 </a:t>
                </a:r>
                <a:r>
                  <a:rPr lang="cs-CZ" sz="4400" dirty="0" smtClean="0">
                    <a:sym typeface="Symbol"/>
                  </a:rPr>
                  <a:t> a cívku s indukčností 1 H, napětí zdroje nastavíme na hodnotu 3 V při frekvenci 50 Hz a 200 Hz. Z těchto základních údajů vypočteme proud v obvodu, napětí na rezistoru a  na cívce, dále vypočítáme fázový posun mezi napětím a proudem.</a:t>
                </a:r>
              </a:p>
              <a:p>
                <a:pPr algn="just">
                  <a:lnSpc>
                    <a:spcPct val="170000"/>
                  </a:lnSpc>
                </a:pPr>
                <a:r>
                  <a:rPr lang="cs-CZ" sz="4400" dirty="0" smtClean="0">
                    <a:sym typeface="Symbol"/>
                  </a:rPr>
                  <a:t>Pro zjištění uvedených veličin použijeme následující vztahy:</a:t>
                </a:r>
              </a:p>
              <a:p>
                <a:pPr marL="0" indent="0" algn="just">
                  <a:lnSpc>
                    <a:spcPct val="170000"/>
                  </a:lnSpc>
                  <a:buNone/>
                </a:pPr>
                <a:r>
                  <a:rPr lang="cs-CZ" sz="56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56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5600" i="1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5600" i="1">
                            <a:latin typeface="Cambria Math"/>
                          </a:rPr>
                          <m:t>𝑅</m:t>
                        </m:r>
                      </m:sub>
                    </m:sSub>
                    <m:r>
                      <a:rPr lang="cs-CZ" sz="5600" i="1">
                        <a:latin typeface="Cambria Math"/>
                      </a:rPr>
                      <m:t>=</m:t>
                    </m:r>
                    <m:r>
                      <a:rPr lang="cs-CZ" sz="5600" i="1">
                        <a:latin typeface="Cambria Math"/>
                      </a:rPr>
                      <m:t>𝐼</m:t>
                    </m:r>
                    <m:r>
                      <a:rPr lang="cs-CZ" sz="5600" i="1">
                        <a:latin typeface="Cambria Math"/>
                      </a:rPr>
                      <m:t>.</m:t>
                    </m:r>
                    <m:r>
                      <a:rPr lang="cs-CZ" sz="5600" i="1">
                        <a:latin typeface="Cambria Math"/>
                      </a:rPr>
                      <m:t>𝑅</m:t>
                    </m:r>
                    <m:r>
                      <a:rPr lang="cs-CZ" sz="56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5600" dirty="0" smtClean="0">
                    <a:latin typeface="+mj-lt"/>
                  </a:rPr>
                  <a:t>		</a:t>
                </a:r>
                <a14:m>
                  <m:oMath xmlns:m="http://schemas.openxmlformats.org/officeDocument/2006/math">
                    <m:r>
                      <a:rPr lang="cs-CZ" sz="6400" b="0" i="1" smtClean="0">
                        <a:latin typeface="Cambria Math"/>
                      </a:rPr>
                      <m:t>𝐼</m:t>
                    </m:r>
                    <m:r>
                      <a:rPr lang="cs-CZ" sz="6400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6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6400" b="0" i="1" smtClean="0">
                            <a:latin typeface="Cambria Math"/>
                          </a:rPr>
                          <m:t>𝑈</m:t>
                        </m:r>
                      </m:num>
                      <m:den>
                        <m:r>
                          <a:rPr lang="cs-CZ" sz="6400" b="0" i="1" smtClean="0">
                            <a:latin typeface="Cambria Math"/>
                          </a:rPr>
                          <m:t>𝑍</m:t>
                        </m:r>
                      </m:den>
                    </m:f>
                  </m:oMath>
                </a14:m>
                <a:r>
                  <a:rPr lang="cs-CZ" sz="5600" b="0" dirty="0" smtClean="0">
                    <a:latin typeface="+mj-lt"/>
                  </a:rPr>
                  <a:t>	</a:t>
                </a:r>
                <a:r>
                  <a:rPr lang="cs-CZ" sz="48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56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5600" i="1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5600" i="1">
                            <a:latin typeface="Cambria Math"/>
                          </a:rPr>
                          <m:t>𝐿</m:t>
                        </m:r>
                      </m:sub>
                    </m:sSub>
                    <m:r>
                      <a:rPr lang="cs-CZ" sz="5600" i="1">
                        <a:latin typeface="Cambria Math"/>
                      </a:rPr>
                      <m:t>= </m:t>
                    </m:r>
                    <m:sSub>
                      <m:sSubPr>
                        <m:ctrlPr>
                          <a:rPr lang="cs-CZ" sz="56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5600" i="1">
                            <a:latin typeface="Cambria Math"/>
                          </a:rPr>
                          <m:t>𝑋</m:t>
                        </m:r>
                      </m:e>
                      <m:sub>
                        <m:r>
                          <a:rPr lang="cs-CZ" sz="5600" i="1">
                            <a:latin typeface="Cambria Math"/>
                          </a:rPr>
                          <m:t>𝐿</m:t>
                        </m:r>
                      </m:sub>
                    </m:sSub>
                    <m:r>
                      <a:rPr lang="cs-CZ" sz="5600" i="1">
                        <a:latin typeface="Cambria Math"/>
                      </a:rPr>
                      <m:t>.</m:t>
                    </m:r>
                    <m:r>
                      <a:rPr lang="cs-CZ" sz="5600" i="1">
                        <a:latin typeface="Cambria Math"/>
                      </a:rPr>
                      <m:t>𝐼</m:t>
                    </m:r>
                  </m:oMath>
                </a14:m>
                <a:r>
                  <a:rPr lang="cs-CZ" sz="5600" dirty="0"/>
                  <a:t> </a:t>
                </a:r>
                <a:endParaRPr lang="cs-CZ" sz="5600" dirty="0" smtClean="0">
                  <a:latin typeface="+mj-lt"/>
                </a:endParaRPr>
              </a:p>
              <a:p>
                <a:pPr marL="0" indent="0" algn="just">
                  <a:lnSpc>
                    <a:spcPct val="17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56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5600" i="1">
                            <a:latin typeface="Cambria Math"/>
                          </a:rPr>
                          <m:t>𝑋</m:t>
                        </m:r>
                      </m:e>
                      <m:sub>
                        <m:r>
                          <a:rPr lang="cs-CZ" sz="5600" i="1">
                            <a:latin typeface="Cambria Math"/>
                          </a:rPr>
                          <m:t>𝐿</m:t>
                        </m:r>
                      </m:sub>
                    </m:sSub>
                    <m:r>
                      <a:rPr lang="cs-CZ" sz="5600" i="1">
                        <a:latin typeface="Cambria Math"/>
                      </a:rPr>
                      <m:t>=2.</m:t>
                    </m:r>
                    <m:r>
                      <a:rPr lang="cs-CZ" sz="5600" i="1">
                        <a:latin typeface="Cambria Math"/>
                        <a:ea typeface="Cambria Math"/>
                      </a:rPr>
                      <m:t>𝜋</m:t>
                    </m:r>
                    <m:r>
                      <a:rPr lang="cs-CZ" sz="5600" i="1">
                        <a:latin typeface="Cambria Math"/>
                        <a:ea typeface="Cambria Math"/>
                      </a:rPr>
                      <m:t>.</m:t>
                    </m:r>
                    <m:r>
                      <a:rPr lang="cs-CZ" sz="5600" i="1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sz="5600" i="1">
                        <a:latin typeface="Cambria Math"/>
                        <a:ea typeface="Cambria Math"/>
                      </a:rPr>
                      <m:t>.</m:t>
                    </m:r>
                    <m:r>
                      <a:rPr lang="cs-CZ" sz="5600" i="1">
                        <a:latin typeface="Cambria Math"/>
                        <a:ea typeface="Cambria Math"/>
                      </a:rPr>
                      <m:t>𝐿</m:t>
                    </m:r>
                  </m:oMath>
                </a14:m>
                <a:r>
                  <a:rPr lang="cs-CZ" sz="5600" dirty="0" smtClean="0">
                    <a:latin typeface="+mj-lt"/>
                  </a:rPr>
                  <a:t>	</a:t>
                </a:r>
                <a:r>
                  <a:rPr lang="cs-CZ" sz="6000" dirty="0"/>
                  <a:t> </a:t>
                </a:r>
                <a14:m>
                  <m:oMath xmlns:m="http://schemas.openxmlformats.org/officeDocument/2006/math">
                    <m:r>
                      <a:rPr lang="cs-CZ" sz="6000" i="1">
                        <a:latin typeface="Cambria Math"/>
                      </a:rPr>
                      <m:t>𝑍</m:t>
                    </m:r>
                    <m:r>
                      <a:rPr lang="cs-CZ" sz="6000" i="1">
                        <a:latin typeface="Cambria Math"/>
                      </a:rPr>
                      <m:t>= </m:t>
                    </m:r>
                    <m:rad>
                      <m:radPr>
                        <m:degHide m:val="on"/>
                        <m:ctrlPr>
                          <a:rPr lang="cs-CZ" sz="6000" i="1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6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6000" i="1">
                                <a:latin typeface="Cambria Math"/>
                              </a:rPr>
                              <m:t>𝑅</m:t>
                            </m:r>
                          </m:e>
                          <m:sup>
                            <m:r>
                              <a:rPr lang="cs-CZ" sz="6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6000" i="1">
                            <a:latin typeface="Cambria Math"/>
                          </a:rPr>
                          <m:t>+</m:t>
                        </m:r>
                        <m:sSubSup>
                          <m:sSubSupPr>
                            <m:ctrlPr>
                              <a:rPr lang="cs-CZ" sz="6000" i="1">
                                <a:latin typeface="Cambria Math"/>
                              </a:rPr>
                            </m:ctrlPr>
                          </m:sSubSupPr>
                          <m:e>
                            <m:sSub>
                              <m:sSubPr>
                                <m:ctrlPr>
                                  <a:rPr lang="cs-CZ" sz="6000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6000" i="1">
                                    <a:latin typeface="Cambria Math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cs-CZ" sz="6000" i="1">
                                    <a:latin typeface="Cambria Math"/>
                                  </a:rPr>
                                  <m:t>𝐿</m:t>
                                </m:r>
                              </m:sub>
                            </m:sSub>
                          </m:e>
                          <m:sub/>
                          <m:sup>
                            <m:r>
                              <a:rPr lang="cs-CZ" sz="6000" i="1">
                                <a:latin typeface="Cambria Math"/>
                              </a:rPr>
                              <m:t>2</m:t>
                            </m:r>
                          </m:sup>
                        </m:sSubSup>
                      </m:e>
                    </m:rad>
                  </m:oMath>
                </a14:m>
                <a:endParaRPr lang="cs-CZ" sz="5600" dirty="0" smtClean="0">
                  <a:latin typeface="+mj-lt"/>
                </a:endParaRPr>
              </a:p>
              <a:p>
                <a:pPr marL="0" indent="0" algn="just">
                  <a:lnSpc>
                    <a:spcPct val="170000"/>
                  </a:lnSpc>
                  <a:buNone/>
                </a:pPr>
                <a:r>
                  <a:rPr lang="cs-CZ" sz="5600" b="0" dirty="0" smtClean="0">
                    <a:latin typeface="+mj-lt"/>
                  </a:rPr>
                  <a:t>	</a:t>
                </a:r>
                <a14:m>
                  <m:oMath xmlns:m="http://schemas.openxmlformats.org/officeDocument/2006/math">
                    <m:r>
                      <a:rPr lang="cs-CZ" sz="6400" b="0" i="1" smtClean="0">
                        <a:latin typeface="Cambria Math"/>
                      </a:rPr>
                      <m:t>𝑐𝑜𝑠</m:t>
                    </m:r>
                    <m:r>
                      <a:rPr lang="cs-CZ" sz="6400" b="0" i="1" smtClean="0">
                        <a:latin typeface="Cambria Math"/>
                        <a:ea typeface="Cambria Math"/>
                      </a:rPr>
                      <m:t>𝜑</m:t>
                    </m:r>
                    <m:r>
                      <a:rPr lang="cs-CZ" sz="6400" b="0" i="1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6400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6400" b="0" i="1" smtClean="0">
                            <a:latin typeface="Cambria Math"/>
                            <a:ea typeface="Cambria Math"/>
                          </a:rPr>
                          <m:t>𝑅</m:t>
                        </m:r>
                      </m:num>
                      <m:den>
                        <m:r>
                          <a:rPr lang="cs-CZ" sz="6400" b="0" i="1" smtClean="0">
                            <a:latin typeface="Cambria Math"/>
                            <a:ea typeface="Cambria Math"/>
                          </a:rPr>
                          <m:t>𝑍</m:t>
                        </m:r>
                      </m:den>
                    </m:f>
                  </m:oMath>
                </a14:m>
                <a:r>
                  <a:rPr lang="cs-CZ" sz="5600" dirty="0" smtClean="0">
                    <a:latin typeface="+mj-lt"/>
                  </a:rPr>
                  <a:t> 	</a:t>
                </a:r>
                <a:r>
                  <a:rPr lang="cs-CZ" sz="4400" dirty="0" smtClean="0">
                    <a:latin typeface="+mj-lt"/>
                  </a:rPr>
                  <a:t>nebo 	</a:t>
                </a:r>
                <a14:m>
                  <m:oMath xmlns:m="http://schemas.openxmlformats.org/officeDocument/2006/math">
                    <m:r>
                      <a:rPr lang="cs-CZ" sz="5600" i="1">
                        <a:latin typeface="Cambria Math"/>
                        <a:ea typeface="Cambria Math"/>
                      </a:rPr>
                      <m:t>𝑐𝑜𝑠</m:t>
                    </m:r>
                    <m:r>
                      <a:rPr lang="cs-CZ" sz="5600" i="1">
                        <a:latin typeface="Cambria Math"/>
                        <a:ea typeface="Cambria Math"/>
                      </a:rPr>
                      <m:t>𝜑</m:t>
                    </m:r>
                    <m:r>
                      <a:rPr lang="cs-CZ" sz="5600" i="1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56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5600" i="1" smtClean="0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5600" b="0" i="1" smtClean="0">
                                <a:latin typeface="Cambria Math"/>
                                <a:ea typeface="Cambria Math"/>
                              </a:rPr>
                              <m:t>𝑈</m:t>
                            </m:r>
                          </m:e>
                          <m:sub>
                            <m:r>
                              <a:rPr lang="cs-CZ" sz="5600" b="0" i="1" smtClean="0">
                                <a:latin typeface="Cambria Math"/>
                                <a:ea typeface="Cambria Math"/>
                              </a:rPr>
                              <m:t>𝑅</m:t>
                            </m:r>
                          </m:sub>
                        </m:sSub>
                      </m:num>
                      <m:den>
                        <m:r>
                          <a:rPr lang="cs-CZ" sz="5600" b="0" i="1" smtClean="0">
                            <a:latin typeface="Cambria Math"/>
                            <a:ea typeface="Cambria Math"/>
                          </a:rPr>
                          <m:t>𝑈</m:t>
                        </m:r>
                      </m:den>
                    </m:f>
                  </m:oMath>
                </a14:m>
                <a:r>
                  <a:rPr lang="cs-CZ" sz="4400" dirty="0"/>
                  <a:t> </a:t>
                </a:r>
                <a:endParaRPr lang="cs-CZ" sz="4400" dirty="0" smtClean="0">
                  <a:latin typeface="+mj-lt"/>
                </a:endParaRPr>
              </a:p>
              <a:p>
                <a:pPr marL="0" indent="0" algn="just">
                  <a:lnSpc>
                    <a:spcPct val="220000"/>
                  </a:lnSpc>
                  <a:buNone/>
                </a:pPr>
                <a:r>
                  <a:rPr lang="cs-CZ" sz="4400" dirty="0" smtClean="0">
                    <a:latin typeface="+mj-lt"/>
                  </a:rPr>
                  <a:t>Výsledky sestavíme do tabulky a porovnáme vypočtené hodnoty s naměřenými na skutečném obvodu.</a:t>
                </a:r>
                <a:endParaRPr lang="cs-CZ" sz="4400" dirty="0">
                  <a:latin typeface="+mj-lt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14352" y="404664"/>
                <a:ext cx="4273672" cy="570696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Zástupný symbol pro obsah 1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7900" y="775494"/>
            <a:ext cx="3898900" cy="3898900"/>
          </a:xfrm>
        </p:spPr>
      </p:pic>
    </p:spTree>
    <p:extLst>
      <p:ext uri="{BB962C8B-B14F-4D97-AF65-F5344CB8AC3E}">
        <p14:creationId xmlns:p14="http://schemas.microsoft.com/office/powerpoint/2010/main" val="1229990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84"/>
    </mc:Choice>
    <mc:Fallback>
      <p:transition spd="slow" advTm="4884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980728"/>
            <a:ext cx="7347491" cy="1368152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55576" y="2348880"/>
            <a:ext cx="7344816" cy="3528392"/>
          </a:xfrm>
        </p:spPr>
        <p:txBody>
          <a:bodyPr>
            <a:normAutofit fontScale="55000" lnSpcReduction="20000"/>
          </a:bodyPr>
          <a:lstStyle/>
          <a:p>
            <a:pPr marL="0" indent="0" algn="just">
              <a:lnSpc>
                <a:spcPct val="140000"/>
              </a:lnSpc>
              <a:buNone/>
            </a:pPr>
            <a:r>
              <a:rPr lang="cs-CZ" sz="2000" b="1" dirty="0">
                <a:solidFill>
                  <a:srgbClr val="002060"/>
                </a:solidFill>
              </a:rPr>
              <a:t>Zadání úlohy</a:t>
            </a:r>
          </a:p>
          <a:p>
            <a:pPr>
              <a:lnSpc>
                <a:spcPct val="170000"/>
              </a:lnSpc>
            </a:pPr>
            <a:r>
              <a:rPr lang="cs-CZ" sz="2000" dirty="0"/>
              <a:t>Zapojte do série obvodové prvky R, L a proveďte měření charakteristických veličin tak, aby bylo možno z nich nakreslit </a:t>
            </a:r>
            <a:r>
              <a:rPr lang="cs-CZ" sz="2000" dirty="0" err="1"/>
              <a:t>fázorové</a:t>
            </a:r>
            <a:r>
              <a:rPr lang="cs-CZ" sz="2000" dirty="0"/>
              <a:t> </a:t>
            </a:r>
            <a:r>
              <a:rPr lang="cs-CZ" sz="2000" dirty="0" smtClean="0"/>
              <a:t>diagramy napětí </a:t>
            </a:r>
            <a:r>
              <a:rPr lang="cs-CZ" sz="2000" dirty="0"/>
              <a:t>a proudu v obvodu.</a:t>
            </a:r>
          </a:p>
          <a:p>
            <a:pPr>
              <a:lnSpc>
                <a:spcPct val="170000"/>
              </a:lnSpc>
            </a:pPr>
            <a:r>
              <a:rPr lang="cs-CZ" sz="2000" dirty="0"/>
              <a:t>Vypočtěte proud, který protéká obvodem a také vypočtěte potřebné veličiny k sestrojení impedančního diagramu. Výpočty proveďte pro frekvenci </a:t>
            </a:r>
            <a:r>
              <a:rPr lang="cs-CZ" sz="2000" dirty="0" smtClean="0"/>
              <a:t>50 </a:t>
            </a:r>
            <a:r>
              <a:rPr lang="cs-CZ" sz="2000" dirty="0"/>
              <a:t>Hz a 200 Hz.</a:t>
            </a:r>
          </a:p>
          <a:p>
            <a:pPr>
              <a:lnSpc>
                <a:spcPct val="170000"/>
              </a:lnSpc>
            </a:pPr>
            <a:r>
              <a:rPr lang="cs-CZ" sz="2000" dirty="0"/>
              <a:t>Zapojte obvod RL podle schématu a změřte potřebná napětí k sestrojení </a:t>
            </a:r>
            <a:r>
              <a:rPr lang="cs-CZ" sz="2000" dirty="0" err="1"/>
              <a:t>fázorového</a:t>
            </a:r>
            <a:r>
              <a:rPr lang="cs-CZ" sz="2000" dirty="0"/>
              <a:t> diagramu.</a:t>
            </a:r>
          </a:p>
          <a:p>
            <a:pPr>
              <a:lnSpc>
                <a:spcPct val="170000"/>
              </a:lnSpc>
            </a:pPr>
            <a:r>
              <a:rPr lang="cs-CZ" sz="2000" dirty="0"/>
              <a:t>K ověření dosažených výsledků zapojte obvod do měřící soupravy RC2000 a vytvořte sérii měření při různých hodnotách rezistorů.</a:t>
            </a:r>
          </a:p>
          <a:p>
            <a:pPr>
              <a:lnSpc>
                <a:spcPct val="170000"/>
              </a:lnSpc>
            </a:pPr>
            <a:r>
              <a:rPr lang="cs-CZ" sz="2000" dirty="0"/>
              <a:t>V obvodu bude sériový rezistor mít hodnoty 500 ohm, 1000 ohm a 1 500 ohm.</a:t>
            </a:r>
          </a:p>
          <a:p>
            <a:pPr>
              <a:lnSpc>
                <a:spcPct val="170000"/>
              </a:lnSpc>
            </a:pPr>
            <a:r>
              <a:rPr lang="cs-CZ" sz="2000" dirty="0" smtClean="0"/>
              <a:t>Protokol </a:t>
            </a:r>
            <a:r>
              <a:rPr lang="cs-CZ" sz="2000" dirty="0"/>
              <a:t>o měření doplňte o potřebné tabulky a grafické výstupy a vyhodnoťte, jak se blíží naměřené hodnoty teoretickým výpočtům.</a:t>
            </a:r>
          </a:p>
          <a:p>
            <a:pPr>
              <a:lnSpc>
                <a:spcPct val="170000"/>
              </a:lnSpc>
            </a:pP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2987824" y="516038"/>
            <a:ext cx="2462534" cy="3293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40000"/>
              </a:lnSpc>
            </a:pPr>
            <a:r>
              <a:rPr lang="cs-CZ" sz="1100" b="1" dirty="0" smtClean="0">
                <a:solidFill>
                  <a:srgbClr val="002060"/>
                </a:solidFill>
              </a:rPr>
              <a:t>Tabulka vypočtených hodnot</a:t>
            </a:r>
            <a:endParaRPr lang="cs-CZ" sz="11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417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23"/>
    </mc:Choice>
    <mc:Fallback>
      <p:transition spd="slow" advTm="2523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r>
              <a:rPr lang="cs-CZ" sz="1800" dirty="0" err="1"/>
              <a:t>RCDidactic</a:t>
            </a:r>
            <a:r>
              <a:rPr lang="cs-CZ" sz="1800" dirty="0"/>
              <a:t>. </a:t>
            </a:r>
            <a:r>
              <a:rPr lang="cs-CZ" sz="1800" i="1" dirty="0"/>
              <a:t>Http://www.rcdidactic.cz/cz/</a:t>
            </a:r>
            <a:r>
              <a:rPr lang="cs-CZ" sz="1800" dirty="0"/>
              <a:t> [online]. 2007 [cit. 2012-09-25]. Dostupné z: http://www.rcdidactic.cz/cz/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7"/>
            <a:ext cx="8183880" cy="3427437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Materiál lze použít pro výuku obvodů střídavého proudu </a:t>
            </a:r>
            <a:r>
              <a:rPr lang="cs-CZ" sz="2200" b="1" dirty="0">
                <a:solidFill>
                  <a:srgbClr val="002060"/>
                </a:solidFill>
              </a:rPr>
              <a:t> </a:t>
            </a:r>
            <a:r>
              <a:rPr lang="cs-CZ" sz="2200" b="1" dirty="0" smtClean="0">
                <a:solidFill>
                  <a:srgbClr val="002060"/>
                </a:solidFill>
              </a:rPr>
              <a:t>- sériové spojení rezistoru a cívky.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Nejdříve si žáci sestaví do tabulky teoretické výpočty, do které zobrazí požadované veličiny, které jsou vypočteny pro ideální součástky.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Vypočtené výsledky ověří prakticky měřením na skutečném obvodu a porovnají s teoretickými výpočty. Celý průběh měření zpracují v protokolu o měření.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Potřebné veličiny si žáci zjistí na měřící soupravě </a:t>
            </a:r>
            <a:r>
              <a:rPr lang="cs-CZ" sz="2200" b="1" dirty="0" err="1" smtClean="0">
                <a:solidFill>
                  <a:srgbClr val="002060"/>
                </a:solidFill>
              </a:rPr>
              <a:t>RCDidactic</a:t>
            </a:r>
            <a:r>
              <a:rPr lang="cs-CZ" sz="2200" b="1" dirty="0" smtClean="0">
                <a:solidFill>
                  <a:srgbClr val="002060"/>
                </a:solidFill>
              </a:rPr>
              <a:t>, výpočty v programu Microsoft Excel.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Žáci pracují na tomto úkolu v týmu.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Předpokládaný čas 90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272"/>
    </mc:Choice>
    <mc:Fallback>
      <p:transition spd="slow" advClick="0" advTm="1272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2|1.9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2601</TotalTime>
  <Words>358</Words>
  <Application>Microsoft Office PowerPoint</Application>
  <PresentationFormat>Předvádění na obrazovce (4:3)</PresentationFormat>
  <Paragraphs>31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Aspekt</vt:lpstr>
      <vt:lpstr>Prezentace aplikace PowerPoint</vt:lpstr>
      <vt:lpstr>Střídavý proud </vt:lpstr>
      <vt:lpstr>Prezentace aplikace PowerPoint</vt:lpstr>
      <vt:lpstr>Prezentace aplikace PowerPoint</vt:lpstr>
      <vt:lpstr>  CITACE ANTONÍN BLAHOVEC. Elektrotechnika 2: Pro SOŠ a SOU Podnázev. Praha: Informatorium., 2010. ISBN 978-80-7333-043-9.  RCDidactic. Http://www.rcdidactic.cz/cz/ [online]. 2007 [cit. 2012-09-25]. Dostupné z: http://www.rcdidactic.cz/cz/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190</cp:revision>
  <dcterms:created xsi:type="dcterms:W3CDTF">2012-04-15T15:58:10Z</dcterms:created>
  <dcterms:modified xsi:type="dcterms:W3CDTF">2012-12-02T18:48:57Z</dcterms:modified>
</cp:coreProperties>
</file>