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ags/tag1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9"/>
  </p:notesMasterIdLst>
  <p:sldIdLst>
    <p:sldId id="266" r:id="rId2"/>
    <p:sldId id="256" r:id="rId3"/>
    <p:sldId id="275" r:id="rId4"/>
    <p:sldId id="279" r:id="rId5"/>
    <p:sldId id="280" r:id="rId6"/>
    <p:sldId id="281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8" autoAdjust="0"/>
    <p:restoredTop sz="94610" autoAdjust="0"/>
  </p:normalViewPr>
  <p:slideViewPr>
    <p:cSldViewPr>
      <p:cViewPr>
        <p:scale>
          <a:sx n="100" d="100"/>
          <a:sy n="100" d="100"/>
        </p:scale>
        <p:origin x="-1104" y="29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1400" baseline="0" dirty="0" smtClean="0"/>
            <a:t>Podpora výuky v technických oborech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400" dirty="0" smtClean="0"/>
            <a:t>S0Š Net Office, spol. s </a:t>
          </a:r>
          <a:r>
            <a:rPr lang="cs-CZ" sz="1400" dirty="0" err="1" smtClean="0"/>
            <a:t>r.o</a:t>
          </a:r>
          <a:r>
            <a:rPr lang="cs-CZ" sz="1400" dirty="0" smtClean="0"/>
            <a:t>, Orlová Lutyně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1400" dirty="0" smtClean="0"/>
            <a:t>Ing. Oldřich </a:t>
          </a:r>
          <a:r>
            <a:rPr lang="cs-CZ" sz="1400" dirty="0" err="1" smtClean="0"/>
            <a:t>Vavříček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1400" dirty="0" smtClean="0"/>
            <a:t>Základy elektrotechniky</a:t>
          </a:r>
          <a:endParaRPr lang="cs-CZ" sz="14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</a:t>
          </a:r>
          <a:r>
            <a:rPr lang="cs-CZ" sz="1400" dirty="0" smtClean="0"/>
            <a:t>CZ.1.07/1.5.00/34.0458</a:t>
          </a:r>
          <a:r>
            <a:rPr lang="cs-CZ" sz="2000" dirty="0" smtClean="0"/>
            <a:t>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F4AF88E-C463-4F7A-9223-59CEF0195A5F}" type="presOf" srcId="{D1B46980-6531-4606-95E6-44980827E919}" destId="{2BE915AB-18AA-4053-B92C-3BFC9ED204BB}" srcOrd="1" destOrd="0" presId="urn:microsoft.com/office/officeart/2005/8/layout/target3"/>
    <dgm:cxn modelId="{8D24796F-0C6A-4B06-A846-82D435D2FF2C}" type="presOf" srcId="{D8197B8C-B260-4A16-BDF4-0947B075E274}" destId="{5A5FFA88-C948-4069-8E93-59FA12366E83}" srcOrd="1" destOrd="0" presId="urn:microsoft.com/office/officeart/2005/8/layout/target3"/>
    <dgm:cxn modelId="{FF7B5152-F67E-4313-8C26-621230D80392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A03062B-8E93-4796-A07D-E7CBC0409D4E}" type="presOf" srcId="{B651F6E3-6281-48DB-9319-2AEAFDAE7572}" destId="{619D679B-A015-4ECF-8348-D1034C574F40}" srcOrd="0" destOrd="0" presId="urn:microsoft.com/office/officeart/2005/8/layout/target3"/>
    <dgm:cxn modelId="{7A11F524-7E9C-4CEE-BA6D-55B8E61D4C11}" type="presOf" srcId="{4C35D32F-0EAB-4CD7-82EE-45574DC2A586}" destId="{8BEBB6EC-1DAA-4CAC-8A25-BC0FCBD5DBD5}" srcOrd="0" destOrd="0" presId="urn:microsoft.com/office/officeart/2005/8/layout/target3"/>
    <dgm:cxn modelId="{C66C8768-0444-4E6B-9CC4-FFD83E870C7C}" type="presOf" srcId="{D8197B8C-B260-4A16-BDF4-0947B075E274}" destId="{25B08C86-7E15-44DC-BE7F-FFB55DD49D12}" srcOrd="0" destOrd="0" presId="urn:microsoft.com/office/officeart/2005/8/layout/target3"/>
    <dgm:cxn modelId="{C573EF95-9A39-4C86-A6FC-23E7A9526923}" type="presOf" srcId="{757F3AB3-0718-4624-B441-E567A8F0AB56}" destId="{333A1088-737F-45CB-B68E-254E46348037}" srcOrd="0" destOrd="0" presId="urn:microsoft.com/office/officeart/2005/8/layout/target3"/>
    <dgm:cxn modelId="{D7A6CA3B-5FE0-4E56-8A4B-A01677C64A47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FA22600-5EF5-46F9-9D54-CC9C457EBAB3}" type="presOf" srcId="{D1D4F407-5343-4D3F-B5B9-D407B03CAEB4}" destId="{AED2198E-93D5-4001-81B4-73124B309672}" srcOrd="1" destOrd="0" presId="urn:microsoft.com/office/officeart/2005/8/layout/target3"/>
    <dgm:cxn modelId="{F202CC85-DC0B-49D0-8041-F495A7D5F6F7}" type="presOf" srcId="{B651F6E3-6281-48DB-9319-2AEAFDAE7572}" destId="{6BB5E863-4638-4E1D-BFDE-399D028AC4ED}" srcOrd="1" destOrd="0" presId="urn:microsoft.com/office/officeart/2005/8/layout/target3"/>
    <dgm:cxn modelId="{A9EAE12B-042A-4591-80D9-54D7A1D6EB18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F640DFD-A33A-4E69-802C-CD321A0F5EE0}" type="presParOf" srcId="{333A1088-737F-45CB-B68E-254E46348037}" destId="{F5ABB229-8D3B-4694-996A-96F23CF14429}" srcOrd="0" destOrd="0" presId="urn:microsoft.com/office/officeart/2005/8/layout/target3"/>
    <dgm:cxn modelId="{3A631F1F-18D3-4C00-84FF-7B213FF9AE44}" type="presParOf" srcId="{333A1088-737F-45CB-B68E-254E46348037}" destId="{F41139FD-01EE-4571-8B17-4FB00FC51163}" srcOrd="1" destOrd="0" presId="urn:microsoft.com/office/officeart/2005/8/layout/target3"/>
    <dgm:cxn modelId="{693A73CA-C0DF-4F95-94C1-52854AFD4B8C}" type="presParOf" srcId="{333A1088-737F-45CB-B68E-254E46348037}" destId="{D005CE8C-CC26-4C3E-AC11-E15060ECD759}" srcOrd="2" destOrd="0" presId="urn:microsoft.com/office/officeart/2005/8/layout/target3"/>
    <dgm:cxn modelId="{10886728-3051-4070-8D20-E7246372A932}" type="presParOf" srcId="{333A1088-737F-45CB-B68E-254E46348037}" destId="{2C702D82-9B77-49B7-9568-BB8EB47C3372}" srcOrd="3" destOrd="0" presId="urn:microsoft.com/office/officeart/2005/8/layout/target3"/>
    <dgm:cxn modelId="{EF603FE4-C982-44DD-B37B-207C176E43A8}" type="presParOf" srcId="{333A1088-737F-45CB-B68E-254E46348037}" destId="{A52A0455-90FF-4808-ABD0-F02540D31D5A}" srcOrd="4" destOrd="0" presId="urn:microsoft.com/office/officeart/2005/8/layout/target3"/>
    <dgm:cxn modelId="{8CCC8AEA-4736-46B3-84A6-390E722ECEF6}" type="presParOf" srcId="{333A1088-737F-45CB-B68E-254E46348037}" destId="{6140AFEC-043D-4C43-A2F9-D0F5331DF3A3}" srcOrd="5" destOrd="0" presId="urn:microsoft.com/office/officeart/2005/8/layout/target3"/>
    <dgm:cxn modelId="{C64B9EBE-00B7-410F-ABC3-CBCF3FC99E50}" type="presParOf" srcId="{333A1088-737F-45CB-B68E-254E46348037}" destId="{9358AC05-5D7D-4327-9F80-1AD486AEA664}" srcOrd="6" destOrd="0" presId="urn:microsoft.com/office/officeart/2005/8/layout/target3"/>
    <dgm:cxn modelId="{EAF64A00-78BA-459B-A8B0-E733CB5EA251}" type="presParOf" srcId="{333A1088-737F-45CB-B68E-254E46348037}" destId="{313FC574-E1CD-4FB4-B054-0B805CE0447D}" srcOrd="7" destOrd="0" presId="urn:microsoft.com/office/officeart/2005/8/layout/target3"/>
    <dgm:cxn modelId="{FD289A2C-2EAB-4AE5-A103-A6CD32FB8A69}" type="presParOf" srcId="{333A1088-737F-45CB-B68E-254E46348037}" destId="{619D679B-A015-4ECF-8348-D1034C574F40}" srcOrd="8" destOrd="0" presId="urn:microsoft.com/office/officeart/2005/8/layout/target3"/>
    <dgm:cxn modelId="{F3B99114-CAB0-40D2-AC7B-7A9C71D39504}" type="presParOf" srcId="{333A1088-737F-45CB-B68E-254E46348037}" destId="{322283A8-4A27-4CDA-BAE3-F381106A9174}" srcOrd="9" destOrd="0" presId="urn:microsoft.com/office/officeart/2005/8/layout/target3"/>
    <dgm:cxn modelId="{AAF2D842-5F1D-4229-A4E6-4546DB99FE41}" type="presParOf" srcId="{333A1088-737F-45CB-B68E-254E46348037}" destId="{FFC9F71D-1B4F-4AD9-A4A6-86ADEFC8AF5C}" srcOrd="10" destOrd="0" presId="urn:microsoft.com/office/officeart/2005/8/layout/target3"/>
    <dgm:cxn modelId="{714CA577-6C9C-4DA7-8953-5133F38A6E12}" type="presParOf" srcId="{333A1088-737F-45CB-B68E-254E46348037}" destId="{25B08C86-7E15-44DC-BE7F-FFB55DD49D12}" srcOrd="11" destOrd="0" presId="urn:microsoft.com/office/officeart/2005/8/layout/target3"/>
    <dgm:cxn modelId="{8D1CC059-25DF-45CB-9E9C-B43F3555EDF0}" type="presParOf" srcId="{333A1088-737F-45CB-B68E-254E46348037}" destId="{76644BE8-9D7C-4C09-B250-3D10AF48CBB7}" srcOrd="12" destOrd="0" presId="urn:microsoft.com/office/officeart/2005/8/layout/target3"/>
    <dgm:cxn modelId="{25AF4D0D-717B-4B1A-BC04-5C0591BDEDD9}" type="presParOf" srcId="{333A1088-737F-45CB-B68E-254E46348037}" destId="{EE85B701-7295-41C0-BA7A-34D3756A2AE6}" srcOrd="13" destOrd="0" presId="urn:microsoft.com/office/officeart/2005/8/layout/target3"/>
    <dgm:cxn modelId="{CF3D21C7-B530-4C0A-B93F-9A99EBFB3317}" type="presParOf" srcId="{333A1088-737F-45CB-B68E-254E46348037}" destId="{8BEBB6EC-1DAA-4CAC-8A25-BC0FCBD5DBD5}" srcOrd="14" destOrd="0" presId="urn:microsoft.com/office/officeart/2005/8/layout/target3"/>
    <dgm:cxn modelId="{4B1131CD-6426-4629-A74C-1F35CBC5DE83}" type="presParOf" srcId="{333A1088-737F-45CB-B68E-254E46348037}" destId="{AED2198E-93D5-4001-81B4-73124B309672}" srcOrd="15" destOrd="0" presId="urn:microsoft.com/office/officeart/2005/8/layout/target3"/>
    <dgm:cxn modelId="{27FDCD68-A84C-4DD5-951D-05F04113A459}" type="presParOf" srcId="{333A1088-737F-45CB-B68E-254E46348037}" destId="{2BE915AB-18AA-4053-B92C-3BFC9ED204BB}" srcOrd="16" destOrd="0" presId="urn:microsoft.com/office/officeart/2005/8/layout/target3"/>
    <dgm:cxn modelId="{C4A272E9-3075-4823-9C12-DCC4F704DB41}" type="presParOf" srcId="{333A1088-737F-45CB-B68E-254E46348037}" destId="{6BB5E863-4638-4E1D-BFDE-399D028AC4ED}" srcOrd="17" destOrd="0" presId="urn:microsoft.com/office/officeart/2005/8/layout/target3"/>
    <dgm:cxn modelId="{6E37BC14-3516-4D59-BD98-52F1E7B6EE75}" type="presParOf" srcId="{333A1088-737F-45CB-B68E-254E46348037}" destId="{5A5FFA88-C948-4069-8E93-59FA12366E83}" srcOrd="18" destOrd="0" presId="urn:microsoft.com/office/officeart/2005/8/layout/target3"/>
    <dgm:cxn modelId="{FDC19122-DB35-4A63-B4FD-5BBD011673B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400" kern="1200" dirty="0" smtClean="0"/>
            <a:t>S0Š Net Office, spol. s </a:t>
          </a:r>
          <a:r>
            <a:rPr lang="cs-CZ" sz="1400" kern="1200" dirty="0" err="1" smtClean="0"/>
            <a:t>r.o</a:t>
          </a:r>
          <a:r>
            <a:rPr lang="cs-CZ" sz="1400" kern="1200" dirty="0" smtClean="0"/>
            <a:t>, Orlová Lutyně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1400" kern="1200" dirty="0" smtClean="0"/>
            <a:t>Ing. Oldřich </a:t>
          </a:r>
          <a:r>
            <a:rPr lang="cs-CZ" sz="1400" kern="1200" dirty="0" err="1" smtClean="0"/>
            <a:t>Vavříček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1400" kern="1200" baseline="0" dirty="0" smtClean="0"/>
            <a:t>Podpora výuky v technických oborech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1400" kern="1200" dirty="0" smtClean="0"/>
            <a:t>Základy elektrotechniky</a:t>
          </a:r>
          <a:endParaRPr lang="cs-CZ" sz="14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</a:t>
          </a:r>
          <a:r>
            <a:rPr lang="cs-CZ" sz="1400" kern="1200" dirty="0" smtClean="0"/>
            <a:t>CZ.1.07/1.5.00/34.0458</a:t>
          </a:r>
          <a:r>
            <a:rPr lang="cs-CZ" sz="2000" kern="1200" dirty="0" smtClean="0"/>
            <a:t>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709D80-20E3-41E3-A8A7-CEE83C687D7A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88219D-EEDD-4B9D-8C17-D32F68FDEF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43046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59AD33B7-9370-4371-BDE5-C3F8C912A722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8328791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4344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2223"/>
    </mc:Choice>
    <mc:Fallback xmlns="">
      <p:transition spd="slow" advClick="0" advTm="12223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lvl="0"/>
            <a:r>
              <a:rPr lang="cs-CZ" sz="3600" dirty="0" smtClean="0">
                <a:solidFill>
                  <a:srgbClr val="002060"/>
                </a:solidFill>
                <a:effectLst/>
              </a:rPr>
              <a:t>Střídavý proud</a:t>
            </a: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3685032"/>
            <a:ext cx="8352928" cy="914400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Ověření teoretických výpočtů měřením -  sériový obvod 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RLC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733961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348"/>
    </mc:Choice>
    <mc:Fallback xmlns="">
      <p:transition spd="slow" advTm="73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sz="half" idx="1"/>
              </p:nvPr>
            </p:nvSpPr>
            <p:spPr>
              <a:xfrm>
                <a:off x="514352" y="404664"/>
                <a:ext cx="4273672" cy="5706960"/>
              </a:xfrm>
            </p:spPr>
            <p:txBody>
              <a:bodyPr>
                <a:normAutofit fontScale="25000" lnSpcReduction="20000"/>
              </a:bodyPr>
              <a:lstStyle/>
              <a:p>
                <a:pPr marL="0" indent="0" algn="just">
                  <a:lnSpc>
                    <a:spcPct val="140000"/>
                  </a:lnSpc>
                  <a:buNone/>
                </a:pPr>
                <a:r>
                  <a:rPr lang="cs-CZ" sz="4400" b="1" dirty="0" smtClean="0">
                    <a:solidFill>
                      <a:srgbClr val="002060"/>
                    </a:solidFill>
                  </a:rPr>
                  <a:t>Teoretický úvod</a:t>
                </a:r>
              </a:p>
              <a:p>
                <a:pPr algn="just">
                  <a:lnSpc>
                    <a:spcPct val="170000"/>
                  </a:lnSpc>
                </a:pPr>
                <a:r>
                  <a:rPr lang="cs-CZ" sz="4400" dirty="0" smtClean="0">
                    <a:solidFill>
                      <a:schemeClr val="tx1"/>
                    </a:solidFill>
                  </a:rPr>
                  <a:t>V daném obvodu máme ověřit, jak se blíží teoretické výpočty hodnotám na skutečných součástkách. </a:t>
                </a:r>
                <a:r>
                  <a:rPr lang="cs-CZ" sz="4400" dirty="0" smtClean="0"/>
                  <a:t>Pro výpočet </a:t>
                </a:r>
                <a:r>
                  <a:rPr lang="cs-CZ" sz="4400" dirty="0" smtClean="0"/>
                  <a:t>si zapojíme </a:t>
                </a:r>
                <a:r>
                  <a:rPr lang="cs-CZ" sz="4400" dirty="0" smtClean="0"/>
                  <a:t>rezistor </a:t>
                </a:r>
                <a:r>
                  <a:rPr lang="cs-CZ" sz="4400" dirty="0" smtClean="0"/>
                  <a:t>s hodnotou </a:t>
                </a:r>
                <a:r>
                  <a:rPr lang="cs-CZ" sz="4400" dirty="0" smtClean="0"/>
                  <a:t>3 K</a:t>
                </a:r>
                <a:r>
                  <a:rPr lang="cs-CZ" sz="4400" dirty="0" smtClean="0">
                    <a:sym typeface="Symbol"/>
                  </a:rPr>
                  <a:t>, cívku s indukčností 1 H </a:t>
                </a:r>
                <a:r>
                  <a:rPr lang="cs-CZ" sz="4400" dirty="0" smtClean="0">
                    <a:sym typeface="Symbol"/>
                  </a:rPr>
                  <a:t>a </a:t>
                </a:r>
                <a:r>
                  <a:rPr lang="cs-CZ" sz="4400" dirty="0" smtClean="0">
                    <a:sym typeface="Symbol"/>
                  </a:rPr>
                  <a:t>kondenzátor s hodnotou 100 </a:t>
                </a:r>
                <a:r>
                  <a:rPr lang="cs-CZ" sz="4400" dirty="0" err="1" smtClean="0">
                    <a:sym typeface="Symbol"/>
                  </a:rPr>
                  <a:t>nF</a:t>
                </a:r>
                <a:r>
                  <a:rPr lang="cs-CZ" sz="4400" dirty="0" smtClean="0">
                    <a:sym typeface="Symbol"/>
                  </a:rPr>
                  <a:t>, </a:t>
                </a:r>
                <a:r>
                  <a:rPr lang="cs-CZ" sz="4400" dirty="0" smtClean="0">
                    <a:sym typeface="Symbol"/>
                  </a:rPr>
                  <a:t>napětí zdroje nastavíme na hodnotu 3 </a:t>
                </a:r>
                <a:r>
                  <a:rPr lang="cs-CZ" sz="4400" dirty="0" smtClean="0">
                    <a:sym typeface="Symbol"/>
                  </a:rPr>
                  <a:t>V. Frekvenci zdroje budeme měnit v rozsahu 50 až 5 000 Hz a sledujeme závislost impedance daného obvodu na frekvenci Pro </a:t>
                </a:r>
                <a:r>
                  <a:rPr lang="cs-CZ" sz="4400" dirty="0" smtClean="0">
                    <a:sym typeface="Symbol"/>
                  </a:rPr>
                  <a:t>zjištění uvedených veličin použijeme následující vztahy:</a:t>
                </a:r>
              </a:p>
              <a:p>
                <a:pPr marL="0" indent="0" algn="just">
                  <a:lnSpc>
                    <a:spcPct val="170000"/>
                  </a:lnSpc>
                  <a:buNone/>
                </a:pPr>
                <a:r>
                  <a:rPr lang="cs-CZ" sz="5600" dirty="0" smtClean="0"/>
                  <a:t> </a:t>
                </a:r>
                <a:r>
                  <a:rPr lang="cs-CZ" sz="5600" dirty="0" smtClean="0"/>
                  <a:t>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56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5600" i="1">
                            <a:latin typeface="Cambria Math"/>
                          </a:rPr>
                          <m:t>𝑈</m:t>
                        </m:r>
                      </m:e>
                      <m:sub>
                        <m:r>
                          <a:rPr lang="cs-CZ" sz="5600" i="1">
                            <a:latin typeface="Cambria Math"/>
                          </a:rPr>
                          <m:t>𝑅</m:t>
                        </m:r>
                      </m:sub>
                    </m:sSub>
                    <m:r>
                      <a:rPr lang="cs-CZ" sz="5600" i="1">
                        <a:latin typeface="Cambria Math"/>
                      </a:rPr>
                      <m:t>=</m:t>
                    </m:r>
                    <m:r>
                      <a:rPr lang="cs-CZ" sz="5600" i="1">
                        <a:latin typeface="Cambria Math"/>
                      </a:rPr>
                      <m:t>𝐼</m:t>
                    </m:r>
                    <m:r>
                      <a:rPr lang="cs-CZ" sz="5600" i="1">
                        <a:latin typeface="Cambria Math"/>
                      </a:rPr>
                      <m:t>.</m:t>
                    </m:r>
                    <m:r>
                      <a:rPr lang="cs-CZ" sz="5600" i="1">
                        <a:latin typeface="Cambria Math"/>
                      </a:rPr>
                      <m:t>𝑅</m:t>
                    </m:r>
                    <m:r>
                      <a:rPr lang="cs-CZ" sz="5600" i="1">
                        <a:latin typeface="Cambria Math"/>
                      </a:rPr>
                      <m:t> </m:t>
                    </m:r>
                  </m:oMath>
                </a14:m>
                <a:r>
                  <a:rPr lang="cs-CZ" sz="6600" dirty="0" smtClean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56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5600" i="1">
                            <a:latin typeface="Cambria Math"/>
                          </a:rPr>
                          <m:t>𝑈</m:t>
                        </m:r>
                      </m:e>
                      <m:sub>
                        <m:r>
                          <a:rPr lang="cs-CZ" sz="5600" b="0" i="1" smtClean="0">
                            <a:latin typeface="Cambria Math"/>
                          </a:rPr>
                          <m:t>𝐿</m:t>
                        </m:r>
                      </m:sub>
                    </m:sSub>
                    <m:r>
                      <a:rPr lang="cs-CZ" sz="5600" i="1">
                        <a:latin typeface="Cambria Math"/>
                      </a:rPr>
                      <m:t>= </m:t>
                    </m:r>
                    <m:sSub>
                      <m:sSubPr>
                        <m:ctrlPr>
                          <a:rPr lang="cs-CZ" sz="56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5600" i="1">
                            <a:latin typeface="Cambria Math"/>
                          </a:rPr>
                          <m:t>𝑋</m:t>
                        </m:r>
                      </m:e>
                      <m:sub>
                        <m:r>
                          <a:rPr lang="cs-CZ" sz="5600" b="0" i="1" smtClean="0">
                            <a:latin typeface="Cambria Math"/>
                          </a:rPr>
                          <m:t>𝐿</m:t>
                        </m:r>
                      </m:sub>
                    </m:sSub>
                    <m:r>
                      <a:rPr lang="cs-CZ" sz="5600" i="1">
                        <a:latin typeface="Cambria Math"/>
                      </a:rPr>
                      <m:t>.</m:t>
                    </m:r>
                    <m:r>
                      <a:rPr lang="cs-CZ" sz="5600" i="1">
                        <a:latin typeface="Cambria Math"/>
                      </a:rPr>
                      <m:t>𝐼</m:t>
                    </m:r>
                  </m:oMath>
                </a14:m>
                <a:r>
                  <a:rPr lang="cs-CZ" sz="5600" dirty="0"/>
                  <a:t> </a:t>
                </a:r>
                <a14:m>
                  <m:oMath xmlns:m="http://schemas.openxmlformats.org/officeDocument/2006/math">
                    <m:r>
                      <a:rPr lang="cs-CZ" sz="6400" b="0" i="0" smtClean="0">
                        <a:latin typeface="Cambria Math"/>
                      </a:rPr>
                      <m:t>  </m:t>
                    </m:r>
                  </m:oMath>
                </a14:m>
                <a:r>
                  <a:rPr lang="cs-CZ" sz="4800" dirty="0" smtClean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56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5600" i="1">
                            <a:latin typeface="Cambria Math"/>
                          </a:rPr>
                          <m:t>𝑈</m:t>
                        </m:r>
                      </m:e>
                      <m:sub>
                        <m:r>
                          <a:rPr lang="cs-CZ" sz="5600" b="0" i="1" smtClean="0">
                            <a:latin typeface="Cambria Math"/>
                          </a:rPr>
                          <m:t>𝐶</m:t>
                        </m:r>
                      </m:sub>
                    </m:sSub>
                    <m:r>
                      <a:rPr lang="cs-CZ" sz="5600" i="1">
                        <a:latin typeface="Cambria Math"/>
                      </a:rPr>
                      <m:t>= </m:t>
                    </m:r>
                    <m:sSub>
                      <m:sSubPr>
                        <m:ctrlPr>
                          <a:rPr lang="cs-CZ" sz="56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5600" i="1">
                            <a:latin typeface="Cambria Math"/>
                          </a:rPr>
                          <m:t>𝑋</m:t>
                        </m:r>
                      </m:e>
                      <m:sub>
                        <m:r>
                          <a:rPr lang="cs-CZ" sz="5600" b="0" i="1" smtClean="0">
                            <a:latin typeface="Cambria Math"/>
                          </a:rPr>
                          <m:t>𝐶</m:t>
                        </m:r>
                      </m:sub>
                    </m:sSub>
                    <m:r>
                      <a:rPr lang="cs-CZ" sz="5600" i="1">
                        <a:latin typeface="Cambria Math"/>
                      </a:rPr>
                      <m:t>.</m:t>
                    </m:r>
                    <m:r>
                      <a:rPr lang="cs-CZ" sz="5600" i="1">
                        <a:latin typeface="Cambria Math"/>
                      </a:rPr>
                      <m:t>𝐼</m:t>
                    </m:r>
                  </m:oMath>
                </a14:m>
                <a:r>
                  <a:rPr lang="cs-CZ" sz="5600" dirty="0"/>
                  <a:t> </a:t>
                </a:r>
                <a14:m>
                  <m:oMath xmlns:m="http://schemas.openxmlformats.org/officeDocument/2006/math">
                    <m:r>
                      <a:rPr lang="cs-CZ" sz="6000" b="0" i="0" smtClean="0">
                        <a:latin typeface="Cambria Math"/>
                      </a:rPr>
                      <m:t>       </m:t>
                    </m:r>
                    <m:r>
                      <a:rPr lang="cs-CZ" sz="6000" i="1">
                        <a:latin typeface="Cambria Math"/>
                      </a:rPr>
                      <m:t>𝐼</m:t>
                    </m:r>
                    <m:r>
                      <a:rPr lang="cs-CZ" sz="6000" i="1"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sz="60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6000" i="1">
                            <a:latin typeface="Cambria Math"/>
                          </a:rPr>
                          <m:t>𝑈</m:t>
                        </m:r>
                      </m:num>
                      <m:den>
                        <m:r>
                          <a:rPr lang="cs-CZ" sz="6000" i="1">
                            <a:latin typeface="Cambria Math"/>
                          </a:rPr>
                          <m:t>𝑍</m:t>
                        </m:r>
                      </m:den>
                    </m:f>
                  </m:oMath>
                </a14:m>
                <a:endParaRPr lang="cs-CZ" sz="5600" dirty="0" smtClean="0">
                  <a:latin typeface="+mj-lt"/>
                </a:endParaRPr>
              </a:p>
              <a:p>
                <a:pPr marL="0" indent="0" algn="just">
                  <a:lnSpc>
                    <a:spcPct val="170000"/>
                  </a:lnSpc>
                  <a:buNone/>
                </a:pPr>
                <a:r>
                  <a:rPr lang="cs-CZ" sz="6400" dirty="0" smtClean="0"/>
                  <a:t>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64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6400" i="1">
                            <a:latin typeface="Cambria Math"/>
                          </a:rPr>
                          <m:t>𝑋</m:t>
                        </m:r>
                      </m:e>
                      <m:sub>
                        <m:r>
                          <a:rPr lang="cs-CZ" sz="6400" b="0" i="1" smtClean="0">
                            <a:latin typeface="Cambria Math"/>
                          </a:rPr>
                          <m:t>𝐶</m:t>
                        </m:r>
                      </m:sub>
                    </m:sSub>
                    <m:r>
                      <a:rPr lang="cs-CZ" sz="6400" i="1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6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64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6400" i="1">
                            <a:latin typeface="Cambria Math"/>
                          </a:rPr>
                          <m:t>2.</m:t>
                        </m:r>
                        <m:r>
                          <a:rPr lang="cs-CZ" sz="6400" i="1">
                            <a:latin typeface="Cambria Math"/>
                            <a:ea typeface="Cambria Math"/>
                          </a:rPr>
                          <m:t>𝜋</m:t>
                        </m:r>
                        <m:r>
                          <a:rPr lang="cs-CZ" sz="6400" i="1">
                            <a:latin typeface="Cambria Math"/>
                            <a:ea typeface="Cambria Math"/>
                          </a:rPr>
                          <m:t>.</m:t>
                        </m:r>
                        <m:r>
                          <a:rPr lang="cs-CZ" sz="6400" i="1">
                            <a:latin typeface="Cambria Math"/>
                            <a:ea typeface="Cambria Math"/>
                          </a:rPr>
                          <m:t>𝑓</m:t>
                        </m:r>
                        <m:r>
                          <a:rPr lang="cs-CZ" sz="6400" i="1">
                            <a:latin typeface="Cambria Math"/>
                            <a:ea typeface="Cambria Math"/>
                          </a:rPr>
                          <m:t>.</m:t>
                        </m:r>
                        <m:r>
                          <a:rPr lang="cs-CZ" sz="6400" b="0" i="1" smtClean="0">
                            <a:latin typeface="Cambria Math"/>
                            <a:ea typeface="Cambria Math"/>
                          </a:rPr>
                          <m:t>𝐶</m:t>
                        </m:r>
                      </m:den>
                    </m:f>
                  </m:oMath>
                </a14:m>
                <a:r>
                  <a:rPr lang="cs-CZ" sz="6400" dirty="0" smtClean="0">
                    <a:latin typeface="+mj-lt"/>
                  </a:rPr>
                  <a:t> 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5600" i="1" dirty="0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5600" b="0" i="1" dirty="0" smtClean="0">
                            <a:latin typeface="Cambria Math"/>
                          </a:rPr>
                          <m:t>𝑋</m:t>
                        </m:r>
                      </m:e>
                      <m:sub>
                        <m:r>
                          <a:rPr lang="cs-CZ" sz="5600" b="0" i="1" dirty="0" smtClean="0">
                            <a:latin typeface="Cambria Math"/>
                          </a:rPr>
                          <m:t>𝐿</m:t>
                        </m:r>
                      </m:sub>
                    </m:sSub>
                    <m:r>
                      <a:rPr lang="cs-CZ" sz="5600" b="0" i="1" dirty="0" smtClean="0">
                        <a:latin typeface="Cambria Math"/>
                      </a:rPr>
                      <m:t>=2.</m:t>
                    </m:r>
                    <m:r>
                      <a:rPr lang="cs-CZ" sz="5600" b="0" i="1" dirty="0" smtClean="0">
                        <a:latin typeface="Cambria Math"/>
                        <a:ea typeface="Cambria Math"/>
                      </a:rPr>
                      <m:t>𝜋</m:t>
                    </m:r>
                    <m:r>
                      <a:rPr lang="cs-CZ" sz="5600" b="0" i="1" dirty="0" smtClean="0">
                        <a:latin typeface="Cambria Math"/>
                        <a:ea typeface="Cambria Math"/>
                      </a:rPr>
                      <m:t>.</m:t>
                    </m:r>
                    <m:r>
                      <a:rPr lang="cs-CZ" sz="5600" b="0" i="1" dirty="0" smtClean="0">
                        <a:latin typeface="Cambria Math"/>
                        <a:ea typeface="Cambria Math"/>
                      </a:rPr>
                      <m:t>𝑓</m:t>
                    </m:r>
                    <m:r>
                      <a:rPr lang="cs-CZ" sz="5600" b="0" i="1" dirty="0" smtClean="0">
                        <a:latin typeface="Cambria Math"/>
                        <a:ea typeface="Cambria Math"/>
                      </a:rPr>
                      <m:t>.</m:t>
                    </m:r>
                    <m:r>
                      <a:rPr lang="cs-CZ" sz="5600" b="0" i="1" dirty="0" smtClean="0">
                        <a:latin typeface="Cambria Math"/>
                        <a:ea typeface="Cambria Math"/>
                      </a:rPr>
                      <m:t>𝐿</m:t>
                    </m:r>
                  </m:oMath>
                </a14:m>
                <a:endParaRPr lang="cs-CZ" sz="5600" b="0" i="1" dirty="0" smtClean="0">
                  <a:latin typeface="Cambria Math"/>
                  <a:ea typeface="Cambria Math"/>
                </a:endParaRPr>
              </a:p>
              <a:p>
                <a:pPr marL="0" indent="0" algn="just">
                  <a:lnSpc>
                    <a:spcPct val="17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6000" i="1">
                          <a:latin typeface="Cambria Math"/>
                        </a:rPr>
                        <m:t>𝑍</m:t>
                      </m:r>
                      <m:r>
                        <a:rPr lang="cs-CZ" sz="6000" i="1">
                          <a:latin typeface="Cambria Math"/>
                        </a:rPr>
                        <m:t>= </m:t>
                      </m:r>
                      <m:rad>
                        <m:radPr>
                          <m:degHide m:val="on"/>
                          <m:ctrlPr>
                            <a:rPr lang="cs-CZ" sz="6000" i="1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sz="6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6000" i="1">
                                  <a:latin typeface="Cambria Math"/>
                                </a:rPr>
                                <m:t>𝑅</m:t>
                              </m:r>
                            </m:e>
                            <m:sup>
                              <m:r>
                                <a:rPr lang="cs-CZ" sz="600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6000" i="1">
                              <a:latin typeface="Cambria Math"/>
                            </a:rPr>
                            <m:t>+</m:t>
                          </m:r>
                          <m:sSubSup>
                            <m:sSubSupPr>
                              <m:ctrlPr>
                                <a:rPr lang="cs-CZ" sz="6000" i="1">
                                  <a:latin typeface="Cambria Math"/>
                                </a:rPr>
                              </m:ctrlPr>
                            </m:sSubSupPr>
                            <m:e>
                              <m:sSub>
                                <m:sSubPr>
                                  <m:ctrlPr>
                                    <a:rPr lang="cs-CZ" sz="6000" i="1" smtClean="0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6000" b="0" i="1" smtClean="0">
                                      <a:latin typeface="Cambria Math"/>
                                    </a:rPr>
                                    <m:t>(</m:t>
                                  </m:r>
                                  <m:r>
                                    <a:rPr lang="cs-CZ" sz="6000" b="0" i="1" smtClean="0">
                                      <a:latin typeface="Cambria Math"/>
                                    </a:rPr>
                                    <m:t>𝑋</m:t>
                                  </m:r>
                                </m:e>
                                <m:sub>
                                  <m:r>
                                    <a:rPr lang="cs-CZ" sz="6000" b="0" i="1" smtClean="0">
                                      <a:latin typeface="Cambria Math"/>
                                    </a:rPr>
                                    <m:t>𝐿</m:t>
                                  </m:r>
                                </m:sub>
                              </m:sSub>
                              <m:r>
                                <a:rPr lang="cs-CZ" sz="6000" b="0" i="1" smtClean="0">
                                  <a:latin typeface="Cambria Math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cs-CZ" sz="6000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6000" i="1">
                                      <a:latin typeface="Cambria Math"/>
                                    </a:rPr>
                                    <m:t>𝑋</m:t>
                                  </m:r>
                                </m:e>
                                <m:sub>
                                  <m:r>
                                    <a:rPr lang="cs-CZ" sz="6000" b="0" i="1" smtClean="0">
                                      <a:latin typeface="Cambria Math"/>
                                    </a:rPr>
                                    <m:t>𝐶</m:t>
                                  </m:r>
                                </m:sub>
                              </m:sSub>
                              <m:r>
                                <a:rPr lang="cs-CZ" sz="6000" b="0" i="1" smtClean="0">
                                  <a:latin typeface="Cambria Math"/>
                                </a:rPr>
                                <m:t>)</m:t>
                              </m:r>
                            </m:e>
                            <m:sub/>
                            <m:sup>
                              <m:r>
                                <a:rPr lang="cs-CZ" sz="6000" i="1">
                                  <a:latin typeface="Cambria Math"/>
                                </a:rPr>
                                <m:t>2</m:t>
                              </m:r>
                            </m:sup>
                          </m:sSubSup>
                        </m:e>
                      </m:rad>
                    </m:oMath>
                  </m:oMathPara>
                </a14:m>
                <a:endParaRPr lang="cs-CZ" sz="5600" dirty="0" smtClean="0">
                  <a:latin typeface="+mj-lt"/>
                </a:endParaRPr>
              </a:p>
              <a:p>
                <a:pPr marL="0" indent="0" algn="just">
                  <a:lnSpc>
                    <a:spcPct val="170000"/>
                  </a:lnSpc>
                  <a:buNone/>
                </a:pPr>
                <a:r>
                  <a:rPr lang="cs-CZ" sz="4400" dirty="0" smtClean="0">
                    <a:latin typeface="+mj-lt"/>
                  </a:rPr>
                  <a:t>Výsledky </a:t>
                </a:r>
                <a:r>
                  <a:rPr lang="cs-CZ" sz="4400" dirty="0" smtClean="0">
                    <a:latin typeface="+mj-lt"/>
                  </a:rPr>
                  <a:t>sestavíme do tabulky a porovnáme vypočtené hodnoty s naměřenými na skutečném </a:t>
                </a:r>
                <a:r>
                  <a:rPr lang="cs-CZ" sz="4400" dirty="0" smtClean="0">
                    <a:latin typeface="+mj-lt"/>
                  </a:rPr>
                  <a:t>obvodu</a:t>
                </a:r>
                <a:r>
                  <a:rPr lang="cs-CZ" sz="4400" dirty="0">
                    <a:latin typeface="+mj-lt"/>
                  </a:rPr>
                  <a:t> </a:t>
                </a:r>
                <a:r>
                  <a:rPr lang="cs-CZ" sz="4400" dirty="0" smtClean="0">
                    <a:latin typeface="+mj-lt"/>
                  </a:rPr>
                  <a:t>a sestrojíme graf, ve kterém vidíme, jak se mění charakter obvodu od kapacitního do indukčního, přičemž hranici mezi nimi je bod, kdy je obvod v rezonanci.</a:t>
                </a:r>
                <a:endParaRPr lang="cs-CZ" sz="4400" dirty="0">
                  <a:latin typeface="+mj-lt"/>
                </a:endParaRPr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xfrm>
                <a:off x="514352" y="404664"/>
                <a:ext cx="4273672" cy="5706960"/>
              </a:xfr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6150" y="759619"/>
            <a:ext cx="3930650" cy="3930650"/>
          </a:xfrm>
        </p:spPr>
      </p:pic>
    </p:spTree>
    <p:extLst>
      <p:ext uri="{BB962C8B-B14F-4D97-AF65-F5344CB8AC3E}">
        <p14:creationId xmlns:p14="http://schemas.microsoft.com/office/powerpoint/2010/main" val="12299905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884"/>
    </mc:Choice>
    <mc:Fallback xmlns="">
      <p:transition spd="slow" advTm="4884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2915816" y="404664"/>
            <a:ext cx="2462534" cy="3293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just">
              <a:lnSpc>
                <a:spcPct val="140000"/>
              </a:lnSpc>
            </a:pPr>
            <a:r>
              <a:rPr lang="cs-CZ" sz="1100" b="1" dirty="0" smtClean="0">
                <a:solidFill>
                  <a:srgbClr val="002060"/>
                </a:solidFill>
              </a:rPr>
              <a:t>Tabulka vypočtených hodnot</a:t>
            </a:r>
            <a:endParaRPr lang="cs-CZ" sz="1100" b="1" dirty="0">
              <a:solidFill>
                <a:srgbClr val="002060"/>
              </a:solidFill>
            </a:endParaRPr>
          </a:p>
        </p:txBody>
      </p:sp>
      <p:pic>
        <p:nvPicPr>
          <p:cNvPr id="10" name="Zástupný symbol pro obsah 9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692696"/>
            <a:ext cx="5976664" cy="5122854"/>
          </a:xfrm>
        </p:spPr>
      </p:pic>
    </p:spTree>
    <p:extLst>
      <p:ext uri="{BB962C8B-B14F-4D97-AF65-F5344CB8AC3E}">
        <p14:creationId xmlns:p14="http://schemas.microsoft.com/office/powerpoint/2010/main" val="17824176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23"/>
    </mc:Choice>
    <mc:Fallback xmlns="">
      <p:transition spd="slow" advTm="2523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2994364" y="404664"/>
            <a:ext cx="2305439" cy="3293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just">
              <a:lnSpc>
                <a:spcPct val="140000"/>
              </a:lnSpc>
            </a:pPr>
            <a:r>
              <a:rPr lang="cs-CZ" sz="1100" b="1" dirty="0" smtClean="0">
                <a:solidFill>
                  <a:srgbClr val="002060"/>
                </a:solidFill>
              </a:rPr>
              <a:t>Graf z vypočtených </a:t>
            </a:r>
            <a:r>
              <a:rPr lang="cs-CZ" sz="1100" b="1" dirty="0" smtClean="0">
                <a:solidFill>
                  <a:srgbClr val="002060"/>
                </a:solidFill>
              </a:rPr>
              <a:t>hodnot</a:t>
            </a:r>
            <a:endParaRPr lang="cs-CZ" sz="1100" b="1" dirty="0">
              <a:solidFill>
                <a:srgbClr val="002060"/>
              </a:solidFill>
            </a:endParaRPr>
          </a:p>
        </p:txBody>
      </p:sp>
      <p:pic>
        <p:nvPicPr>
          <p:cNvPr id="3" name="Zástupný symbol pro obsah 2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757624"/>
            <a:ext cx="7632848" cy="4840713"/>
          </a:xfrm>
        </p:spPr>
      </p:pic>
    </p:spTree>
    <p:extLst>
      <p:ext uri="{BB962C8B-B14F-4D97-AF65-F5344CB8AC3E}">
        <p14:creationId xmlns:p14="http://schemas.microsoft.com/office/powerpoint/2010/main" val="1136162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23"/>
    </mc:Choice>
    <mc:Fallback xmlns="">
      <p:transition spd="slow" advTm="2523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xfrm>
            <a:off x="539552" y="548680"/>
            <a:ext cx="7946080" cy="5328592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cs-CZ" sz="1100" dirty="0" smtClean="0"/>
              <a:t>Z grafu vidíme, že impedance v sériovém obvodu v nižších frekvencích klesá do nejmenší hodnoty, kdy je obvod v rezonanci  a pak opět roste. V případě, že bychom sestrojili graf, ve kterém bychom sledovali, jak se mění proud v závislosti na frekvenci, byl by maximální proud při rezonanční frekvenci. </a:t>
            </a:r>
          </a:p>
          <a:p>
            <a:pPr algn="just">
              <a:lnSpc>
                <a:spcPct val="150000"/>
              </a:lnSpc>
            </a:pPr>
            <a:endParaRPr lang="cs-CZ" sz="1100" dirty="0"/>
          </a:p>
          <a:p>
            <a:pPr algn="just">
              <a:lnSpc>
                <a:spcPct val="150000"/>
              </a:lnSpc>
            </a:pPr>
            <a:endParaRPr lang="cs-CZ" sz="1100" dirty="0" smtClean="0"/>
          </a:p>
          <a:p>
            <a:pPr algn="just">
              <a:lnSpc>
                <a:spcPct val="150000"/>
              </a:lnSpc>
            </a:pPr>
            <a:r>
              <a:rPr lang="cs-CZ" sz="1100" b="1" u="sng" dirty="0" smtClean="0"/>
              <a:t>Zadání </a:t>
            </a:r>
            <a:r>
              <a:rPr lang="cs-CZ" sz="1100" b="1" u="sng" dirty="0"/>
              <a:t>úlohy</a:t>
            </a:r>
          </a:p>
          <a:p>
            <a:pPr algn="just">
              <a:lnSpc>
                <a:spcPct val="150000"/>
              </a:lnSpc>
            </a:pPr>
            <a:r>
              <a:rPr lang="cs-CZ" sz="1100" b="1" dirty="0"/>
              <a:t>Proveďte měření na sériovém obvodu RLC podle zadaných parametrů a porovnejte teoretické předpoklady a naměřené veličiny.</a:t>
            </a:r>
            <a:endParaRPr lang="cs-CZ" sz="1100" dirty="0"/>
          </a:p>
          <a:p>
            <a:pPr algn="just">
              <a:lnSpc>
                <a:spcPct val="150000"/>
              </a:lnSpc>
            </a:pPr>
            <a:r>
              <a:rPr lang="cs-CZ" sz="1100" dirty="0"/>
              <a:t>Nejprve vypočítejte potřebné parametry tohoto obvodu - U</a:t>
            </a:r>
            <a:r>
              <a:rPr lang="cs-CZ" sz="1100" baseline="-25000" dirty="0"/>
              <a:t>R</a:t>
            </a:r>
            <a:r>
              <a:rPr lang="cs-CZ" sz="1100" dirty="0"/>
              <a:t>, U</a:t>
            </a:r>
            <a:r>
              <a:rPr lang="cs-CZ" sz="1100" baseline="-25000" dirty="0"/>
              <a:t>L</a:t>
            </a:r>
            <a:r>
              <a:rPr lang="cs-CZ" sz="1100" dirty="0"/>
              <a:t>, U</a:t>
            </a:r>
            <a:r>
              <a:rPr lang="cs-CZ" sz="1100" baseline="-25000" dirty="0"/>
              <a:t>C</a:t>
            </a:r>
            <a:r>
              <a:rPr lang="cs-CZ" sz="1100" dirty="0"/>
              <a:t> , Z, Y, a I při zadaných hodnotách.</a:t>
            </a:r>
          </a:p>
          <a:p>
            <a:pPr algn="just">
              <a:lnSpc>
                <a:spcPct val="150000"/>
              </a:lnSpc>
            </a:pPr>
            <a:r>
              <a:rPr lang="cs-CZ" sz="1100" dirty="0"/>
              <a:t>Pak sestavte do tabulky hodnoty impedance a frekvence, aby bylo možno provést závislost Z = f(f), sestrojte graf této závislosti. Tuto teoretickou část měření proveďte v programu EXCEL.</a:t>
            </a:r>
          </a:p>
          <a:p>
            <a:pPr algn="just">
              <a:lnSpc>
                <a:spcPct val="150000"/>
              </a:lnSpc>
            </a:pPr>
            <a:r>
              <a:rPr lang="cs-CZ" sz="1100" dirty="0"/>
              <a:t>Hodnoty frekvence volte v rozsahu 50 - 5000 Hz.</a:t>
            </a:r>
          </a:p>
          <a:p>
            <a:pPr algn="just">
              <a:lnSpc>
                <a:spcPct val="150000"/>
              </a:lnSpc>
            </a:pPr>
            <a:r>
              <a:rPr lang="cs-CZ" sz="1100" dirty="0"/>
              <a:t>Pak zapojte obvod podle schématu a zkontrolujte vypočítané a naměřené veličiny U</a:t>
            </a:r>
            <a:r>
              <a:rPr lang="cs-CZ" sz="1100" baseline="-25000" dirty="0"/>
              <a:t>R</a:t>
            </a:r>
            <a:r>
              <a:rPr lang="cs-CZ" sz="1100" dirty="0"/>
              <a:t>, U</a:t>
            </a:r>
            <a:r>
              <a:rPr lang="cs-CZ" sz="1100" baseline="-25000" dirty="0"/>
              <a:t>L</a:t>
            </a:r>
            <a:r>
              <a:rPr lang="cs-CZ" sz="1100" dirty="0"/>
              <a:t>, U</a:t>
            </a:r>
            <a:r>
              <a:rPr lang="cs-CZ" sz="1100" baseline="-25000" dirty="0"/>
              <a:t>C</a:t>
            </a:r>
            <a:r>
              <a:rPr lang="cs-CZ" sz="1100" dirty="0"/>
              <a:t> při frekvenci 400 Hz a napětí 0,8 V. Při těchto parametrech proveďte měření na měřící soupravě RC2000.</a:t>
            </a:r>
          </a:p>
          <a:p>
            <a:pPr algn="just">
              <a:lnSpc>
                <a:spcPct val="150000"/>
              </a:lnSpc>
            </a:pPr>
            <a:r>
              <a:rPr lang="cs-CZ" sz="1100" dirty="0"/>
              <a:t>V další části měření zapojte sériový RLC obvod tak, že jeho hodnoty budou : R = 300 ohm, L = 1 </a:t>
            </a:r>
            <a:r>
              <a:rPr lang="cs-CZ" sz="1100" dirty="0" err="1"/>
              <a:t>henry</a:t>
            </a:r>
            <a:r>
              <a:rPr lang="cs-CZ" sz="1100" dirty="0"/>
              <a:t>, C = 10 mikrofarad, napětí 0,8 V a frekvence 40 Hz. Proměřte na soupravě RC a výsledky vysvětlete.</a:t>
            </a:r>
          </a:p>
          <a:p>
            <a:pPr algn="just">
              <a:lnSpc>
                <a:spcPct val="150000"/>
              </a:lnSpc>
            </a:pPr>
            <a:r>
              <a:rPr lang="cs-CZ" sz="1100" dirty="0"/>
              <a:t>Protokol o měření doplňte o potřebné tabulky a grafické výstupy.</a:t>
            </a:r>
          </a:p>
        </p:txBody>
      </p:sp>
    </p:spTree>
    <p:extLst>
      <p:ext uri="{BB962C8B-B14F-4D97-AF65-F5344CB8AC3E}">
        <p14:creationId xmlns:p14="http://schemas.microsoft.com/office/powerpoint/2010/main" val="21706974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23"/>
    </mc:Choice>
    <mc:Fallback xmlns="">
      <p:transition spd="slow" advTm="2523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77072"/>
            <a:ext cx="8183880" cy="1800199"/>
          </a:xfrm>
        </p:spPr>
        <p:txBody>
          <a:bodyPr>
            <a:noAutofit/>
          </a:bodyPr>
          <a:lstStyle/>
          <a:p>
            <a:pPr algn="ctr"/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1800" dirty="0"/>
              <a:t>CITACE</a:t>
            </a:r>
            <a:br>
              <a:rPr lang="cs-CZ" sz="1800" dirty="0"/>
            </a:br>
            <a:r>
              <a:rPr lang="cs-CZ" sz="1800" dirty="0"/>
              <a:t>ANTONÍN BLAHOVEC. </a:t>
            </a:r>
            <a:r>
              <a:rPr lang="cs-CZ" sz="1800" i="1" dirty="0" smtClean="0"/>
              <a:t>Elektrotechnika 2</a:t>
            </a:r>
            <a:r>
              <a:rPr lang="cs-CZ" sz="1800" dirty="0" smtClean="0"/>
              <a:t>: </a:t>
            </a:r>
            <a:r>
              <a:rPr lang="cs-CZ" sz="1800" i="1" dirty="0" smtClean="0"/>
              <a:t>Pro SOŠ a SOU Podnázev</a:t>
            </a:r>
            <a:r>
              <a:rPr lang="cs-CZ" sz="1800" dirty="0" smtClean="0"/>
              <a:t>. Praha: Informatorium., 2010. ISBN 978-80-7333-043-9. </a:t>
            </a:r>
            <a:br>
              <a:rPr lang="cs-CZ" sz="1800" dirty="0" smtClean="0"/>
            </a:br>
            <a:r>
              <a:rPr lang="cs-CZ" sz="1800" dirty="0" err="1"/>
              <a:t>RCDidactic</a:t>
            </a:r>
            <a:r>
              <a:rPr lang="cs-CZ" sz="1800" dirty="0"/>
              <a:t>. </a:t>
            </a:r>
            <a:r>
              <a:rPr lang="cs-CZ" sz="1800" i="1" dirty="0"/>
              <a:t>Http://www.rcdidactic.cz/cz/</a:t>
            </a:r>
            <a:r>
              <a:rPr lang="cs-CZ" sz="1800" dirty="0"/>
              <a:t> [online]. 2007 [cit. 2012-09-25]. Dostupné z: http://www.rcdidactic.cz/cz/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7"/>
            <a:ext cx="8183880" cy="3600401"/>
          </a:xfrm>
        </p:spPr>
        <p:txBody>
          <a:bodyPr>
            <a:normAutofit fontScale="47500" lnSpcReduction="20000"/>
          </a:bodyPr>
          <a:lstStyle/>
          <a:p>
            <a:pPr marL="0" indent="0" algn="ctr">
              <a:buNone/>
            </a:pPr>
            <a:r>
              <a:rPr lang="cs-CZ" sz="3600" b="1" dirty="0" smtClean="0">
                <a:solidFill>
                  <a:srgbClr val="002060"/>
                </a:solidFill>
              </a:rPr>
              <a:t>ANOTACE</a:t>
            </a:r>
          </a:p>
          <a:p>
            <a:pPr algn="just">
              <a:lnSpc>
                <a:spcPct val="170000"/>
              </a:lnSpc>
            </a:pPr>
            <a:r>
              <a:rPr lang="cs-CZ" sz="2500" b="1" dirty="0" smtClean="0">
                <a:solidFill>
                  <a:srgbClr val="002060"/>
                </a:solidFill>
              </a:rPr>
              <a:t>Materiál lze použít pro výuku obvodů střídavého proudu </a:t>
            </a:r>
            <a:r>
              <a:rPr lang="cs-CZ" sz="2500" b="1" dirty="0">
                <a:solidFill>
                  <a:srgbClr val="002060"/>
                </a:solidFill>
              </a:rPr>
              <a:t> </a:t>
            </a:r>
            <a:r>
              <a:rPr lang="cs-CZ" sz="2500" b="1" dirty="0" smtClean="0">
                <a:solidFill>
                  <a:srgbClr val="002060"/>
                </a:solidFill>
              </a:rPr>
              <a:t>- sériové spojení </a:t>
            </a:r>
            <a:r>
              <a:rPr lang="cs-CZ" sz="2500" b="1" dirty="0" smtClean="0">
                <a:solidFill>
                  <a:srgbClr val="002060"/>
                </a:solidFill>
              </a:rPr>
              <a:t>rezistoru, cívky </a:t>
            </a:r>
            <a:r>
              <a:rPr lang="cs-CZ" sz="2500" b="1" dirty="0" smtClean="0">
                <a:solidFill>
                  <a:srgbClr val="002060"/>
                </a:solidFill>
              </a:rPr>
              <a:t>a </a:t>
            </a:r>
            <a:r>
              <a:rPr lang="cs-CZ" sz="2500" b="1" dirty="0" smtClean="0">
                <a:solidFill>
                  <a:srgbClr val="002060"/>
                </a:solidFill>
              </a:rPr>
              <a:t>kondenzátoru. V této úloze si žáci prakticky ověří chování daného obvodu při změně frekvence.</a:t>
            </a:r>
            <a:endParaRPr lang="cs-CZ" sz="2500" b="1" dirty="0" smtClean="0">
              <a:solidFill>
                <a:srgbClr val="002060"/>
              </a:solidFill>
            </a:endParaRPr>
          </a:p>
          <a:p>
            <a:pPr algn="just">
              <a:lnSpc>
                <a:spcPct val="170000"/>
              </a:lnSpc>
            </a:pPr>
            <a:r>
              <a:rPr lang="cs-CZ" sz="2500" b="1" dirty="0" smtClean="0">
                <a:solidFill>
                  <a:srgbClr val="002060"/>
                </a:solidFill>
              </a:rPr>
              <a:t>Nejdříve si žáci sestaví do tabulky teoretické výpočty, do které zobrazí požadované veličiny, které jsou vypočteny pro ideální součástky.</a:t>
            </a:r>
          </a:p>
          <a:p>
            <a:pPr algn="just">
              <a:lnSpc>
                <a:spcPct val="170000"/>
              </a:lnSpc>
            </a:pPr>
            <a:r>
              <a:rPr lang="cs-CZ" sz="2500" b="1" dirty="0" smtClean="0">
                <a:solidFill>
                  <a:srgbClr val="002060"/>
                </a:solidFill>
              </a:rPr>
              <a:t>Vypočtené výsledky ověří prakticky měřením na skutečném obvodu a porovnají s teoretickými výpočty. Celý průběh měření zpracují v protokolu o měření.</a:t>
            </a:r>
          </a:p>
          <a:p>
            <a:pPr algn="just">
              <a:lnSpc>
                <a:spcPct val="170000"/>
              </a:lnSpc>
            </a:pPr>
            <a:r>
              <a:rPr lang="cs-CZ" sz="2500" b="1" dirty="0" smtClean="0">
                <a:solidFill>
                  <a:srgbClr val="002060"/>
                </a:solidFill>
              </a:rPr>
              <a:t>Potřebné veličiny si žáci zjistí na měřící soupravě </a:t>
            </a:r>
            <a:r>
              <a:rPr lang="cs-CZ" sz="2500" b="1" dirty="0" err="1" smtClean="0">
                <a:solidFill>
                  <a:srgbClr val="002060"/>
                </a:solidFill>
              </a:rPr>
              <a:t>RCDidactic</a:t>
            </a:r>
            <a:r>
              <a:rPr lang="cs-CZ" sz="2500" b="1" dirty="0" smtClean="0">
                <a:solidFill>
                  <a:srgbClr val="002060"/>
                </a:solidFill>
              </a:rPr>
              <a:t>, výpočty v programu Microsoft Excel.</a:t>
            </a:r>
          </a:p>
          <a:p>
            <a:pPr algn="just">
              <a:lnSpc>
                <a:spcPct val="170000"/>
              </a:lnSpc>
            </a:pPr>
            <a:r>
              <a:rPr lang="cs-CZ" sz="2500" b="1" dirty="0" smtClean="0">
                <a:solidFill>
                  <a:srgbClr val="002060"/>
                </a:solidFill>
              </a:rPr>
              <a:t>Žáci pracují na tomto úkolu v týmu.</a:t>
            </a:r>
          </a:p>
          <a:p>
            <a:pPr algn="just">
              <a:lnSpc>
                <a:spcPct val="170000"/>
              </a:lnSpc>
            </a:pPr>
            <a:r>
              <a:rPr lang="cs-CZ" sz="2500" b="1" dirty="0" smtClean="0">
                <a:solidFill>
                  <a:srgbClr val="002060"/>
                </a:solidFill>
              </a:rPr>
              <a:t>Předpokládaný čas 90 min.</a:t>
            </a:r>
          </a:p>
          <a:p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4232892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272"/>
    </mc:Choice>
    <mc:Fallback xmlns="">
      <p:transition spd="slow" advClick="0" advTm="1272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.2|1.9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2717</TotalTime>
  <Words>359</Words>
  <Application>Microsoft Office PowerPoint</Application>
  <PresentationFormat>Předvádění na obrazovce (4:3)</PresentationFormat>
  <Paragraphs>35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Aspekt</vt:lpstr>
      <vt:lpstr>Prezentace aplikace PowerPoint</vt:lpstr>
      <vt:lpstr>Střídavý proud </vt:lpstr>
      <vt:lpstr>Prezentace aplikace PowerPoint</vt:lpstr>
      <vt:lpstr>Prezentace aplikace PowerPoint</vt:lpstr>
      <vt:lpstr>Prezentace aplikace PowerPoint</vt:lpstr>
      <vt:lpstr>Prezentace aplikace PowerPoint</vt:lpstr>
      <vt:lpstr>  CITACE ANTONÍN BLAHOVEC. Elektrotechnika 2: Pro SOŠ a SOU Podnázev. Praha: Informatorium., 2010. ISBN 978-80-7333-043-9.  RCDidactic. Http://www.rcdidactic.cz/cz/ [online]. 2007 [cit. 2012-09-25]. Dostupné z: http://www.rcdidactic.cz/cz/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Sérioparalelní zapojení rezistorů</dc:title>
  <dc:creator>Windows User</dc:creator>
  <cp:lastModifiedBy>Windows User</cp:lastModifiedBy>
  <cp:revision>200</cp:revision>
  <dcterms:created xsi:type="dcterms:W3CDTF">2012-04-15T15:58:10Z</dcterms:created>
  <dcterms:modified xsi:type="dcterms:W3CDTF">2012-12-02T20:46:26Z</dcterms:modified>
</cp:coreProperties>
</file>