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sldIdLst>
    <p:sldId id="256" r:id="rId2"/>
    <p:sldId id="269" r:id="rId3"/>
    <p:sldId id="264" r:id="rId4"/>
    <p:sldId id="260" r:id="rId5"/>
    <p:sldId id="261" r:id="rId6"/>
    <p:sldId id="262" r:id="rId7"/>
    <p:sldId id="259" r:id="rId8"/>
    <p:sldId id="263" r:id="rId9"/>
    <p:sldId id="265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A3166CF-30E1-469B-BFE6-A9A966E229B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09E2D5-0929-4843-8236-7EBFC3560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flora.jalbum.net/%C5%99asy%20a%20li%C5%A1ejn%C3%ADky/zrn%C4%9Bnka%20sp/slides/zrnenka2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sechnoruzne.estranky.cz/fotoalbum/prirodopis/zelenivka.-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c/Chlamydomonas6-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e/Euglena_scheme_no_arrows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civo.webnode.cz/images/200006771-ea6a3ec5e2-public/%C5%98asy+Zelen%C3%A9+v%C3%A1le%C4%8D+kouliv%C3%B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Jednobuněčné rostliny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Jednobuněčné organismy s pravým jádrem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73016"/>
            <a:ext cx="5407621" cy="1042506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284500"/>
              </p:ext>
            </p:extLst>
          </p:nvPr>
        </p:nvGraphicFramePr>
        <p:xfrm>
          <a:off x="1000100" y="285725"/>
          <a:ext cx="7572428" cy="28569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9456"/>
                <a:gridCol w="3782972"/>
              </a:tblGrid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rgbClr val="00206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1" dirty="0">
                        <a:solidFill>
                          <a:srgbClr val="00206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rgbClr val="00206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1" dirty="0">
                        <a:solidFill>
                          <a:srgbClr val="00206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20.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10.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t"/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Jednobuněčné organismy (řasy)</a:t>
                      </a: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9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sz="1200" b="1" smtClean="0">
                          <a:latin typeface="Times New Roman" pitchFamily="18" charset="0"/>
                          <a:cs typeface="Times New Roman" pitchFamily="18" charset="0"/>
                        </a:rPr>
                        <a:t>Jednobuněčné řasy.</a:t>
                      </a: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Výukový materiál slouží  jako podklad pro výkladovou část hodiny a shrnutí poznatků. Inovace – využití ICT (PC, interaktivní tabule).</a:t>
                      </a:r>
                    </a:p>
                  </a:txBody>
                  <a:tcPr marL="68580" marR="68580" marT="0" marB="0"/>
                </a:tc>
              </a:tr>
              <a:tr h="21771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090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Nejjednodušší rostliny = jednobuněčné řasy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Ohraničené jádro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Chloroplasty – probíhá fotosyntéza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zrněnka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 skalách a kůře stromů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Po celý rok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Nemá bičík</a:t>
            </a:r>
          </a:p>
          <a:p>
            <a:r>
              <a:rPr lang="cs-CZ" dirty="0" smtClean="0">
                <a:solidFill>
                  <a:srgbClr val="002060"/>
                </a:solidFill>
                <a:hlinkClick r:id="rId2" tooltip="Obrázek zrněnky"/>
              </a:rPr>
              <a:t>Obrázek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</a:rPr>
              <a:t>zelenivky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Výskyt půda i voda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Bez bičíku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Rozmnožování dělením – nepohlavně</a:t>
            </a:r>
          </a:p>
          <a:p>
            <a:r>
              <a:rPr lang="cs-CZ" dirty="0" smtClean="0">
                <a:solidFill>
                  <a:srgbClr val="002060"/>
                </a:solidFill>
                <a:hlinkClick r:id="rId2" tooltip="Obrázek zelenivky"/>
              </a:rPr>
              <a:t>Obrázek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pláštěnky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Bičík = schopnost pohybu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STIGMA – vnímá světlo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Soubor:Chlamydomonas6-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357430"/>
            <a:ext cx="3767465" cy="38576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krásnoočka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J</a:t>
            </a:r>
            <a:r>
              <a:rPr lang="cs-CZ" dirty="0" smtClean="0">
                <a:solidFill>
                  <a:srgbClr val="002060"/>
                </a:solidFill>
              </a:rPr>
              <a:t>eden (dva) bičíky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PELIKULA – jemná pružná blána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STIGMA – reaguje na světlo</a:t>
            </a:r>
          </a:p>
          <a:p>
            <a:r>
              <a:rPr lang="cs-CZ" dirty="0">
                <a:solidFill>
                  <a:srgbClr val="002060"/>
                </a:solidFill>
              </a:rPr>
              <a:t>Ž</a:t>
            </a:r>
            <a:r>
              <a:rPr lang="cs-CZ" dirty="0" smtClean="0">
                <a:solidFill>
                  <a:srgbClr val="002060"/>
                </a:solidFill>
              </a:rPr>
              <a:t>ije ve vodě – znečištěné</a:t>
            </a:r>
          </a:p>
          <a:p>
            <a:r>
              <a:rPr lang="cs-CZ" dirty="0">
                <a:solidFill>
                  <a:srgbClr val="002060"/>
                </a:solidFill>
              </a:rPr>
              <a:t>R</a:t>
            </a:r>
            <a:r>
              <a:rPr lang="cs-CZ" dirty="0" smtClean="0">
                <a:solidFill>
                  <a:srgbClr val="002060"/>
                </a:solidFill>
              </a:rPr>
              <a:t>ozmnožování nepohlavně dělením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6386" name="Picture 2" descr="Soubor:Euglena scheme no arrows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071546"/>
            <a:ext cx="3428992" cy="48523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Váleč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Kolonie jednobuněčných bičíkatých řas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Kolonie vyplněna a obalena slizem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Ven z kolonie vyčnívají bičíky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Přechod od jednobuněčných  k mnohobuněčným organismům</a:t>
            </a:r>
          </a:p>
          <a:p>
            <a:r>
              <a:rPr lang="cs-CZ" dirty="0" smtClean="0">
                <a:hlinkClick r:id="rId2" tooltip="Obrázek - váleč"/>
              </a:rPr>
              <a:t>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Shrnutí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Jednobuněčné řasy – nejjednodušší rostliny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Ohraničené jádro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Chloroplasty = probíhá fotosyntéza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Rozmnožování dělením</a:t>
            </a:r>
          </a:p>
          <a:p>
            <a:r>
              <a:rPr lang="cs-CZ" u="sng" dirty="0">
                <a:solidFill>
                  <a:srgbClr val="002060"/>
                </a:solidFill>
              </a:rPr>
              <a:t>Z</a:t>
            </a:r>
            <a:r>
              <a:rPr lang="cs-CZ" u="sng" dirty="0" smtClean="0">
                <a:solidFill>
                  <a:srgbClr val="002060"/>
                </a:solidFill>
              </a:rPr>
              <a:t>ástupci:</a:t>
            </a:r>
          </a:p>
          <a:p>
            <a:pPr marL="715963"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 zrněnka – stromy, skály </a:t>
            </a:r>
          </a:p>
          <a:p>
            <a:pPr marL="715963"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zelenivka</a:t>
            </a:r>
            <a:r>
              <a:rPr lang="cs-CZ" dirty="0" smtClean="0">
                <a:solidFill>
                  <a:srgbClr val="002060"/>
                </a:solidFill>
              </a:rPr>
              <a:t> – voda, půda</a:t>
            </a:r>
          </a:p>
          <a:p>
            <a:pPr marL="715963"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 pláštěnka, krásnoočko  - bičík, stigma - světlo</a:t>
            </a:r>
          </a:p>
          <a:p>
            <a:pPr marL="715963"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 váleč – kolonie -  přechod k mnohobuněčným   organismům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Otázky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Co je STIGMA?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Které jednobuněčné řasy jsou kryté pelikulou?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Jakou jednobuněčnou řasu můžeme najít na kůře stromů?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Která z řas vytváří kulovité kolonie?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Zdroje informací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http://cs.wikipedia.org/wiki/Soubor:Chlamydomonas6-1.jpg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ALEXEI, </a:t>
            </a:r>
            <a:r>
              <a:rPr lang="cs-CZ" dirty="0" err="1" smtClean="0">
                <a:solidFill>
                  <a:srgbClr val="002060"/>
                </a:solidFill>
              </a:rPr>
              <a:t>Kouprianov</a:t>
            </a:r>
            <a:r>
              <a:rPr lang="cs-CZ" dirty="0" smtClean="0">
                <a:solidFill>
                  <a:srgbClr val="002060"/>
                </a:solidFill>
              </a:rPr>
              <a:t>. </a:t>
            </a:r>
            <a:r>
              <a:rPr lang="cs-CZ" i="1" dirty="0" err="1" smtClean="0">
                <a:solidFill>
                  <a:srgbClr val="002060"/>
                </a:solidFill>
              </a:rPr>
              <a:t>wikipedia.cz</a:t>
            </a:r>
            <a:r>
              <a:rPr lang="cs-CZ" dirty="0" smtClean="0">
                <a:solidFill>
                  <a:srgbClr val="002060"/>
                </a:solidFill>
              </a:rPr>
              <a:t> [online]. [cit. 20.10.2012]. Dostupný pod licencí </a:t>
            </a:r>
            <a:r>
              <a:rPr lang="cs-CZ" dirty="0" err="1" smtClean="0">
                <a:solidFill>
                  <a:srgbClr val="002060"/>
                </a:solidFill>
              </a:rPr>
              <a:t>Creative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Commons</a:t>
            </a:r>
            <a:r>
              <a:rPr lang="cs-CZ" dirty="0" smtClean="0">
                <a:solidFill>
                  <a:srgbClr val="002060"/>
                </a:solidFill>
              </a:rPr>
              <a:t> 3.0 </a:t>
            </a:r>
            <a:r>
              <a:rPr lang="cs-CZ" dirty="0" err="1" smtClean="0">
                <a:solidFill>
                  <a:srgbClr val="002060"/>
                </a:solidFill>
              </a:rPr>
              <a:t>Unported</a:t>
            </a:r>
            <a:r>
              <a:rPr lang="cs-CZ" dirty="0" smtClean="0">
                <a:solidFill>
                  <a:srgbClr val="002060"/>
                </a:solidFill>
              </a:rPr>
              <a:t> na WWW: &lt;http://cs.wikipedia.org/w/index.php?title=Soubor:Euglena_scheme_no_arrows.svg&amp;page=1&gt;.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2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3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303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Jednobuněčné rostliny </vt:lpstr>
      <vt:lpstr>Prezentace aplikace PowerPoint</vt:lpstr>
      <vt:lpstr>Prezentace aplikace PowerPoint</vt:lpstr>
      <vt:lpstr>zrněnka</vt:lpstr>
      <vt:lpstr>zelenivky</vt:lpstr>
      <vt:lpstr>pláštěnky</vt:lpstr>
      <vt:lpstr>krásnoočka</vt:lpstr>
      <vt:lpstr>Váleč </vt:lpstr>
      <vt:lpstr>Shrnutí</vt:lpstr>
      <vt:lpstr>Otázky</vt:lpstr>
      <vt:lpstr>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bendji</cp:lastModifiedBy>
  <cp:revision>37</cp:revision>
  <dcterms:created xsi:type="dcterms:W3CDTF">2012-10-20T21:24:27Z</dcterms:created>
  <dcterms:modified xsi:type="dcterms:W3CDTF">2012-12-04T13:49:34Z</dcterms:modified>
</cp:coreProperties>
</file>