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7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9C3776D-6FEF-47B8-AB77-BDB388665FA5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5A941BF-1B7F-413A-B4CE-FE5CE4AFF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2/Basoilarra.jpg" TargetMode="External"/><Relationship Id="rId2" Type="http://schemas.openxmlformats.org/officeDocument/2006/relationships/hyperlink" Target="http://www.youtube.com/watch?v=mEvXxGpjcn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u2ScQ_QApM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feature=endscreen&amp;v=8BKlqsFGrzI&amp;NR=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3/3b/XN_Anser_anser_196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Etologie ptáků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429000"/>
            <a:ext cx="5407621" cy="1042506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6249440"/>
              </p:ext>
            </p:extLst>
          </p:nvPr>
        </p:nvGraphicFramePr>
        <p:xfrm>
          <a:off x="1000100" y="285725"/>
          <a:ext cx="7572428" cy="28569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9456"/>
                <a:gridCol w="3782972"/>
              </a:tblGrid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2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1" dirty="0">
                        <a:solidFill>
                          <a:schemeClr val="bg2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2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1" dirty="0">
                        <a:solidFill>
                          <a:schemeClr val="bg2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VY_32_INOVACE_V.ZOO13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28.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smtClean="0">
                          <a:latin typeface="Times New Roman"/>
                          <a:ea typeface="Times New Roman"/>
                          <a:cs typeface="Times New Roman"/>
                        </a:rPr>
                        <a:t>11. </a:t>
                      </a: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příroda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Přírodopis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Biologie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živočichů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(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ptáci)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77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9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Etologie</a:t>
                      </a:r>
                      <a:r>
                        <a:rPr lang="cs-CZ" sz="1200" b="1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ptáků.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slouží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jako podklad pro výkladovou část hodiny a shrnutí poznatků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Inovace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využití ICT (PC, interaktivní tabule).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771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Etologie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Věda </a:t>
            </a:r>
            <a:r>
              <a:rPr lang="cs-CZ" dirty="0" smtClean="0"/>
              <a:t>o </a:t>
            </a:r>
            <a:r>
              <a:rPr lang="cs-CZ" dirty="0" smtClean="0"/>
              <a:t>chování živočichů</a:t>
            </a:r>
          </a:p>
          <a:p>
            <a:r>
              <a:rPr lang="cs-CZ" dirty="0" smtClean="0"/>
              <a:t>Velká část chování vrozená = INSTINKTIVNÍ</a:t>
            </a:r>
          </a:p>
          <a:p>
            <a:r>
              <a:rPr lang="cs-CZ" dirty="0" smtClean="0"/>
              <a:t>Někdy zdokonalováno v průběhu života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Tok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Chování při vzniku párů</a:t>
            </a:r>
          </a:p>
          <a:p>
            <a:r>
              <a:rPr lang="cs-CZ" dirty="0" smtClean="0"/>
              <a:t>Charakteristické pro určitý druh</a:t>
            </a:r>
          </a:p>
          <a:p>
            <a:r>
              <a:rPr lang="cs-CZ" dirty="0">
                <a:hlinkClick r:id="rId2"/>
              </a:rPr>
              <a:t>T</a:t>
            </a:r>
            <a:r>
              <a:rPr lang="cs-CZ" dirty="0" smtClean="0">
                <a:hlinkClick r:id="rId2"/>
              </a:rPr>
              <a:t>okající </a:t>
            </a:r>
            <a:r>
              <a:rPr lang="cs-CZ" dirty="0" smtClean="0">
                <a:hlinkClick r:id="rId2"/>
              </a:rPr>
              <a:t>tetřev</a:t>
            </a:r>
            <a:endParaRPr lang="cs-CZ" dirty="0"/>
          </a:p>
        </p:txBody>
      </p:sp>
      <p:pic>
        <p:nvPicPr>
          <p:cNvPr id="17410" name="Picture 2" descr="File:Basoilarra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3071810"/>
            <a:ext cx="5357818" cy="35696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Stavba hnízda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Instinktivní chování, během života zdokonalované</a:t>
            </a:r>
          </a:p>
          <a:p>
            <a:r>
              <a:rPr lang="cs-CZ" dirty="0"/>
              <a:t>Z</a:t>
            </a:r>
            <a:r>
              <a:rPr lang="cs-CZ" dirty="0" smtClean="0"/>
              <a:t>pravidla </a:t>
            </a:r>
            <a:r>
              <a:rPr lang="cs-CZ" dirty="0" smtClean="0"/>
              <a:t>na jedno hnízdění</a:t>
            </a:r>
          </a:p>
          <a:p>
            <a:r>
              <a:rPr lang="cs-CZ" dirty="0"/>
              <a:t>Č</a:t>
            </a:r>
            <a:r>
              <a:rPr lang="cs-CZ" dirty="0" smtClean="0"/>
              <a:t>ápi</a:t>
            </a:r>
            <a:r>
              <a:rPr lang="cs-CZ" dirty="0" smtClean="0"/>
              <a:t>, někteří dravci na několik let</a:t>
            </a:r>
          </a:p>
          <a:p>
            <a:r>
              <a:rPr lang="cs-CZ" dirty="0" smtClean="0"/>
              <a:t>Oba</a:t>
            </a:r>
          </a:p>
          <a:p>
            <a:r>
              <a:rPr lang="cs-CZ" dirty="0"/>
              <a:t>S</a:t>
            </a:r>
            <a:r>
              <a:rPr lang="cs-CZ" dirty="0" smtClean="0"/>
              <a:t>amice</a:t>
            </a:r>
            <a:endParaRPr lang="cs-CZ" dirty="0" smtClean="0"/>
          </a:p>
          <a:p>
            <a:r>
              <a:rPr lang="cs-CZ" b="1" dirty="0" smtClean="0"/>
              <a:t>Samci - výjimečné </a:t>
            </a:r>
            <a:endParaRPr lang="cs-CZ" b="1" dirty="0" smtClean="0"/>
          </a:p>
          <a:p>
            <a:pPr marL="137160" indent="0" algn="r">
              <a:buNone/>
            </a:pPr>
            <a:r>
              <a:rPr lang="cs-CZ" b="1" dirty="0">
                <a:hlinkClick r:id="rId2"/>
              </a:rPr>
              <a:t>S</a:t>
            </a:r>
            <a:r>
              <a:rPr lang="cs-CZ" b="1" dirty="0" smtClean="0">
                <a:hlinkClick r:id="rId2"/>
              </a:rPr>
              <a:t>tavba hnízda - </a:t>
            </a:r>
            <a:r>
              <a:rPr lang="cs-CZ" b="1" dirty="0" smtClean="0">
                <a:hlinkClick r:id="rId2"/>
              </a:rPr>
              <a:t>snovač</a:t>
            </a:r>
            <a:endParaRPr lang="cs-CZ" b="1" dirty="0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628800"/>
            <a:ext cx="2081213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Obrana hnízdního teritoria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Zpěvem</a:t>
            </a:r>
          </a:p>
          <a:p>
            <a:r>
              <a:rPr lang="cs-CZ" dirty="0" smtClean="0"/>
              <a:t>Postojem </a:t>
            </a:r>
          </a:p>
          <a:p>
            <a:r>
              <a:rPr lang="cs-CZ" dirty="0" smtClean="0"/>
              <a:t>Samec varuje ostatní příslušníky svého druhu</a:t>
            </a:r>
          </a:p>
          <a:p>
            <a:r>
              <a:rPr lang="cs-CZ" dirty="0" smtClean="0"/>
              <a:t>V případě potřeby útočí</a:t>
            </a:r>
            <a:endParaRPr lang="cs-CZ" dirty="0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8964" y="3714752"/>
            <a:ext cx="4342129" cy="2890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Líhnutí mláďat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Sama bez pomoci </a:t>
            </a:r>
          </a:p>
          <a:p>
            <a:r>
              <a:rPr lang="cs-CZ" dirty="0" smtClean="0"/>
              <a:t>Na špičce zobáku vaječný zub</a:t>
            </a:r>
          </a:p>
          <a:p>
            <a:r>
              <a:rPr lang="cs-CZ" dirty="0">
                <a:hlinkClick r:id="rId2"/>
              </a:rPr>
              <a:t>L</a:t>
            </a:r>
            <a:r>
              <a:rPr lang="cs-CZ" dirty="0" smtClean="0">
                <a:hlinkClick r:id="rId2"/>
              </a:rPr>
              <a:t>íhnutí </a:t>
            </a:r>
            <a:r>
              <a:rPr lang="cs-CZ" dirty="0" smtClean="0">
                <a:hlinkClick r:id="rId2"/>
              </a:rPr>
              <a:t>kuřete</a:t>
            </a:r>
            <a:endParaRPr lang="cs-CZ" dirty="0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2857496"/>
            <a:ext cx="4714908" cy="3536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Krmiví ptáci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Mláďata po vylíhnutí holá, neotevřená oční víčka</a:t>
            </a:r>
          </a:p>
          <a:p>
            <a:r>
              <a:rPr lang="cs-CZ" dirty="0" smtClean="0"/>
              <a:t>Nejsou schopna sama přijímat potravu</a:t>
            </a:r>
          </a:p>
          <a:p>
            <a:r>
              <a:rPr lang="cs-CZ" dirty="0" smtClean="0"/>
              <a:t>Rodiče je zahřívají a krmí na hnízdě</a:t>
            </a:r>
          </a:p>
          <a:p>
            <a:r>
              <a:rPr lang="cs-CZ" dirty="0" smtClean="0"/>
              <a:t>Měkkozobí, dravci, pěvci</a:t>
            </a:r>
            <a:endParaRPr lang="cs-CZ" dirty="0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3571876"/>
            <a:ext cx="2065396" cy="3071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Nekrmiví ptáci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Mláďata kryta </a:t>
            </a:r>
            <a:r>
              <a:rPr lang="cs-CZ" dirty="0" smtClean="0"/>
              <a:t>prachovým peřím, </a:t>
            </a:r>
            <a:r>
              <a:rPr lang="cs-CZ" dirty="0" smtClean="0"/>
              <a:t>vidí</a:t>
            </a:r>
          </a:p>
          <a:p>
            <a:r>
              <a:rPr lang="cs-CZ" dirty="0" smtClean="0"/>
              <a:t>Jsou schopna běhat, vyhledávat potravu</a:t>
            </a:r>
          </a:p>
          <a:p>
            <a:r>
              <a:rPr lang="cs-CZ" dirty="0" smtClean="0"/>
              <a:t>Zpravidla více vajec a déle na nich sedí než ptáci krmiví</a:t>
            </a:r>
          </a:p>
          <a:p>
            <a:r>
              <a:rPr lang="cs-CZ" dirty="0" smtClean="0"/>
              <a:t>Hrabaví, vrubozobí</a:t>
            </a: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4000504"/>
            <a:ext cx="3614750" cy="2373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Tahy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Stěhování některých druhů ptáků</a:t>
            </a:r>
          </a:p>
          <a:p>
            <a:r>
              <a:rPr lang="cs-CZ" dirty="0" smtClean="0"/>
              <a:t>Instinktivní chování</a:t>
            </a:r>
          </a:p>
          <a:p>
            <a:r>
              <a:rPr lang="cs-CZ" dirty="0" smtClean="0"/>
              <a:t>Dvakrát ročně dlouhé přelety stejným směrem</a:t>
            </a:r>
          </a:p>
          <a:p>
            <a:r>
              <a:rPr lang="cs-CZ" dirty="0" smtClean="0"/>
              <a:t>Orientace – slunce, </a:t>
            </a:r>
            <a:r>
              <a:rPr lang="cs-CZ" dirty="0" smtClean="0"/>
              <a:t>hvězdy, </a:t>
            </a:r>
            <a:r>
              <a:rPr lang="cs-CZ" dirty="0" smtClean="0"/>
              <a:t>magnetické pole</a:t>
            </a:r>
          </a:p>
          <a:p>
            <a:r>
              <a:rPr lang="cs-CZ" dirty="0" smtClean="0"/>
              <a:t>Výborná zraková paměť</a:t>
            </a:r>
            <a:endParaRPr lang="cs-CZ" dirty="0"/>
          </a:p>
        </p:txBody>
      </p:sp>
      <p:pic>
        <p:nvPicPr>
          <p:cNvPr id="2050" name="Picture 2" descr="File:XN Anser anser 196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65224" y="3933056"/>
            <a:ext cx="3643338" cy="25776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C000"/>
                </a:solidFill>
              </a:rPr>
              <a:t>O</a:t>
            </a:r>
            <a:r>
              <a:rPr lang="cs-CZ" dirty="0" smtClean="0">
                <a:solidFill>
                  <a:srgbClr val="FFC000"/>
                </a:solidFill>
              </a:rPr>
              <a:t>tázky </a:t>
            </a:r>
            <a:r>
              <a:rPr lang="cs-CZ" dirty="0" smtClean="0">
                <a:solidFill>
                  <a:srgbClr val="FFC000"/>
                </a:solidFill>
              </a:rPr>
              <a:t>a úkoly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Kdo staví hnízda </a:t>
            </a:r>
            <a:r>
              <a:rPr lang="cs-CZ" dirty="0" smtClean="0"/>
              <a:t>u </a:t>
            </a:r>
            <a:r>
              <a:rPr lang="cs-CZ" dirty="0" smtClean="0"/>
              <a:t>vlaštovek, pěnkav, strak, lejsků, sýkor, vrabců, </a:t>
            </a:r>
            <a:r>
              <a:rPr lang="cs-CZ" dirty="0" smtClean="0"/>
              <a:t>ledňáčků?</a:t>
            </a:r>
            <a:endParaRPr lang="cs-CZ" dirty="0" smtClean="0"/>
          </a:p>
          <a:p>
            <a:r>
              <a:rPr lang="cs-CZ" dirty="0" smtClean="0"/>
              <a:t>Roztřiď na krmivé a nekrmivé ptáky: bažant, orel, hrdlička,  koroptev, labuť, sýkora, sokol, slavík, </a:t>
            </a:r>
            <a:r>
              <a:rPr lang="cs-CZ" dirty="0" smtClean="0"/>
              <a:t>páv.</a:t>
            </a:r>
            <a:endParaRPr lang="cs-CZ" dirty="0" smtClean="0"/>
          </a:p>
          <a:p>
            <a:r>
              <a:rPr lang="cs-CZ" dirty="0" smtClean="0"/>
              <a:t>Uveď některé tažné ptáky.</a:t>
            </a:r>
          </a:p>
          <a:p>
            <a:r>
              <a:rPr lang="cs-CZ" dirty="0" smtClean="0"/>
              <a:t>Kde se u nás vyskytují </a:t>
            </a:r>
            <a:r>
              <a:rPr lang="cs-CZ" dirty="0" smtClean="0"/>
              <a:t>tetřevi?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případě potřeby informace vyhledej na internetu.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C000"/>
                </a:solidFill>
              </a:rPr>
              <a:t>Z</a:t>
            </a:r>
            <a:r>
              <a:rPr lang="cs-CZ" dirty="0" smtClean="0">
                <a:solidFill>
                  <a:srgbClr val="FFC000"/>
                </a:solidFill>
              </a:rPr>
              <a:t>droje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http://commons.wikimedia.org/wiki/File:Basoilarra.jpg?uselang=cs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</a:t>
            </a:r>
            <a:r>
              <a:rPr lang="cs-CZ" dirty="0" err="1" smtClean="0"/>
              <a:t>hn</a:t>
            </a:r>
            <a:r>
              <a:rPr lang="cs-CZ" dirty="0" smtClean="0"/>
              <a:t>%C3%</a:t>
            </a:r>
            <a:r>
              <a:rPr lang="cs-CZ" dirty="0" err="1" smtClean="0"/>
              <a:t>ADzdo</a:t>
            </a:r>
            <a:r>
              <a:rPr lang="cs-CZ" dirty="0" smtClean="0"/>
              <a:t>&amp;ex=1#</a:t>
            </a:r>
            <a:r>
              <a:rPr lang="cs-CZ" dirty="0" err="1" smtClean="0"/>
              <a:t>ai</a:t>
            </a:r>
            <a:r>
              <a:rPr lang="cs-CZ" dirty="0" smtClean="0"/>
              <a:t>:MP900402199|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</a:t>
            </a:r>
            <a:r>
              <a:rPr lang="cs-CZ" dirty="0" err="1" smtClean="0"/>
              <a:t>pt</a:t>
            </a:r>
            <a:r>
              <a:rPr lang="cs-CZ" dirty="0" smtClean="0"/>
              <a:t>%C3%A1ci&amp;ex=1#</a:t>
            </a:r>
            <a:r>
              <a:rPr lang="cs-CZ" dirty="0" err="1" smtClean="0"/>
              <a:t>ai</a:t>
            </a:r>
            <a:r>
              <a:rPr lang="cs-CZ" dirty="0" smtClean="0"/>
              <a:t>:MP900438589|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=vejce&amp;ex=2#</a:t>
            </a:r>
            <a:r>
              <a:rPr lang="cs-CZ" dirty="0" err="1" smtClean="0"/>
              <a:t>ai</a:t>
            </a:r>
            <a:r>
              <a:rPr lang="cs-CZ" dirty="0" smtClean="0"/>
              <a:t>:MP900442443|</a:t>
            </a:r>
          </a:p>
          <a:p>
            <a:r>
              <a:rPr lang="cs-CZ" dirty="0" smtClean="0"/>
              <a:t>http://office.microsoft.com/cs-cz/images/results.aspx?qu=holub&amp;ex=1#ai:MP900432827|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=slepice&amp;ex=1#</a:t>
            </a:r>
            <a:r>
              <a:rPr lang="cs-CZ" dirty="0" err="1" smtClean="0"/>
              <a:t>ai</a:t>
            </a:r>
            <a:r>
              <a:rPr lang="cs-CZ" dirty="0" smtClean="0"/>
              <a:t>:MP900180494</a:t>
            </a:r>
          </a:p>
          <a:p>
            <a:r>
              <a:rPr lang="cs-CZ" dirty="0" smtClean="0"/>
              <a:t>GERDING, </a:t>
            </a:r>
            <a:r>
              <a:rPr lang="cs-CZ" dirty="0" err="1" smtClean="0"/>
              <a:t>Guido</a:t>
            </a:r>
            <a:r>
              <a:rPr lang="cs-CZ" dirty="0" smtClean="0"/>
              <a:t>. </a:t>
            </a:r>
            <a:r>
              <a:rPr lang="cs-CZ" i="1" dirty="0" err="1" smtClean="0"/>
              <a:t>wikipedia.cs</a:t>
            </a:r>
            <a:r>
              <a:rPr lang="cs-CZ" dirty="0" smtClean="0"/>
              <a:t> [online]. [cit. 28.11.2012]. Dostupný na WWW: http://commons.wikimedia.org/wiki/File:XN_Anser_anser_196.jpg?uselang=cs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169</TotalTime>
  <Words>370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Etologie ptáků</vt:lpstr>
      <vt:lpstr>Prezentace aplikace PowerPoint</vt:lpstr>
      <vt:lpstr>Etologie</vt:lpstr>
      <vt:lpstr>Tok</vt:lpstr>
      <vt:lpstr>Stavba hnízda  </vt:lpstr>
      <vt:lpstr>Obrana hnízdního teritoria</vt:lpstr>
      <vt:lpstr>Líhnutí mláďat</vt:lpstr>
      <vt:lpstr>Krmiví ptáci</vt:lpstr>
      <vt:lpstr>Nekrmiví ptáci</vt:lpstr>
      <vt:lpstr>Tahy</vt:lpstr>
      <vt:lpstr>Otázky a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Etologie ptáků</dc:title>
  <dc:creator>Martin</dc:creator>
  <cp:lastModifiedBy>bendji</cp:lastModifiedBy>
  <cp:revision>26</cp:revision>
  <dcterms:created xsi:type="dcterms:W3CDTF">2012-11-28T13:38:30Z</dcterms:created>
  <dcterms:modified xsi:type="dcterms:W3CDTF">2012-12-04T10:52:58Z</dcterms:modified>
</cp:coreProperties>
</file>