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VY_32_INOVACE_07_14_1</a:t>
          </a:r>
          <a:r>
            <a:rPr lang="cs-CZ" sz="1200" baseline="0" dirty="0" smtClean="0"/>
            <a:t>. světová válka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F9FA830D-4FB9-4FF2-A03E-FAF4CC46D789}" type="presOf" srcId="{A4836DAF-3E6B-4198-A089-B3C0D0384F2B}" destId="{4F0AD45D-7E6A-4C4A-90DF-90E27C4B175D}" srcOrd="0" destOrd="0" presId="urn:microsoft.com/office/officeart/2005/8/layout/target3"/>
    <dgm:cxn modelId="{8B39C57F-3198-4D2C-972C-5D687611F723}" type="presOf" srcId="{FFA013E9-5C5D-404D-8688-08171EA7A387}" destId="{359A210A-E8C9-4FD6-9BC7-434F4455A6B5}" srcOrd="1" destOrd="0" presId="urn:microsoft.com/office/officeart/2005/8/layout/target3"/>
    <dgm:cxn modelId="{06A91283-928D-4E97-8FFB-B88906CBA902}" type="presOf" srcId="{D9242A4C-F33A-42E2-BFA4-EC80805DCD32}" destId="{5A434D34-FA65-40B0-A4CE-3A1E2B14A215}" srcOrd="1" destOrd="0" presId="urn:microsoft.com/office/officeart/2005/8/layout/target3"/>
    <dgm:cxn modelId="{58064824-D3B8-4E8D-B1FB-1C466BB0845B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73DE73C1-72F7-46F8-BC6F-4D5AA2255950}" type="presOf" srcId="{1D895EAB-76A7-41C6-9C6C-7D303AD4C23C}" destId="{347D85BD-7382-4413-9298-D06CC996458A}" srcOrd="0" destOrd="0" presId="urn:microsoft.com/office/officeart/2005/8/layout/target3"/>
    <dgm:cxn modelId="{B2F358F0-A38C-4C05-BCA6-83635C4AA823}" type="presOf" srcId="{A4836DAF-3E6B-4198-A089-B3C0D0384F2B}" destId="{36B74B1E-3C18-4C06-BA03-CB2EB266F8FF}" srcOrd="1" destOrd="0" presId="urn:microsoft.com/office/officeart/2005/8/layout/target3"/>
    <dgm:cxn modelId="{08AE981E-3C5C-4EF2-A09E-FF8194777D81}" type="presOf" srcId="{ABD4D77B-BA54-4DFB-A762-4C734220F9AA}" destId="{AAB7E4A6-9D01-402C-9D7A-6D30767F0B58}" srcOrd="0" destOrd="0" presId="urn:microsoft.com/office/officeart/2005/8/layout/target3"/>
    <dgm:cxn modelId="{CB67F77E-7A80-4B11-8BF6-11DE44400145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86EFA378-0057-43DC-BD1A-5EC4CE45C77E}" type="presOf" srcId="{1D895EAB-76A7-41C6-9C6C-7D303AD4C23C}" destId="{94413E88-B296-45A5-9057-6B5765B63A8F}" srcOrd="1" destOrd="0" presId="urn:microsoft.com/office/officeart/2005/8/layout/target3"/>
    <dgm:cxn modelId="{BDF5E951-EA6C-4E83-BD71-7BE9B98A7A93}" type="presOf" srcId="{D9242A4C-F33A-42E2-BFA4-EC80805DCD32}" destId="{7DDB6D97-C311-42E1-B77C-B194BAE75773}" srcOrd="0" destOrd="0" presId="urn:microsoft.com/office/officeart/2005/8/layout/target3"/>
    <dgm:cxn modelId="{0C9F2CB3-ED51-4FF2-9DF1-695D3F1D3D30}" type="presOf" srcId="{DAAD5A11-3EBC-47AE-AB1C-4F1B938732A7}" destId="{2D933DCE-BBEA-46A5-98BC-CA41A7DBB761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589A8D4F-FFC8-438F-971A-986077A0D222}" type="presParOf" srcId="{2D933DCE-BBEA-46A5-98BC-CA41A7DBB761}" destId="{D3A73299-62A4-4767-8E25-C16133A0B902}" srcOrd="0" destOrd="0" presId="urn:microsoft.com/office/officeart/2005/8/layout/target3"/>
    <dgm:cxn modelId="{5A857D43-A461-496E-B6B4-7C2A8B9CDEBF}" type="presParOf" srcId="{2D933DCE-BBEA-46A5-98BC-CA41A7DBB761}" destId="{EE30B2AF-DDC9-42DB-9092-5595C6257A57}" srcOrd="1" destOrd="0" presId="urn:microsoft.com/office/officeart/2005/8/layout/target3"/>
    <dgm:cxn modelId="{73D7D149-35DB-4BCE-B826-A6F7D5D9E99B}" type="presParOf" srcId="{2D933DCE-BBEA-46A5-98BC-CA41A7DBB761}" destId="{E1DA18CB-4B0A-4D0C-9459-15C4B327891F}" srcOrd="2" destOrd="0" presId="urn:microsoft.com/office/officeart/2005/8/layout/target3"/>
    <dgm:cxn modelId="{8BE8CC70-AC5A-458D-8025-EC137E6E02EF}" type="presParOf" srcId="{2D933DCE-BBEA-46A5-98BC-CA41A7DBB761}" destId="{29996EEB-8589-4AED-9C98-E2204A026234}" srcOrd="3" destOrd="0" presId="urn:microsoft.com/office/officeart/2005/8/layout/target3"/>
    <dgm:cxn modelId="{C01BC0E6-0755-4DBA-BC7D-CBB3EB16B8C7}" type="presParOf" srcId="{2D933DCE-BBEA-46A5-98BC-CA41A7DBB761}" destId="{056AE7B2-579D-40D1-A57C-4E33BFED76BE}" srcOrd="4" destOrd="0" presId="urn:microsoft.com/office/officeart/2005/8/layout/target3"/>
    <dgm:cxn modelId="{211EEBCE-CBA6-42AC-B959-358A73D816BA}" type="presParOf" srcId="{2D933DCE-BBEA-46A5-98BC-CA41A7DBB761}" destId="{4F0AD45D-7E6A-4C4A-90DF-90E27C4B175D}" srcOrd="5" destOrd="0" presId="urn:microsoft.com/office/officeart/2005/8/layout/target3"/>
    <dgm:cxn modelId="{17764773-35C3-4CED-A0E9-497D5F22FC64}" type="presParOf" srcId="{2D933DCE-BBEA-46A5-98BC-CA41A7DBB761}" destId="{1804A346-BBD3-438B-AE0F-7BEBB1E2AF96}" srcOrd="6" destOrd="0" presId="urn:microsoft.com/office/officeart/2005/8/layout/target3"/>
    <dgm:cxn modelId="{05AB51B6-258C-4ED5-94DD-29D2219FE934}" type="presParOf" srcId="{2D933DCE-BBEA-46A5-98BC-CA41A7DBB761}" destId="{60CB9877-708D-4C64-AA73-CFD3F3076BC2}" srcOrd="7" destOrd="0" presId="urn:microsoft.com/office/officeart/2005/8/layout/target3"/>
    <dgm:cxn modelId="{DAB53215-94A0-4FA4-B4CB-AE890119C1ED}" type="presParOf" srcId="{2D933DCE-BBEA-46A5-98BC-CA41A7DBB761}" destId="{347D85BD-7382-4413-9298-D06CC996458A}" srcOrd="8" destOrd="0" presId="urn:microsoft.com/office/officeart/2005/8/layout/target3"/>
    <dgm:cxn modelId="{8398DC87-24BD-4876-853D-1D66F5FA2EEC}" type="presParOf" srcId="{2D933DCE-BBEA-46A5-98BC-CA41A7DBB761}" destId="{C4DD5B9C-4D9E-449D-A063-107A759DF3D1}" srcOrd="9" destOrd="0" presId="urn:microsoft.com/office/officeart/2005/8/layout/target3"/>
    <dgm:cxn modelId="{B103FC35-506F-4904-8BEB-478E506C5A80}" type="presParOf" srcId="{2D933DCE-BBEA-46A5-98BC-CA41A7DBB761}" destId="{CD515E15-5457-47F2-8109-A2A59D66C930}" srcOrd="10" destOrd="0" presId="urn:microsoft.com/office/officeart/2005/8/layout/target3"/>
    <dgm:cxn modelId="{E956894D-E8DC-44A2-B47C-AF31302CBB9B}" type="presParOf" srcId="{2D933DCE-BBEA-46A5-98BC-CA41A7DBB761}" destId="{7DDB6D97-C311-42E1-B77C-B194BAE75773}" srcOrd="11" destOrd="0" presId="urn:microsoft.com/office/officeart/2005/8/layout/target3"/>
    <dgm:cxn modelId="{E7E4557B-CC8D-4B02-99D9-0E0F2C508DFA}" type="presParOf" srcId="{2D933DCE-BBEA-46A5-98BC-CA41A7DBB761}" destId="{DE2B4424-17B1-4404-A13F-04051C43B79D}" srcOrd="12" destOrd="0" presId="urn:microsoft.com/office/officeart/2005/8/layout/target3"/>
    <dgm:cxn modelId="{8A8BE9D3-8614-4747-9ADC-C36C1EAD1AA5}" type="presParOf" srcId="{2D933DCE-BBEA-46A5-98BC-CA41A7DBB761}" destId="{555607BD-8A1D-4EBB-825A-8C74A1FB0FFC}" srcOrd="13" destOrd="0" presId="urn:microsoft.com/office/officeart/2005/8/layout/target3"/>
    <dgm:cxn modelId="{475D2401-42D3-491A-BE30-979E9D57211A}" type="presParOf" srcId="{2D933DCE-BBEA-46A5-98BC-CA41A7DBB761}" destId="{AAB7E4A6-9D01-402C-9D7A-6D30767F0B58}" srcOrd="14" destOrd="0" presId="urn:microsoft.com/office/officeart/2005/8/layout/target3"/>
    <dgm:cxn modelId="{9C75E990-B701-4420-941D-556C38A744FE}" type="presParOf" srcId="{2D933DCE-BBEA-46A5-98BC-CA41A7DBB761}" destId="{359A210A-E8C9-4FD6-9BC7-434F4455A6B5}" srcOrd="15" destOrd="0" presId="urn:microsoft.com/office/officeart/2005/8/layout/target3"/>
    <dgm:cxn modelId="{8E0E2402-4E25-446C-8D07-ECC5A7427A00}" type="presParOf" srcId="{2D933DCE-BBEA-46A5-98BC-CA41A7DBB761}" destId="{36B74B1E-3C18-4C06-BA03-CB2EB266F8FF}" srcOrd="16" destOrd="0" presId="urn:microsoft.com/office/officeart/2005/8/layout/target3"/>
    <dgm:cxn modelId="{991055F4-9D51-4880-9B15-319C36534CA0}" type="presParOf" srcId="{2D933DCE-BBEA-46A5-98BC-CA41A7DBB761}" destId="{94413E88-B296-45A5-9057-6B5765B63A8F}" srcOrd="17" destOrd="0" presId="urn:microsoft.com/office/officeart/2005/8/layout/target3"/>
    <dgm:cxn modelId="{65809C50-448A-4CD3-B5E9-A18D9D4A5BDD}" type="presParOf" srcId="{2D933DCE-BBEA-46A5-98BC-CA41A7DBB761}" destId="{5A434D34-FA65-40B0-A4CE-3A1E2B14A215}" srcOrd="18" destOrd="0" presId="urn:microsoft.com/office/officeart/2005/8/layout/target3"/>
    <dgm:cxn modelId="{0AEC52BD-AAFD-4196-A668-D39E96C53826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VY_32_INOVACE_07_14_1</a:t>
          </a:r>
          <a:r>
            <a:rPr lang="cs-CZ" sz="1200" kern="1200" baseline="0" dirty="0" smtClean="0"/>
            <a:t>. světová válka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A462F5-ECA7-425A-8741-BEFDAD2478F8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AF306E-DB84-4719-91AC-9FFE82E2A5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6241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F00E4-D091-4F1F-A353-9594413E5A6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6008-8C87-43CC-8859-66AA42950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576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F00E4-D091-4F1F-A353-9594413E5A6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6008-8C87-43CC-8859-66AA42950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9243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F00E4-D091-4F1F-A353-9594413E5A6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6008-8C87-43CC-8859-66AA42950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067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F00E4-D091-4F1F-A353-9594413E5A6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6008-8C87-43CC-8859-66AA42950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709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F00E4-D091-4F1F-A353-9594413E5A6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6008-8C87-43CC-8859-66AA42950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525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F00E4-D091-4F1F-A353-9594413E5A6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6008-8C87-43CC-8859-66AA42950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9675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F00E4-D091-4F1F-A353-9594413E5A6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6008-8C87-43CC-8859-66AA42950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585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F00E4-D091-4F1F-A353-9594413E5A6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6008-8C87-43CC-8859-66AA42950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652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F00E4-D091-4F1F-A353-9594413E5A6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6008-8C87-43CC-8859-66AA42950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719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F00E4-D091-4F1F-A353-9594413E5A6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6008-8C87-43CC-8859-66AA42950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53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F00E4-D091-4F1F-A353-9594413E5A6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906008-8C87-43CC-8859-66AA42950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354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F00E4-D091-4F1F-A353-9594413E5A6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906008-8C87-43CC-8859-66AA42950B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002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55885813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34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1. světová válka.</a:t>
            </a:r>
            <a:endParaRPr lang="cs-CZ" b="1" u="sng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prvním pololetí </a:t>
            </a:r>
            <a:r>
              <a:rPr lang="cs-CZ" dirty="0" smtClean="0"/>
              <a:t>školního </a:t>
            </a:r>
            <a:r>
              <a:rPr lang="cs-CZ" smtClean="0"/>
              <a:t>roku </a:t>
            </a:r>
            <a:r>
              <a:rPr lang="cs-CZ" smtClean="0"/>
              <a:t>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46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</a:t>
            </a:r>
            <a:r>
              <a:rPr lang="cs-CZ" dirty="0"/>
              <a:t>s</a:t>
            </a:r>
            <a:r>
              <a:rPr lang="cs-CZ" dirty="0" smtClean="0"/>
              <a:t>větová válka</a:t>
            </a:r>
            <a:br>
              <a:rPr lang="cs-CZ" dirty="0" smtClean="0"/>
            </a:br>
            <a:r>
              <a:rPr lang="cs-CZ" dirty="0" smtClean="0"/>
              <a:t>/1914 – 1918/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Začaly se zhoršovat vztahy s Německem.</a:t>
            </a:r>
          </a:p>
          <a:p>
            <a:r>
              <a:rPr lang="cs-CZ" dirty="0" smtClean="0"/>
              <a:t>Německá menšina obývala nestejně široké pásy v pohraničí – označovaly se jako </a:t>
            </a:r>
            <a:r>
              <a:rPr lang="cs-CZ" b="1" u="sng" dirty="0" smtClean="0"/>
              <a:t>Sudety,</a:t>
            </a:r>
            <a:r>
              <a:rPr lang="cs-CZ" dirty="0" smtClean="0"/>
              <a:t> dále obývala vnitrozemí okolo větších měst /Brno, Jihlava, Vyškov/.</a:t>
            </a:r>
          </a:p>
          <a:p>
            <a:r>
              <a:rPr lang="cs-CZ" dirty="0"/>
              <a:t>Č</a:t>
            </a:r>
            <a:r>
              <a:rPr lang="cs-CZ" dirty="0" smtClean="0"/>
              <a:t>ervenec 1914  - vypuknutí 1. sv. války.</a:t>
            </a:r>
          </a:p>
          <a:p>
            <a:r>
              <a:rPr lang="cs-CZ" dirty="0" smtClean="0"/>
              <a:t>Bojovalo </a:t>
            </a:r>
            <a:r>
              <a:rPr lang="cs-CZ" b="1" dirty="0" smtClean="0"/>
              <a:t>Rakousko – Uhersko, Německo</a:t>
            </a:r>
            <a:r>
              <a:rPr lang="cs-CZ" dirty="0" smtClean="0"/>
              <a:t>, </a:t>
            </a:r>
            <a:r>
              <a:rPr lang="cs-CZ" b="1" dirty="0" smtClean="0"/>
              <a:t>spojenci</a:t>
            </a:r>
            <a:r>
              <a:rPr lang="cs-CZ" dirty="0" smtClean="0"/>
              <a:t> proti </a:t>
            </a:r>
            <a:r>
              <a:rPr lang="cs-CZ" b="1" dirty="0" smtClean="0"/>
              <a:t>Velké Británii, Francii, Rusku, Srbsku</a:t>
            </a:r>
            <a:r>
              <a:rPr lang="cs-CZ" dirty="0" smtClean="0"/>
              <a:t>….</a:t>
            </a:r>
          </a:p>
          <a:p>
            <a:r>
              <a:rPr lang="cs-CZ" dirty="0" smtClean="0"/>
              <a:t>Česká veřejnost bojovala s nechutí.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0736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Život za války</a:t>
            </a:r>
          </a:p>
          <a:p>
            <a:r>
              <a:rPr lang="cs-CZ" dirty="0" smtClean="0"/>
              <a:t>Přestaly vycházet české noviny, redukovaly se české učebnice, čeští politici vězněni, zákaz Sokola.</a:t>
            </a:r>
          </a:p>
          <a:p>
            <a:r>
              <a:rPr lang="cs-CZ" dirty="0" smtClean="0"/>
              <a:t>Školy byly  v zimě uzavřené, omezovala se výuka.</a:t>
            </a:r>
          </a:p>
          <a:p>
            <a:r>
              <a:rPr lang="cs-CZ" dirty="0" smtClean="0"/>
              <a:t>V továrnách se vyrábělo vše pro válku, pracovaly i ženy a děti.</a:t>
            </a:r>
          </a:p>
          <a:p>
            <a:r>
              <a:rPr lang="cs-CZ" dirty="0" smtClean="0"/>
              <a:t>Zaveden přídělový lístkový systém – na potraviny, některé spotřební zboží.</a:t>
            </a:r>
          </a:p>
          <a:p>
            <a:r>
              <a:rPr lang="cs-CZ" dirty="0" smtClean="0"/>
              <a:t>Černý trh /keťasení/ – lidé jezdili kupovat potraviny na venkov kupovat potraviny.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82254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Zahraniční odboj</a:t>
            </a:r>
          </a:p>
          <a:p>
            <a:r>
              <a:rPr lang="cs-CZ" dirty="0" smtClean="0"/>
              <a:t>T. G. Masaryk, Edvard Beneš, Milan Rastislav Štefánik – politikové, kteří emigrovali do ciziny a vystoupili proti setrvání českých zemích v Rakousko – Uhersku.</a:t>
            </a:r>
          </a:p>
          <a:p>
            <a:r>
              <a:rPr lang="cs-CZ" dirty="0" smtClean="0"/>
              <a:t>Československé legie – vstupovali do nich Češi a Slováci, začaly se vytvářet od roku 1917 v Rusku a ve Franci = </a:t>
            </a:r>
            <a:r>
              <a:rPr lang="cs-CZ" b="1" u="sng" dirty="0" smtClean="0"/>
              <a:t>hnutí odporu k rakouské vládě.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03604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sv. válka skončila v roce 1918 porážkou Rakousko – Uherska a Německa.</a:t>
            </a:r>
          </a:p>
          <a:p>
            <a:r>
              <a:rPr lang="cs-CZ" dirty="0" smtClean="0"/>
              <a:t>Ke konci války přispěl vstup USA do bojů na straně Velké Británie a Francie.</a:t>
            </a:r>
          </a:p>
          <a:p>
            <a:r>
              <a:rPr lang="cs-CZ" dirty="0"/>
              <a:t> S</a:t>
            </a:r>
            <a:r>
              <a:rPr lang="cs-CZ" dirty="0" smtClean="0"/>
              <a:t>e skončením války se začala rozpadat i monarchie.</a:t>
            </a:r>
          </a:p>
          <a:p>
            <a:r>
              <a:rPr lang="cs-CZ" dirty="0" smtClean="0"/>
              <a:t>Masaryk se dohodl v USA se zástupci Slováků na vytvoření společného státu Čechů a Slováků.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53487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28.10.1918 – Václavské náměstí, manifestace.</a:t>
            </a:r>
          </a:p>
          <a:p>
            <a:r>
              <a:rPr lang="cs-CZ" dirty="0" smtClean="0"/>
              <a:t>Politici zde vyhlásili samostatnost a převzali moc nad českými zeměmi.</a:t>
            </a:r>
          </a:p>
          <a:p>
            <a:r>
              <a:rPr lang="cs-CZ" dirty="0" smtClean="0"/>
              <a:t>Hlavní zásluhu měl především T. G. Masaryk.</a:t>
            </a:r>
          </a:p>
          <a:p>
            <a:r>
              <a:rPr lang="cs-CZ" dirty="0" smtClean="0"/>
              <a:t>30.10.1918 – se k nově vytvořenému státu přihlásili i Slováci.</a:t>
            </a:r>
          </a:p>
          <a:p>
            <a:r>
              <a:rPr lang="cs-CZ" dirty="0" smtClean="0"/>
              <a:t>Vznikla Československá republika a monarchie se rozpadla.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5944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Jak dlouho trvala 1. sv. válka?</a:t>
            </a:r>
          </a:p>
          <a:p>
            <a:r>
              <a:rPr lang="cs-CZ" dirty="0" smtClean="0"/>
              <a:t>2. Jakou roli hrál za války zahraniční odboj?</a:t>
            </a:r>
          </a:p>
          <a:p>
            <a:r>
              <a:rPr lang="cs-CZ" dirty="0" smtClean="0"/>
              <a:t>3. Na co se vztahoval přídělový systém?</a:t>
            </a:r>
          </a:p>
          <a:p>
            <a:r>
              <a:rPr lang="cs-CZ" dirty="0" smtClean="0"/>
              <a:t>4. Jmenuj 2 politiky zahraničního odboje.</a:t>
            </a:r>
          </a:p>
          <a:p>
            <a:r>
              <a:rPr lang="cs-CZ" dirty="0" smtClean="0"/>
              <a:t>5. Kdo byl poraženým ve válce?</a:t>
            </a:r>
          </a:p>
          <a:p>
            <a:r>
              <a:rPr lang="cs-CZ" dirty="0" smtClean="0"/>
              <a:t>6. Kdy byla vyhlášená československá samostatnost?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87195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čtyři roky</a:t>
            </a:r>
          </a:p>
          <a:p>
            <a:r>
              <a:rPr lang="cs-CZ" dirty="0" smtClean="0"/>
              <a:t>2. politikové odboje chtěli samostatný český stát</a:t>
            </a:r>
          </a:p>
          <a:p>
            <a:r>
              <a:rPr lang="cs-CZ" dirty="0" smtClean="0"/>
              <a:t>3. především na potraviny</a:t>
            </a:r>
          </a:p>
          <a:p>
            <a:r>
              <a:rPr lang="cs-CZ" dirty="0" smtClean="0"/>
              <a:t>4. Masaryk, Beneš</a:t>
            </a:r>
          </a:p>
          <a:p>
            <a:r>
              <a:rPr lang="cs-CZ" dirty="0" smtClean="0"/>
              <a:t>5. Rakousko – Uhersko a Německo</a:t>
            </a:r>
          </a:p>
          <a:p>
            <a:r>
              <a:rPr lang="cs-CZ" dirty="0" smtClean="0"/>
              <a:t>6. 28.10.1918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21265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509</Words>
  <Application>Microsoft Office PowerPoint</Application>
  <PresentationFormat>Předvádění na obrazovce (4:3)</PresentationFormat>
  <Paragraphs>50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1. světová válka /1914 – 1918/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8</cp:revision>
  <dcterms:created xsi:type="dcterms:W3CDTF">2012-07-06T18:49:46Z</dcterms:created>
  <dcterms:modified xsi:type="dcterms:W3CDTF">2012-11-29T13:18:20Z</dcterms:modified>
</cp:coreProperties>
</file>