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71" r:id="rId2"/>
    <p:sldId id="273" r:id="rId3"/>
    <p:sldId id="257" r:id="rId4"/>
    <p:sldId id="259" r:id="rId5"/>
    <p:sldId id="266" r:id="rId6"/>
    <p:sldId id="264" r:id="rId7"/>
    <p:sldId id="261" r:id="rId8"/>
    <p:sldId id="265" r:id="rId9"/>
    <p:sldId id="262" r:id="rId10"/>
    <p:sldId id="263" r:id="rId11"/>
    <p:sldId id="267" r:id="rId12"/>
    <p:sldId id="268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277" autoAdjust="0"/>
  </p:normalViewPr>
  <p:slideViewPr>
    <p:cSldViewPr>
      <p:cViewPr varScale="1">
        <p:scale>
          <a:sx n="65" d="100"/>
          <a:sy n="65" d="100"/>
        </p:scale>
        <p:origin x="-15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EE7FA3-79B0-4037-884D-29BF51F204B8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9A41C8-8403-483F-B9B7-610F80921F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4738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9A41C8-8403-483F-B9B7-610F80921F9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4531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9A41C8-8403-483F-B9B7-610F80921F94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86279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56526-10D4-4332-AA12-7F20726A538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11A36-611F-4752-9AD7-36ECDFED5C7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56526-10D4-4332-AA12-7F20726A538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11A36-611F-4752-9AD7-36ECDFED5C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56526-10D4-4332-AA12-7F20726A538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BF011A36-611F-4752-9AD7-36ECDFED5C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56526-10D4-4332-AA12-7F20726A538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11A36-611F-4752-9AD7-36ECDFED5C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56526-10D4-4332-AA12-7F20726A538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11A36-611F-4752-9AD7-36ECDFED5C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56526-10D4-4332-AA12-7F20726A538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11A36-611F-4752-9AD7-36ECDFED5C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56526-10D4-4332-AA12-7F20726A538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11A36-611F-4752-9AD7-36ECDFED5C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56526-10D4-4332-AA12-7F20726A538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11A36-611F-4752-9AD7-36ECDFED5C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56526-10D4-4332-AA12-7F20726A538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11A36-611F-4752-9AD7-36ECDFED5C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56526-10D4-4332-AA12-7F20726A538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11A36-611F-4752-9AD7-36ECDFED5C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56526-10D4-4332-AA12-7F20726A538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11A36-611F-4752-9AD7-36ECDFED5C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2856526-10D4-4332-AA12-7F20726A5383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F011A36-611F-4752-9AD7-36ECDFED5C7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9/97/The_Earth_seen_from_Apollo_17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Soubor:Pr%C5%AF%C5%99ez_Zem%C3%AD.pn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astronomia.zcu.cz/obr/planety/zeme/galerie02.jpg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astronomia.zcu.cz/obr/planety/zeme/galerie26.jpg" TargetMode="Externa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astronomia.zcu.cz/obr/planety/zeme/tektonika05.jpg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dum.rvp.cz/materialy/stavba-a-vznik-zeme.html%205/9" TargetMode="External"/><Relationship Id="rId2" Type="http://schemas.openxmlformats.org/officeDocument/2006/relationships/hyperlink" Target="http://cs.wikipedia.org/wiki/Soubor:The_Earth_seen_from_Apollo_17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earth.imagico.de/main.php" TargetMode="External"/><Relationship Id="rId4" Type="http://schemas.openxmlformats.org/officeDocument/2006/relationships/hyperlink" Target="http://astronomia.zcu.cz/planety/zeme/1953-snimky-planety-zeme%208/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408"/>
            <a:ext cx="7772400" cy="1368151"/>
          </a:xfrm>
        </p:spPr>
        <p:txBody>
          <a:bodyPr>
            <a:normAutofit/>
          </a:bodyPr>
          <a:lstStyle/>
          <a:p>
            <a:r>
              <a:rPr lang="cs-CZ" sz="4000" b="1" i="1" dirty="0" smtClean="0">
                <a:solidFill>
                  <a:srgbClr val="FF0000"/>
                </a:solidFill>
              </a:rPr>
              <a:t>Vznik Země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1988840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</a:t>
            </a:r>
            <a:r>
              <a:rPr lang="cs-CZ" sz="2000" smtClean="0">
                <a:solidFill>
                  <a:schemeClr val="tx1"/>
                </a:solidFill>
              </a:rPr>
              <a:t>:  </a:t>
            </a:r>
            <a:r>
              <a:rPr lang="cs-CZ" sz="2000" smtClean="0">
                <a:solidFill>
                  <a:schemeClr val="tx1"/>
                </a:solidFill>
              </a:rPr>
              <a:t>VY_32_INOVACE_06_B_1_Vznik Země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dirty="0" smtClean="0">
                <a:solidFill>
                  <a:schemeClr val="tx1"/>
                </a:solidFill>
              </a:rPr>
              <a:t>Mineralogie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</a:t>
            </a:r>
            <a:r>
              <a:rPr lang="cs-CZ" sz="2000" dirty="0" smtClean="0">
                <a:solidFill>
                  <a:schemeClr val="tx1"/>
                </a:solidFill>
              </a:rPr>
              <a:t>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361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1867881"/>
              </p:ext>
            </p:extLst>
          </p:nvPr>
        </p:nvGraphicFramePr>
        <p:xfrm>
          <a:off x="1043608" y="119675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1/9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7/9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IX.A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Mineralogie a geologie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Historická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geologie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Vznik Země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Země, geologie, planety, galaxie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20723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endParaRPr lang="cs-CZ" dirty="0" smtClean="0">
              <a:effectLst/>
            </a:endParaRPr>
          </a:p>
          <a:p>
            <a:endParaRPr lang="cs-CZ" dirty="0" smtClean="0">
              <a:effectLst/>
            </a:endParaRPr>
          </a:p>
          <a:p>
            <a:endParaRPr lang="cs-CZ" dirty="0" smtClean="0">
              <a:effectLst/>
            </a:endParaRPr>
          </a:p>
          <a:p>
            <a:endParaRPr lang="cs-CZ" dirty="0" smtClean="0"/>
          </a:p>
          <a:p>
            <a:endParaRPr lang="cs-CZ" dirty="0" smtClean="0">
              <a:effectLst/>
            </a:endParaRPr>
          </a:p>
          <a:p>
            <a:endParaRPr lang="cs-CZ" dirty="0" smtClean="0"/>
          </a:p>
          <a:p>
            <a:endParaRPr lang="cs-CZ" dirty="0" smtClean="0">
              <a:effectLst/>
            </a:endParaRPr>
          </a:p>
          <a:p>
            <a:pPr marL="0" indent="0">
              <a:buNone/>
            </a:pPr>
            <a:r>
              <a:rPr lang="cs-CZ" dirty="0" smtClean="0">
                <a:effectLst/>
              </a:rPr>
              <a:t>       </a:t>
            </a:r>
          </a:p>
          <a:p>
            <a:pPr marL="0" indent="0">
              <a:buNone/>
            </a:pPr>
            <a:r>
              <a:rPr lang="cs-CZ" dirty="0" smtClean="0">
                <a:effectLst/>
                <a:latin typeface="Arial" pitchFamily="34" charset="0"/>
                <a:cs typeface="Arial" pitchFamily="34" charset="0"/>
              </a:rPr>
              <a:t>           Snímek planety Země z Apolla 17</a:t>
            </a:r>
          </a:p>
        </p:txBody>
      </p:sp>
      <p:pic>
        <p:nvPicPr>
          <p:cNvPr id="1026" name="Picture 2" descr="Soubor:The Earth seen from Apollo 17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73433"/>
            <a:ext cx="5465182" cy="532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6973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38276" y="836712"/>
            <a:ext cx="7560840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Galaxie</a:t>
            </a:r>
          </a:p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4000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hvězdy na noční obloze</a:t>
            </a:r>
          </a:p>
          <a:p>
            <a:pPr algn="ctr"/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 cca 1 000 000 000 000 hvězd</a:t>
            </a:r>
          </a:p>
          <a:p>
            <a:pPr algn="ctr"/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tvar plochého disku</a:t>
            </a:r>
          </a:p>
          <a:p>
            <a:pPr algn="ctr"/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růměr 100 000 světelných let</a:t>
            </a:r>
          </a:p>
          <a:p>
            <a:pPr algn="ctr"/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Mléčná dráha / Slunce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6570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0"/>
            <a:ext cx="91440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latin typeface="Arial" pitchFamily="34" charset="0"/>
                <a:cs typeface="Arial" pitchFamily="34" charset="0"/>
              </a:rPr>
              <a:t>Slunce + planety</a:t>
            </a:r>
          </a:p>
          <a:p>
            <a:pPr algn="ctr"/>
            <a:r>
              <a:rPr lang="cs-CZ" sz="3200" dirty="0">
                <a:latin typeface="Arial" pitchFamily="34" charset="0"/>
                <a:cs typeface="Arial" pitchFamily="34" charset="0"/>
              </a:rPr>
              <a:t>stáří 4,7 mld.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let</a:t>
            </a:r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algn="ctr"/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>
                <a:latin typeface="Arial" pitchFamily="34" charset="0"/>
                <a:cs typeface="Arial" pitchFamily="34" charset="0"/>
              </a:rPr>
              <a:t>vznik z mezihvězdného plynu a prachu</a:t>
            </a:r>
          </a:p>
          <a:p>
            <a:pPr algn="ctr"/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>
                <a:latin typeface="Arial" pitchFamily="34" charset="0"/>
                <a:cs typeface="Arial" pitchFamily="34" charset="0"/>
              </a:rPr>
              <a:t>gravitace – smršťování</a:t>
            </a:r>
          </a:p>
          <a:p>
            <a:pPr algn="ctr"/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>
                <a:latin typeface="Arial" pitchFamily="34" charset="0"/>
                <a:cs typeface="Arial" pitchFamily="34" charset="0"/>
              </a:rPr>
              <a:t>Merkur, Venuše, Země, Mars – pevné</a:t>
            </a:r>
          </a:p>
          <a:p>
            <a:pPr algn="ctr"/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>
                <a:latin typeface="Arial" pitchFamily="34" charset="0"/>
                <a:cs typeface="Arial" pitchFamily="34" charset="0"/>
              </a:rPr>
              <a:t>Jupiter, Saturn, Uran, Neptun, Pluto - plynné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6956238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ástupný symbol pro obsah 3" descr="Solar_sys.jpg"/>
          <p:cNvPicPr>
            <a:picLocks noGrp="1"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52"/>
          <a:stretch>
            <a:fillRect/>
          </a:stretch>
        </p:blipFill>
        <p:spPr bwMode="auto">
          <a:xfrm>
            <a:off x="678656" y="654050"/>
            <a:ext cx="7786687" cy="5549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58691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32118" y="947345"/>
            <a:ext cx="756084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Vrstvy Země</a:t>
            </a:r>
          </a:p>
          <a:p>
            <a:pPr algn="ctr"/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Jádro – </a:t>
            </a:r>
            <a:r>
              <a:rPr lang="cs-CZ" sz="6000" b="1" dirty="0" err="1" smtClean="0">
                <a:latin typeface="Arial" pitchFamily="34" charset="0"/>
                <a:cs typeface="Arial" pitchFamily="34" charset="0"/>
              </a:rPr>
              <a:t>NiFe</a:t>
            </a:r>
            <a:endParaRPr lang="cs-CZ" sz="60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Plášť –</a:t>
            </a:r>
            <a:r>
              <a:rPr lang="cs-CZ" sz="6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6000" b="1" dirty="0" err="1" smtClean="0">
                <a:latin typeface="Arial" pitchFamily="34" charset="0"/>
                <a:cs typeface="Arial" pitchFamily="34" charset="0"/>
              </a:rPr>
              <a:t>SiAl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pPr algn="ctr"/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itro Země doposud roztavené</a:t>
            </a:r>
          </a:p>
          <a:p>
            <a:pPr algn="ctr"/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9985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0/0e/Pr%C5%AF%C5%99ez_Zem%C3%AD.png/220px-Pr%C5%AF%C5%99ez_Zem%C3%AD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8280920" cy="6336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9102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98662" y="1052736"/>
            <a:ext cx="5899372" cy="47705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Geologické vědy</a:t>
            </a:r>
          </a:p>
          <a:p>
            <a:pPr algn="ctr"/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tavba Země</a:t>
            </a:r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algn="ctr"/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její složení</a:t>
            </a:r>
          </a:p>
          <a:p>
            <a:pPr algn="ctr"/>
            <a:endParaRPr lang="cs-CZ" sz="3200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tvar a podoba v průběhu vývoje</a:t>
            </a:r>
          </a:p>
          <a:p>
            <a:pPr algn="ctr"/>
            <a:endParaRPr lang="cs-CZ" sz="3200" dirty="0"/>
          </a:p>
          <a:p>
            <a:pPr algn="ctr"/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31469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180528" y="353658"/>
            <a:ext cx="950505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Arial" pitchFamily="34" charset="0"/>
                <a:cs typeface="Arial" pitchFamily="34" charset="0"/>
              </a:rPr>
              <a:t>Země</a:t>
            </a:r>
          </a:p>
          <a:p>
            <a:pPr algn="ctr"/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na pólech zploštělá koule  </a:t>
            </a: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GEOID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(rozdíl 43 km)</a:t>
            </a:r>
          </a:p>
          <a:p>
            <a:pPr algn="ctr"/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poloměr  „šetři se osle“  – 6 378 km</a:t>
            </a:r>
          </a:p>
          <a:p>
            <a:pPr algn="ctr"/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1 rok = 365 dní, 6 hodin, 9 minut, 9,54 sek</a:t>
            </a:r>
          </a:p>
          <a:p>
            <a:pPr algn="ctr"/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eliptická dráha 23</a:t>
            </a:r>
            <a:r>
              <a:rPr lang="cs-CZ" sz="3200" baseline="30000" dirty="0" smtClean="0">
                <a:latin typeface="Arial" pitchFamily="34" charset="0"/>
                <a:cs typeface="Arial" pitchFamily="34" charset="0"/>
              </a:rPr>
              <a:t>o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od roviny rovníku (21,5 – 27,5</a:t>
            </a:r>
            <a:r>
              <a:rPr lang="cs-CZ" sz="3200" baseline="30000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40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5296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nímek">
            <a:hlinkClick r:id="rId2" tooltip="Klikněte pro zvětšení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48680"/>
            <a:ext cx="6336704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09806" y="5301208"/>
            <a:ext cx="81226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    Islandské fjordy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4617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Himalaje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Snímek">
            <a:hlinkClick r:id="rId2" tooltip="Klikněte pro zvětšení"/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49" b="16649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1447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he Himalaya in Nepal">
            <a:hlinkClick r:id="rId2" tooltip="Klikněte pro zvětšení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3" y="404664"/>
            <a:ext cx="6912768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5805264"/>
            <a:ext cx="78542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Himalaje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87857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24744"/>
            <a:ext cx="84249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Zdroje: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http://cs.wikipedia.org/wiki/Soubor:The_Earth_seen_from_Apollo_17.jpg</a:t>
            </a:r>
            <a:r>
              <a:rPr lang="cs-CZ" dirty="0" smtClean="0"/>
              <a:t>  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dum.rvp.cz/materialy/stavba-a-vznik-zeme.html  5/9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dirty="0" smtClean="0"/>
              <a:t>Černík, V., Martinec, Z., Vítek, J. Přírodopis 4 mineralogie a geologie se základy</a:t>
            </a:r>
          </a:p>
          <a:p>
            <a:r>
              <a:rPr lang="cs-CZ" dirty="0" smtClean="0"/>
              <a:t>ekologie: pro žáky základní školy a nižší ročníky víceletých gymnázií. 1. vyd. Praha SPN 1998, 87 s. ISBN 80-7235-044-7</a:t>
            </a: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astronomia.zcu.cz/planety/zeme/1953-snimky-planety-zeme 8/9</a:t>
            </a:r>
            <a:r>
              <a:rPr lang="cs-CZ" dirty="0" smtClean="0"/>
              <a:t> </a:t>
            </a:r>
          </a:p>
          <a:p>
            <a:r>
              <a:rPr lang="cs-CZ" dirty="0">
                <a:hlinkClick r:id="rId5"/>
              </a:rPr>
              <a:t>http://earth.imagico.de/main.php</a:t>
            </a:r>
            <a:r>
              <a:rPr lang="cs-CZ" dirty="0"/>
              <a:t> 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3180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143</TotalTime>
  <Words>276</Words>
  <Application>Microsoft Office PowerPoint</Application>
  <PresentationFormat>Předvádění na obrazovce (4:3)</PresentationFormat>
  <Paragraphs>90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Vrchol</vt:lpstr>
      <vt:lpstr>Vznik Země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Himalaje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Vznik Země</dc:title>
  <dc:creator>Lubor</dc:creator>
  <cp:lastModifiedBy>Dvořák Lubor</cp:lastModifiedBy>
  <cp:revision>32</cp:revision>
  <dcterms:created xsi:type="dcterms:W3CDTF">2012-09-05T17:04:58Z</dcterms:created>
  <dcterms:modified xsi:type="dcterms:W3CDTF">2012-12-03T15:05:45Z</dcterms:modified>
</cp:coreProperties>
</file>